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theme/themeOverride2.xml" ContentType="application/vnd.openxmlformats-officedocument.themeOverride+xml"/>
  <Override PartName="/ppt/notesSlides/notesSlide15.xml" ContentType="application/vnd.openxmlformats-officedocument.presentationml.notesSlide+xml"/>
  <Override PartName="/ppt/theme/themeOverride3.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4.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media/image38.jpg" ContentType="image/png"/>
  <Override PartName="/ppt/notesSlides/notesSlide45.xml" ContentType="application/vnd.openxmlformats-officedocument.presentationml.notesSlide+xml"/>
  <Override PartName="/ppt/media/image39.jpg" ContentType="image/png"/>
  <Override PartName="/ppt/media/image40.jpg" ContentType="image/png"/>
  <Override PartName="/ppt/notesSlides/notesSlide46.xml" ContentType="application/vnd.openxmlformats-officedocument.presentationml.notesSlide+xml"/>
  <Override PartName="/ppt/media/image41.jpg" ContentType="image/png"/>
  <Override PartName="/ppt/media/image42.jpg" ContentType="image/png"/>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 id="2147483910" r:id="rId2"/>
  </p:sldMasterIdLst>
  <p:notesMasterIdLst>
    <p:notesMasterId r:id="rId87"/>
  </p:notesMasterIdLst>
  <p:handoutMasterIdLst>
    <p:handoutMasterId r:id="rId88"/>
  </p:handoutMasterIdLst>
  <p:sldIdLst>
    <p:sldId id="583" r:id="rId3"/>
    <p:sldId id="525" r:id="rId4"/>
    <p:sldId id="584" r:id="rId5"/>
    <p:sldId id="585" r:id="rId6"/>
    <p:sldId id="586" r:id="rId7"/>
    <p:sldId id="587" r:id="rId8"/>
    <p:sldId id="588" r:id="rId9"/>
    <p:sldId id="589" r:id="rId10"/>
    <p:sldId id="590" r:id="rId11"/>
    <p:sldId id="591" r:id="rId12"/>
    <p:sldId id="592" r:id="rId13"/>
    <p:sldId id="593" r:id="rId14"/>
    <p:sldId id="594" r:id="rId15"/>
    <p:sldId id="595" r:id="rId16"/>
    <p:sldId id="596" r:id="rId17"/>
    <p:sldId id="527" r:id="rId18"/>
    <p:sldId id="528" r:id="rId19"/>
    <p:sldId id="529" r:id="rId20"/>
    <p:sldId id="530" r:id="rId21"/>
    <p:sldId id="531" r:id="rId22"/>
    <p:sldId id="532" r:id="rId23"/>
    <p:sldId id="533" r:id="rId24"/>
    <p:sldId id="534" r:id="rId25"/>
    <p:sldId id="535" r:id="rId26"/>
    <p:sldId id="536" r:id="rId27"/>
    <p:sldId id="537" r:id="rId28"/>
    <p:sldId id="538" r:id="rId29"/>
    <p:sldId id="539" r:id="rId30"/>
    <p:sldId id="540" r:id="rId31"/>
    <p:sldId id="541" r:id="rId32"/>
    <p:sldId id="542" r:id="rId33"/>
    <p:sldId id="543" r:id="rId34"/>
    <p:sldId id="544" r:id="rId35"/>
    <p:sldId id="545" r:id="rId36"/>
    <p:sldId id="546" r:id="rId37"/>
    <p:sldId id="506" r:id="rId38"/>
    <p:sldId id="512" r:id="rId39"/>
    <p:sldId id="513" r:id="rId40"/>
    <p:sldId id="524" r:id="rId41"/>
    <p:sldId id="515" r:id="rId42"/>
    <p:sldId id="517" r:id="rId43"/>
    <p:sldId id="520" r:id="rId44"/>
    <p:sldId id="519" r:id="rId45"/>
    <p:sldId id="518" r:id="rId46"/>
    <p:sldId id="521" r:id="rId47"/>
    <p:sldId id="516" r:id="rId48"/>
    <p:sldId id="522" r:id="rId49"/>
    <p:sldId id="523" r:id="rId50"/>
    <p:sldId id="547" r:id="rId51"/>
    <p:sldId id="548" r:id="rId52"/>
    <p:sldId id="549" r:id="rId53"/>
    <p:sldId id="550" r:id="rId54"/>
    <p:sldId id="551" r:id="rId55"/>
    <p:sldId id="552" r:id="rId56"/>
    <p:sldId id="553" r:id="rId57"/>
    <p:sldId id="554" r:id="rId58"/>
    <p:sldId id="555" r:id="rId59"/>
    <p:sldId id="556" r:id="rId60"/>
    <p:sldId id="557" r:id="rId61"/>
    <p:sldId id="558" r:id="rId62"/>
    <p:sldId id="559" r:id="rId63"/>
    <p:sldId id="560" r:id="rId64"/>
    <p:sldId id="561" r:id="rId65"/>
    <p:sldId id="562" r:id="rId66"/>
    <p:sldId id="563" r:id="rId67"/>
    <p:sldId id="564" r:id="rId68"/>
    <p:sldId id="565" r:id="rId69"/>
    <p:sldId id="566" r:id="rId70"/>
    <p:sldId id="567" r:id="rId71"/>
    <p:sldId id="568" r:id="rId72"/>
    <p:sldId id="569" r:id="rId73"/>
    <p:sldId id="570" r:id="rId74"/>
    <p:sldId id="571" r:id="rId75"/>
    <p:sldId id="572" r:id="rId76"/>
    <p:sldId id="573" r:id="rId77"/>
    <p:sldId id="574" r:id="rId78"/>
    <p:sldId id="575" r:id="rId79"/>
    <p:sldId id="576" r:id="rId80"/>
    <p:sldId id="577" r:id="rId81"/>
    <p:sldId id="578" r:id="rId82"/>
    <p:sldId id="579" r:id="rId83"/>
    <p:sldId id="580" r:id="rId84"/>
    <p:sldId id="581" r:id="rId85"/>
    <p:sldId id="582" r:id="rId86"/>
  </p:sldIdLst>
  <p:sldSz cx="9144000" cy="6858000" type="screen4x3"/>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DC3EC"/>
    <a:srgbClr val="3F3F3F"/>
    <a:srgbClr val="005BBB"/>
    <a:srgbClr val="009342"/>
    <a:srgbClr val="00C7B1"/>
    <a:srgbClr val="828383"/>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50" autoAdjust="0"/>
    <p:restoredTop sz="85047" autoAdjust="0"/>
  </p:normalViewPr>
  <p:slideViewPr>
    <p:cSldViewPr snapToGrid="0" snapToObjects="1">
      <p:cViewPr varScale="1">
        <p:scale>
          <a:sx n="97" d="100"/>
          <a:sy n="97" d="100"/>
        </p:scale>
        <p:origin x="2118" y="90"/>
      </p:cViewPr>
      <p:guideLst>
        <p:guide orient="horz" pos="2160"/>
        <p:guide pos="2880"/>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viewProps" Target="viewProp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6/27/2018</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6/27/2018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Entropy_(information_theory"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1270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主动学习中，通常有三种场景，学习者在不同的场景中查询实例的标签，</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946539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成员查询合成是一个很大的术语，它仅仅意味着学习者从一些基本的自然分布生成</a:t>
            </a:r>
            <a:r>
              <a:rPr kumimoji="1" lang="en-US" altLang="zh-CN" dirty="0" smtClean="0"/>
              <a:t>/</a:t>
            </a:r>
            <a:r>
              <a:rPr kumimoji="1" lang="zh-CN" altLang="en-US" dirty="0" smtClean="0"/>
              <a:t>构造一个实例。</a:t>
            </a:r>
            <a:endParaRPr kumimoji="1" lang="en-US" altLang="zh-CN" dirty="0" smtClean="0"/>
          </a:p>
          <a:p>
            <a:r>
              <a:rPr kumimoji="1" lang="zh-CN" altLang="en-US" dirty="0" smtClean="0"/>
              <a:t>例如，如果数据是数字图片，则学习者将创建一个与数字相似的图像（可能会旋转数字或排除一些数字），并将创建的图像发送给专家去打标签。</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855901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基于流的选择性采样：假设获取未标的的实例是免费的，基于这个假设，随后一次选择一个未标记的实例，并允许学习者确定是要查询实例的标签还是丢弃它。为了确定实例的信息量，可以使用查询策略</a:t>
            </a:r>
            <a:r>
              <a:rPr kumimoji="1" lang="en-US" altLang="zh-CN" dirty="0" smtClean="0"/>
              <a:t>(</a:t>
            </a:r>
            <a:r>
              <a:rPr kumimoji="1" lang="zh-CN" altLang="en-US" dirty="0" smtClean="0"/>
              <a:t>下一节会讲）在上一个例子中，将从未标记的图像集中选择一个图像，确定是否需要标记或者丢弃图像，然后重复下一个图像。</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91590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基于池的采样：假定存在大量未标记的数据，与基于数据流的选择性采样一样，然后根据一些信息量从池中抽取实例，此度量适用于池中的的所有实例</a:t>
            </a:r>
            <a:r>
              <a:rPr kumimoji="1" lang="en-US" altLang="zh-CN" dirty="0" smtClean="0"/>
              <a:t>(</a:t>
            </a:r>
            <a:r>
              <a:rPr kumimoji="1" lang="zh-CN" altLang="en-US" dirty="0" smtClean="0"/>
              <a:t>如果池非常大，则选一些子集</a:t>
            </a:r>
            <a:r>
              <a:rPr kumimoji="1" lang="en-US" altLang="zh-CN" dirty="0" smtClean="0"/>
              <a:t>)</a:t>
            </a:r>
            <a:r>
              <a:rPr kumimoji="1" lang="zh-CN" altLang="en-US" dirty="0" smtClean="0"/>
              <a:t>，然后选择最具有信息价值的实例。</a:t>
            </a:r>
            <a:endParaRPr kumimoji="1" lang="en-US" altLang="zh-CN" dirty="0" smtClean="0"/>
          </a:p>
          <a:p>
            <a:r>
              <a:rPr kumimoji="1" lang="zh-CN" altLang="en-US" dirty="0" smtClean="0"/>
              <a:t>这是主动学习中最常见的情景。</a:t>
            </a:r>
            <a:endParaRPr kumimoji="1" lang="en-US" altLang="zh-CN" dirty="0" smtClean="0"/>
          </a:p>
          <a:p>
            <a:r>
              <a:rPr kumimoji="1" lang="zh-CN" altLang="en-US" dirty="0" smtClean="0"/>
              <a:t>继续拿上述两个例子举例：将对所有未标记的数字图像进行排序，然后选择最好</a:t>
            </a:r>
            <a:r>
              <a:rPr kumimoji="1" lang="en-US" altLang="zh-CN" dirty="0" smtClean="0"/>
              <a:t>(</a:t>
            </a:r>
            <a:r>
              <a:rPr kumimoji="1" lang="zh-CN" altLang="en-US" dirty="0" smtClean="0"/>
              <a:t>最具有信息价值</a:t>
            </a:r>
            <a:r>
              <a:rPr kumimoji="1" lang="en-US" altLang="zh-CN" dirty="0" smtClean="0"/>
              <a:t>)</a:t>
            </a:r>
            <a:r>
              <a:rPr kumimoji="1" lang="zh-CN" altLang="en-US" dirty="0" smtClean="0"/>
              <a:t>的实例并对它们打标签。</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145316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600" b="0" i="0" kern="1200" dirty="0" smtClean="0">
                <a:solidFill>
                  <a:schemeClr val="tx1"/>
                </a:solidFill>
                <a:effectLst/>
                <a:latin typeface="Arial" charset="0"/>
                <a:ea typeface="+mn-ea"/>
                <a:cs typeface="+mn-cs"/>
              </a:rPr>
              <a:t>主动学习中的一个关键问题是如何选择合适的查询策略以最大化分类过程的准确度。通常情况下我们查询的实例具有的特点是</a:t>
            </a:r>
            <a:endParaRPr lang="en-US" altLang="zh-CN" sz="1600" b="0" i="0" kern="1200" dirty="0" smtClean="0">
              <a:solidFill>
                <a:schemeClr val="tx1"/>
              </a:solidFill>
              <a:effectLst/>
              <a:latin typeface="Arial" charset="0"/>
              <a:ea typeface="+mn-ea"/>
              <a:cs typeface="+mn-cs"/>
            </a:endParaRP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1</a:t>
            </a:r>
            <a:r>
              <a:rPr lang="zh-CN" altLang="en-US" sz="1600" b="0" i="0" kern="1200" dirty="0" smtClean="0">
                <a:solidFill>
                  <a:schemeClr val="tx1"/>
                </a:solidFill>
                <a:effectLst/>
                <a:latin typeface="Arial" charset="0"/>
                <a:ea typeface="+mn-ea"/>
                <a:cs typeface="+mn-cs"/>
              </a:rPr>
              <a:t>）类标签不明确</a:t>
            </a:r>
            <a:endParaRPr lang="en-US" altLang="zh-CN" sz="1600" b="0" i="0" kern="1200" dirty="0" smtClean="0">
              <a:solidFill>
                <a:schemeClr val="tx1"/>
              </a:solidFill>
              <a:effectLst/>
              <a:latin typeface="Arial" charset="0"/>
              <a:ea typeface="+mn-ea"/>
              <a:cs typeface="+mn-cs"/>
            </a:endParaRP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2</a:t>
            </a:r>
            <a:r>
              <a:rPr lang="zh-CN" altLang="en-US" sz="1600" b="0" i="0" kern="1200" dirty="0" smtClean="0">
                <a:solidFill>
                  <a:schemeClr val="tx1"/>
                </a:solidFill>
                <a:effectLst/>
                <a:latin typeface="Arial" charset="0"/>
                <a:ea typeface="+mn-ea"/>
                <a:cs typeface="+mn-cs"/>
              </a:rPr>
              <a:t>）或者不同的</a:t>
            </a:r>
            <a:r>
              <a:rPr lang="en-US" altLang="zh-CN" sz="1600" b="0" i="0" kern="1200" dirty="0" smtClean="0">
                <a:solidFill>
                  <a:schemeClr val="tx1"/>
                </a:solidFill>
                <a:effectLst/>
                <a:latin typeface="Arial" charset="0"/>
                <a:ea typeface="+mn-ea"/>
                <a:cs typeface="+mn-cs"/>
              </a:rPr>
              <a:t>learner</a:t>
            </a:r>
            <a:r>
              <a:rPr lang="zh-CN" altLang="en-US" sz="1600" b="0" i="0" kern="1200" dirty="0" smtClean="0">
                <a:solidFill>
                  <a:schemeClr val="tx1"/>
                </a:solidFill>
                <a:effectLst/>
                <a:latin typeface="Arial" charset="0"/>
                <a:ea typeface="+mn-ea"/>
                <a:cs typeface="+mn-cs"/>
              </a:rPr>
              <a:t>在该实例标签的判断上存在差别</a:t>
            </a:r>
            <a:endParaRPr lang="en-US" altLang="zh-CN" sz="1600" b="0" i="0" kern="1200" dirty="0" smtClean="0">
              <a:solidFill>
                <a:schemeClr val="tx1"/>
              </a:solidFill>
              <a:effectLst/>
              <a:latin typeface="Arial" charset="0"/>
              <a:ea typeface="+mn-ea"/>
              <a:cs typeface="+mn-cs"/>
            </a:endParaRPr>
          </a:p>
          <a:p>
            <a:r>
              <a:rPr lang="zh-CN" altLang="en-US" sz="1600" b="0" i="0" kern="1200" dirty="0" smtClean="0">
                <a:solidFill>
                  <a:schemeClr val="tx1"/>
                </a:solidFill>
                <a:effectLst/>
                <a:latin typeface="Arial" charset="0"/>
                <a:ea typeface="+mn-ea"/>
                <a:cs typeface="+mn-cs"/>
              </a:rPr>
              <a:t>但是一些类标签不确定性较高的实例可能是不具有代表性的异常值，这种情况尤其可能发生在非常嘈杂的数据集中。</a:t>
            </a:r>
            <a:endParaRPr lang="en-US" altLang="zh-CN" sz="1600" b="0" i="0" kern="1200" dirty="0" smtClean="0">
              <a:solidFill>
                <a:schemeClr val="tx1"/>
              </a:solidFill>
              <a:effectLst/>
              <a:latin typeface="Arial" charset="0"/>
              <a:ea typeface="+mn-ea"/>
              <a:cs typeface="+mn-cs"/>
            </a:endParaRPr>
          </a:p>
          <a:p>
            <a:r>
              <a:rPr lang="zh-CN" altLang="en-US" sz="1600" b="0" i="0" kern="1200" dirty="0" smtClean="0">
                <a:solidFill>
                  <a:schemeClr val="tx1"/>
                </a:solidFill>
                <a:effectLst/>
                <a:latin typeface="Arial" charset="0"/>
                <a:ea typeface="+mn-ea"/>
                <a:cs typeface="+mn-cs"/>
              </a:rPr>
              <a:t>为了解决这些问题，一些模型直接关注误差本身，又或者试图找到能够代表底层数据的样本。因此我们可以将查询策略分为以下三种类型：</a:t>
            </a:r>
            <a:endParaRPr lang="en-US" altLang="zh-CN" sz="1600" b="0" i="0" kern="1200" dirty="0" smtClean="0">
              <a:solidFill>
                <a:schemeClr val="tx1"/>
              </a:solidFill>
              <a:effectLst/>
              <a:latin typeface="Arial" charset="0"/>
              <a:ea typeface="+mn-ea"/>
              <a:cs typeface="+mn-cs"/>
            </a:endParaRPr>
          </a:p>
          <a:p>
            <a:r>
              <a:rPr lang="en-US" altLang="zh-CN" sz="1600" b="0" i="0" kern="1200" dirty="0" smtClean="0">
                <a:solidFill>
                  <a:schemeClr val="tx1"/>
                </a:solidFill>
                <a:effectLst/>
                <a:latin typeface="Arial" charset="0"/>
                <a:ea typeface="+mn-ea"/>
                <a:cs typeface="+mn-cs"/>
              </a:rPr>
              <a:t>1.The key question in active learning algorithms is to design the precise strategies that are used</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for querying. At any given point, which sample should be selected so as to maximize the accuracy</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of the classification process? </a:t>
            </a:r>
          </a:p>
          <a:p>
            <a:r>
              <a:rPr lang="en-US" altLang="zh-CN" sz="1600" b="0" i="0" kern="1200" dirty="0" smtClean="0">
                <a:solidFill>
                  <a:schemeClr val="tx1"/>
                </a:solidFill>
                <a:effectLst/>
                <a:latin typeface="Arial" charset="0"/>
                <a:ea typeface="+mn-ea"/>
                <a:cs typeface="+mn-cs"/>
              </a:rPr>
              <a:t>2.Since the boundary regions are often those in which</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instances of multiple classes are present, they can be characterized by class label uncertainty or disagreements between different learners.</a:t>
            </a:r>
          </a:p>
          <a:p>
            <a:r>
              <a:rPr lang="en-US" altLang="zh-CN" sz="1600" b="0" i="0" kern="1200" dirty="0" smtClean="0">
                <a:solidFill>
                  <a:schemeClr val="tx1"/>
                </a:solidFill>
                <a:effectLst/>
                <a:latin typeface="Arial" charset="0"/>
                <a:ea typeface="+mn-ea"/>
                <a:cs typeface="+mn-cs"/>
              </a:rPr>
              <a:t>3. However, this may not always be the case, because instances</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with greater uncertainty are not representative of the data, and may sometimes lead to the selection</a:t>
            </a:r>
            <a:r>
              <a:rPr lang="en-US" altLang="zh-CN" dirty="0" smtClean="0"/>
              <a:t> </a:t>
            </a:r>
            <a:r>
              <a:rPr lang="en-US" altLang="zh-CN" sz="1600" b="0" i="0" kern="1200" dirty="0" smtClean="0">
                <a:solidFill>
                  <a:schemeClr val="tx1"/>
                </a:solidFill>
                <a:effectLst/>
                <a:latin typeface="Arial" charset="0"/>
                <a:ea typeface="+mn-ea"/>
                <a:cs typeface="+mn-cs"/>
              </a:rPr>
              <a:t>of unrepresentative outliers.</a:t>
            </a:r>
            <a:r>
              <a:rPr lang="en-US" altLang="zh-CN" dirty="0" smtClean="0"/>
              <a:t> </a:t>
            </a:r>
            <a:r>
              <a:rPr lang="en-US" altLang="zh-CN" sz="1600" b="0" i="0" kern="1200" dirty="0" smtClean="0">
                <a:solidFill>
                  <a:schemeClr val="tx1"/>
                </a:solidFill>
                <a:effectLst/>
                <a:latin typeface="Arial" charset="0"/>
                <a:ea typeface="+mn-ea"/>
                <a:cs typeface="+mn-cs"/>
              </a:rPr>
              <a:t>This situation is especially likely to occur in data sets that are very</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noisy. In order to address such issues, some models focus directly on the error itself, or try to find</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samples that are representative of the underlying data. Therefore, we broadly classify the querying</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strategies into one of three categories:</a:t>
            </a:r>
            <a:r>
              <a:rPr lang="en-US" altLang="zh-CN" dirty="0" smtClean="0"/>
              <a:t>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71220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600" b="0" i="0" kern="1200" dirty="0" smtClean="0">
                <a:solidFill>
                  <a:schemeClr val="tx1"/>
                </a:solidFill>
                <a:effectLst/>
                <a:latin typeface="Arial" charset="0"/>
                <a:ea typeface="+mn-ea"/>
                <a:cs typeface="+mn-cs"/>
              </a:rPr>
              <a:t>主动学习中的一个关键问题是如何选择合适的查询策略以最大化分类过程的准确度。通常情况下我们查询的实例具有的特点是</a:t>
            </a:r>
            <a:endParaRPr lang="en-US" altLang="zh-CN" sz="1600" b="0" i="0" kern="1200" dirty="0" smtClean="0">
              <a:solidFill>
                <a:schemeClr val="tx1"/>
              </a:solidFill>
              <a:effectLst/>
              <a:latin typeface="Arial" charset="0"/>
              <a:ea typeface="+mn-ea"/>
              <a:cs typeface="+mn-cs"/>
            </a:endParaRP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1</a:t>
            </a:r>
            <a:r>
              <a:rPr lang="zh-CN" altLang="en-US" sz="1600" b="0" i="0" kern="1200" dirty="0" smtClean="0">
                <a:solidFill>
                  <a:schemeClr val="tx1"/>
                </a:solidFill>
                <a:effectLst/>
                <a:latin typeface="Arial" charset="0"/>
                <a:ea typeface="+mn-ea"/>
                <a:cs typeface="+mn-cs"/>
              </a:rPr>
              <a:t>）类标签不明确</a:t>
            </a:r>
            <a:endParaRPr lang="en-US" altLang="zh-CN" sz="1600" b="0" i="0" kern="1200" dirty="0" smtClean="0">
              <a:solidFill>
                <a:schemeClr val="tx1"/>
              </a:solidFill>
              <a:effectLst/>
              <a:latin typeface="Arial" charset="0"/>
              <a:ea typeface="+mn-ea"/>
              <a:cs typeface="+mn-cs"/>
            </a:endParaRP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2</a:t>
            </a:r>
            <a:r>
              <a:rPr lang="zh-CN" altLang="en-US" sz="1600" b="0" i="0" kern="1200" dirty="0" smtClean="0">
                <a:solidFill>
                  <a:schemeClr val="tx1"/>
                </a:solidFill>
                <a:effectLst/>
                <a:latin typeface="Arial" charset="0"/>
                <a:ea typeface="+mn-ea"/>
                <a:cs typeface="+mn-cs"/>
              </a:rPr>
              <a:t>）或者不同的</a:t>
            </a:r>
            <a:r>
              <a:rPr lang="en-US" altLang="zh-CN" sz="1600" b="0" i="0" kern="1200" dirty="0" smtClean="0">
                <a:solidFill>
                  <a:schemeClr val="tx1"/>
                </a:solidFill>
                <a:effectLst/>
                <a:latin typeface="Arial" charset="0"/>
                <a:ea typeface="+mn-ea"/>
                <a:cs typeface="+mn-cs"/>
              </a:rPr>
              <a:t>learner</a:t>
            </a:r>
            <a:r>
              <a:rPr lang="zh-CN" altLang="en-US" sz="1600" b="0" i="0" kern="1200" dirty="0" smtClean="0">
                <a:solidFill>
                  <a:schemeClr val="tx1"/>
                </a:solidFill>
                <a:effectLst/>
                <a:latin typeface="Arial" charset="0"/>
                <a:ea typeface="+mn-ea"/>
                <a:cs typeface="+mn-cs"/>
              </a:rPr>
              <a:t>在该实例类别的判断上存在差别</a:t>
            </a:r>
            <a:endParaRPr lang="en-US" altLang="zh-CN" sz="1600" b="0" i="0" kern="1200" dirty="0" smtClean="0">
              <a:solidFill>
                <a:schemeClr val="tx1"/>
              </a:solidFill>
              <a:effectLst/>
              <a:latin typeface="Arial" charset="0"/>
              <a:ea typeface="+mn-ea"/>
              <a:cs typeface="+mn-cs"/>
            </a:endParaRPr>
          </a:p>
          <a:p>
            <a:r>
              <a:rPr lang="zh-CN" altLang="en-US" sz="1600" b="0" i="0" kern="1200" dirty="0" smtClean="0">
                <a:solidFill>
                  <a:schemeClr val="tx1"/>
                </a:solidFill>
                <a:effectLst/>
                <a:latin typeface="Arial" charset="0"/>
                <a:ea typeface="+mn-ea"/>
                <a:cs typeface="+mn-cs"/>
              </a:rPr>
              <a:t>但是一些类别不确定性较高的实例可能是不具有代表性的异常值，这种情况尤其可能发生在非常嘈杂的数据集中。</a:t>
            </a:r>
            <a:endParaRPr lang="en-US" altLang="zh-CN" sz="1600" b="0" i="0" kern="1200" dirty="0" smtClean="0">
              <a:solidFill>
                <a:schemeClr val="tx1"/>
              </a:solidFill>
              <a:effectLst/>
              <a:latin typeface="Arial" charset="0"/>
              <a:ea typeface="+mn-ea"/>
              <a:cs typeface="+mn-cs"/>
            </a:endParaRPr>
          </a:p>
          <a:p>
            <a:r>
              <a:rPr lang="zh-CN" altLang="en-US" sz="1600" b="0" i="0" kern="1200" dirty="0" smtClean="0">
                <a:solidFill>
                  <a:schemeClr val="tx1"/>
                </a:solidFill>
                <a:effectLst/>
                <a:latin typeface="Arial" charset="0"/>
                <a:ea typeface="+mn-ea"/>
                <a:cs typeface="+mn-cs"/>
              </a:rPr>
              <a:t>为了解决这些问题，一些模型直接关注误差本身，又或者试图找到能够代表底层数据的样本。因此我们可以将查询策略分为以下三种类型：</a:t>
            </a:r>
            <a:endParaRPr lang="en-US" altLang="zh-CN" sz="1600" b="0" i="0" kern="1200" dirty="0" smtClean="0">
              <a:solidFill>
                <a:schemeClr val="tx1"/>
              </a:solidFill>
              <a:effectLst/>
              <a:latin typeface="Arial" charset="0"/>
              <a:ea typeface="+mn-ea"/>
              <a:cs typeface="+mn-cs"/>
            </a:endParaRPr>
          </a:p>
          <a:p>
            <a:r>
              <a:rPr lang="en-US" altLang="zh-CN" sz="1600" b="0" i="0" kern="1200" dirty="0" smtClean="0">
                <a:solidFill>
                  <a:schemeClr val="tx1"/>
                </a:solidFill>
                <a:effectLst/>
                <a:latin typeface="Arial" charset="0"/>
                <a:ea typeface="+mn-ea"/>
                <a:cs typeface="+mn-cs"/>
              </a:rPr>
              <a:t>1.The key question in active learning algorithms is to design the precise strategies that are used</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for querying. At any given point, which sample should be selected so as to maximize the accuracy</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of the classification process? </a:t>
            </a:r>
          </a:p>
          <a:p>
            <a:r>
              <a:rPr lang="en-US" altLang="zh-CN" sz="1600" b="0" i="0" kern="1200" dirty="0" smtClean="0">
                <a:solidFill>
                  <a:schemeClr val="tx1"/>
                </a:solidFill>
                <a:effectLst/>
                <a:latin typeface="Arial" charset="0"/>
                <a:ea typeface="+mn-ea"/>
                <a:cs typeface="+mn-cs"/>
              </a:rPr>
              <a:t>2.Since the boundary regions are often those in which</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instances of multiple classes are present, they can be characterized by class label uncertainty or disagreements between different learners.</a:t>
            </a:r>
          </a:p>
          <a:p>
            <a:r>
              <a:rPr lang="en-US" altLang="zh-CN" sz="1600" b="0" i="0" kern="1200" dirty="0" smtClean="0">
                <a:solidFill>
                  <a:schemeClr val="tx1"/>
                </a:solidFill>
                <a:effectLst/>
                <a:latin typeface="Arial" charset="0"/>
                <a:ea typeface="+mn-ea"/>
                <a:cs typeface="+mn-cs"/>
              </a:rPr>
              <a:t>3. However, this may not always be the case, because instances</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with greater uncertainty are not representative of the data, and may sometimes lead to the selection</a:t>
            </a:r>
            <a:r>
              <a:rPr lang="en-US" altLang="zh-CN" dirty="0" smtClean="0"/>
              <a:t> </a:t>
            </a:r>
            <a:r>
              <a:rPr lang="en-US" altLang="zh-CN" sz="1600" b="0" i="0" kern="1200" dirty="0" smtClean="0">
                <a:solidFill>
                  <a:schemeClr val="tx1"/>
                </a:solidFill>
                <a:effectLst/>
                <a:latin typeface="Arial" charset="0"/>
                <a:ea typeface="+mn-ea"/>
                <a:cs typeface="+mn-cs"/>
              </a:rPr>
              <a:t>of unrepresentative outliers.</a:t>
            </a:r>
            <a:r>
              <a:rPr lang="en-US" altLang="zh-CN" dirty="0" smtClean="0"/>
              <a:t> </a:t>
            </a:r>
            <a:r>
              <a:rPr lang="en-US" altLang="zh-CN" sz="1600" b="0" i="0" kern="1200" dirty="0" smtClean="0">
                <a:solidFill>
                  <a:schemeClr val="tx1"/>
                </a:solidFill>
                <a:effectLst/>
                <a:latin typeface="Arial" charset="0"/>
                <a:ea typeface="+mn-ea"/>
                <a:cs typeface="+mn-cs"/>
              </a:rPr>
              <a:t>This situation is especially likely to occur in data sets that are very</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noisy. In order to address such issues, some models focus directly on the error itself, or try to find</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samples that are representative of the underlying data. Therefore, we broadly classify the querying</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strategies into one of three categories:</a:t>
            </a:r>
            <a:r>
              <a:rPr lang="en-US" altLang="zh-CN" dirty="0" smtClean="0"/>
              <a:t>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940471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800" b="0" i="0" kern="1200" spc="-38" baseline="0" dirty="0" smtClean="0">
                <a:solidFill>
                  <a:schemeClr val="tx1">
                    <a:lumMod val="50000"/>
                  </a:schemeClr>
                </a:solidFill>
                <a:latin typeface="Gill Sans" charset="0"/>
                <a:ea typeface="Gill Sans" charset="0"/>
                <a:cs typeface="Gill Sans" charset="0"/>
              </a:rPr>
              <a:t>（</a:t>
            </a:r>
            <a:r>
              <a:rPr lang="en-US" altLang="zh-CN" sz="2800" b="0" i="0" kern="1200" spc="-38" baseline="0" dirty="0" smtClean="0">
                <a:solidFill>
                  <a:schemeClr val="tx1">
                    <a:lumMod val="50000"/>
                  </a:schemeClr>
                </a:solidFill>
                <a:latin typeface="Gill Sans" charset="0"/>
                <a:ea typeface="Gill Sans" charset="0"/>
                <a:cs typeface="Gill Sans" charset="0"/>
              </a:rPr>
              <a:t>1</a:t>
            </a:r>
            <a:r>
              <a:rPr lang="zh-CN" altLang="en-US" sz="2800" b="0" i="0" kern="1200" spc="-38" baseline="0" dirty="0" smtClean="0">
                <a:solidFill>
                  <a:schemeClr val="tx1">
                    <a:lumMod val="50000"/>
                  </a:schemeClr>
                </a:solidFill>
                <a:latin typeface="Gill Sans" charset="0"/>
                <a:ea typeface="Gill Sans" charset="0"/>
                <a:cs typeface="Gill Sans" charset="0"/>
              </a:rPr>
              <a:t>）第一类模型是，</a:t>
            </a:r>
            <a:r>
              <a:rPr lang="en-US" altLang="zh-CN" sz="2800" b="0" i="0" kern="1200" spc="-38" baseline="0" dirty="0" smtClean="0">
                <a:solidFill>
                  <a:schemeClr val="tx1">
                    <a:lumMod val="50000"/>
                  </a:schemeClr>
                </a:solidFill>
                <a:latin typeface="Gill Sans" charset="0"/>
                <a:ea typeface="Gill Sans" charset="0"/>
                <a:cs typeface="Gill Sans" charset="0"/>
              </a:rPr>
              <a:t>Heterogeneity-based models</a:t>
            </a:r>
            <a:r>
              <a:rPr lang="zh-CN" altLang="en-US" sz="2800" b="0" i="0" kern="1200" spc="-38" baseline="0" dirty="0" smtClean="0">
                <a:solidFill>
                  <a:schemeClr val="tx1">
                    <a:lumMod val="50000"/>
                  </a:schemeClr>
                </a:solidFill>
                <a:latin typeface="Gill Sans" charset="0"/>
                <a:ea typeface="Gill Sans" charset="0"/>
                <a:cs typeface="Gill Sans" charset="0"/>
              </a:rPr>
              <a:t>（基于异质性的模型）。这类模型的典型策略主要有：</a:t>
            </a:r>
            <a:r>
              <a:rPr lang="en-US" altLang="zh-CN" sz="2800" b="0" i="0" kern="1200" spc="-38" baseline="0" dirty="0" smtClean="0">
                <a:solidFill>
                  <a:schemeClr val="tx1">
                    <a:lumMod val="50000"/>
                  </a:schemeClr>
                </a:solidFill>
                <a:latin typeface="Gill Sans" charset="0"/>
                <a:ea typeface="Gill Sans" charset="0"/>
                <a:cs typeface="Gill Sans" charset="0"/>
              </a:rPr>
              <a:t>uncertainty </a:t>
            </a:r>
            <a:r>
              <a:rPr lang="zh-CN" altLang="en-US" sz="2800" b="0" i="0" kern="1200" spc="-38" baseline="0" dirty="0" smtClean="0">
                <a:solidFill>
                  <a:schemeClr val="tx1">
                    <a:lumMod val="50000"/>
                  </a:schemeClr>
                </a:solidFill>
                <a:latin typeface="Gill Sans" charset="0"/>
                <a:ea typeface="Gill Sans" charset="0"/>
                <a:cs typeface="Gill Sans" charset="0"/>
              </a:rPr>
              <a:t>（</a:t>
            </a:r>
            <a:r>
              <a:rPr lang="en-US" altLang="zh-CN" sz="2800" b="0" i="0" kern="1200" spc="-38" baseline="0" dirty="0" smtClean="0">
                <a:solidFill>
                  <a:schemeClr val="tx1">
                    <a:lumMod val="50000"/>
                  </a:schemeClr>
                </a:solidFill>
                <a:latin typeface="Gill Sans" charset="0"/>
                <a:ea typeface="Gill Sans" charset="0"/>
                <a:cs typeface="Gill Sans" charset="0"/>
              </a:rPr>
              <a:t>an certain </a:t>
            </a:r>
            <a:r>
              <a:rPr lang="en-US" altLang="zh-CN" sz="2800" b="0" i="0" kern="1200" spc="-38" baseline="0" dirty="0" err="1" smtClean="0">
                <a:solidFill>
                  <a:schemeClr val="tx1">
                    <a:lumMod val="50000"/>
                  </a:schemeClr>
                </a:solidFill>
                <a:latin typeface="Gill Sans" charset="0"/>
                <a:ea typeface="Gill Sans" charset="0"/>
                <a:cs typeface="Gill Sans" charset="0"/>
              </a:rPr>
              <a:t>tei</a:t>
            </a:r>
            <a:r>
              <a:rPr lang="zh-CN" altLang="en-US" sz="2800" b="0" i="0" kern="1200" spc="-38" baseline="0" dirty="0" smtClean="0">
                <a:solidFill>
                  <a:schemeClr val="tx1">
                    <a:lumMod val="50000"/>
                  </a:schemeClr>
                </a:solidFill>
                <a:latin typeface="Gill Sans" charset="0"/>
                <a:ea typeface="Gill Sans" charset="0"/>
                <a:cs typeface="Gill Sans" charset="0"/>
              </a:rPr>
              <a:t>）</a:t>
            </a:r>
            <a:r>
              <a:rPr lang="en-US" altLang="zh-CN" sz="2800" b="0" i="0" kern="1200" spc="-38" baseline="0" dirty="0" smtClean="0">
                <a:solidFill>
                  <a:schemeClr val="tx1">
                    <a:lumMod val="50000"/>
                  </a:schemeClr>
                </a:solidFill>
                <a:latin typeface="Gill Sans" charset="0"/>
                <a:ea typeface="Gill Sans" charset="0"/>
                <a:cs typeface="Gill Sans" charset="0"/>
              </a:rPr>
              <a:t>sampling, query-by-committee</a:t>
            </a:r>
            <a:r>
              <a:rPr lang="zh-CN" altLang="en-US" sz="2800" b="0" i="0" kern="1200" spc="-38" baseline="0" dirty="0" smtClean="0">
                <a:solidFill>
                  <a:schemeClr val="tx1">
                    <a:lumMod val="50000"/>
                  </a:schemeClr>
                </a:solidFill>
                <a:latin typeface="Gill Sans" charset="0"/>
                <a:ea typeface="Gill Sans" charset="0"/>
                <a:cs typeface="Gill Sans" charset="0"/>
              </a:rPr>
              <a:t>（</a:t>
            </a:r>
            <a:r>
              <a:rPr lang="en-US" altLang="zh-CN" sz="2800" b="0" i="0" kern="1200" spc="-38" baseline="0" dirty="0" err="1" smtClean="0">
                <a:solidFill>
                  <a:schemeClr val="tx1">
                    <a:lumMod val="50000"/>
                  </a:schemeClr>
                </a:solidFill>
                <a:latin typeface="Gill Sans" charset="0"/>
                <a:ea typeface="Gill Sans" charset="0"/>
                <a:cs typeface="Gill Sans" charset="0"/>
              </a:rPr>
              <a:t>kang</a:t>
            </a:r>
            <a:r>
              <a:rPr lang="en-US" altLang="zh-CN" sz="2800" b="0" i="0" kern="1200" spc="-38" baseline="0" dirty="0" smtClean="0">
                <a:solidFill>
                  <a:schemeClr val="tx1">
                    <a:lumMod val="50000"/>
                  </a:schemeClr>
                </a:solidFill>
                <a:latin typeface="Gill Sans" charset="0"/>
                <a:ea typeface="Gill Sans" charset="0"/>
                <a:cs typeface="Gill Sans" charset="0"/>
              </a:rPr>
              <a:t> mi </a:t>
            </a:r>
            <a:r>
              <a:rPr lang="en-US" altLang="zh-CN" sz="2800" b="0" i="0" kern="1200" spc="-38" baseline="0" dirty="0" err="1" smtClean="0">
                <a:solidFill>
                  <a:schemeClr val="tx1">
                    <a:lumMod val="50000"/>
                  </a:schemeClr>
                </a:solidFill>
                <a:latin typeface="Gill Sans" charset="0"/>
                <a:ea typeface="Gill Sans" charset="0"/>
                <a:cs typeface="Gill Sans" charset="0"/>
              </a:rPr>
              <a:t>te</a:t>
            </a:r>
            <a:r>
              <a:rPr lang="zh-CN" altLang="en-US" sz="2800" b="0" i="0" kern="1200" spc="-38" baseline="0" dirty="0" smtClean="0">
                <a:solidFill>
                  <a:schemeClr val="tx1">
                    <a:lumMod val="50000"/>
                  </a:schemeClr>
                </a:solidFill>
                <a:latin typeface="Gill Sans" charset="0"/>
                <a:ea typeface="Gill Sans" charset="0"/>
                <a:cs typeface="Gill Sans" charset="0"/>
              </a:rPr>
              <a:t>）</a:t>
            </a:r>
            <a:r>
              <a:rPr lang="en-US" altLang="zh-CN" sz="2800" b="0" i="0" kern="1200" spc="-38" baseline="0" dirty="0" smtClean="0">
                <a:solidFill>
                  <a:schemeClr val="tx1">
                    <a:lumMod val="50000"/>
                  </a:schemeClr>
                </a:solidFill>
                <a:latin typeface="Gill Sans" charset="0"/>
                <a:ea typeface="Gill Sans" charset="0"/>
                <a:cs typeface="Gill Sans" charset="0"/>
              </a:rPr>
              <a:t>, </a:t>
            </a:r>
            <a:r>
              <a:rPr lang="zh-CN" altLang="en-US" sz="2800" b="0" i="0" kern="1200" spc="-38" baseline="0" dirty="0" smtClean="0">
                <a:solidFill>
                  <a:schemeClr val="tx1">
                    <a:lumMod val="50000"/>
                  </a:schemeClr>
                </a:solidFill>
                <a:latin typeface="Gill Sans" charset="0"/>
                <a:ea typeface="Gill Sans" charset="0"/>
                <a:cs typeface="Gill Sans" charset="0"/>
              </a:rPr>
              <a:t>以及</a:t>
            </a:r>
            <a:r>
              <a:rPr lang="en-US" altLang="zh-CN" sz="2800" b="0" i="0" kern="1200" spc="-38" baseline="0" dirty="0" smtClean="0">
                <a:solidFill>
                  <a:schemeClr val="tx1">
                    <a:lumMod val="50000"/>
                  </a:schemeClr>
                </a:solidFill>
                <a:latin typeface="Gill Sans" charset="0"/>
                <a:ea typeface="Gill Sans" charset="0"/>
                <a:cs typeface="Gill Sans" charset="0"/>
              </a:rPr>
              <a:t> expected model change.</a:t>
            </a:r>
            <a:r>
              <a:rPr lang="zh-CN" altLang="en-US" sz="2800" b="0" i="0" kern="1200" spc="-38" baseline="0" dirty="0" smtClean="0">
                <a:solidFill>
                  <a:schemeClr val="tx1">
                    <a:lumMod val="50000"/>
                  </a:schemeClr>
                </a:solidFill>
                <a:latin typeface="Gill Sans" charset="0"/>
                <a:ea typeface="Gill Sans" charset="0"/>
                <a:cs typeface="Gill Sans" charset="0"/>
              </a:rPr>
              <a:t>这些策略都是从在实例</a:t>
            </a:r>
            <a:r>
              <a:rPr lang="zh-CN" altLang="en-US" sz="2800" b="0" i="0" kern="1200" dirty="0" smtClean="0">
                <a:solidFill>
                  <a:schemeClr val="tx1"/>
                </a:solidFill>
                <a:effectLst/>
                <a:latin typeface="Arial" charset="0"/>
                <a:ea typeface="+mn-ea"/>
                <a:cs typeface="+mn-cs"/>
              </a:rPr>
              <a:t>类别</a:t>
            </a:r>
            <a:r>
              <a:rPr lang="zh-CN" altLang="en-US" sz="2800" b="0" i="0" kern="1200" spc="-38" baseline="0" dirty="0" smtClean="0">
                <a:solidFill>
                  <a:schemeClr val="tx1">
                    <a:lumMod val="50000"/>
                  </a:schemeClr>
                </a:solidFill>
                <a:latin typeface="Gill Sans" charset="0"/>
                <a:ea typeface="Gill Sans" charset="0"/>
                <a:cs typeface="Gill Sans" charset="0"/>
              </a:rPr>
              <a:t>不确定的区域或者与目前已经查询过的实例不同的区域进行采样。它们只关注所查询实例的异质性行为，而不是关注选择这个查询实例后，会对将分类剩余未标记实例的分类器性能的所造成影响。</a:t>
            </a:r>
            <a:endParaRPr lang="en-US" altLang="zh-CN" sz="2800" b="0" i="0" kern="1200" spc="-38" baseline="0" dirty="0" smtClean="0">
              <a:solidFill>
                <a:schemeClr val="tx1">
                  <a:lumMod val="50000"/>
                </a:schemeClr>
              </a:solidFill>
              <a:latin typeface="Gill Sans" charset="0"/>
              <a:ea typeface="Gill Sans" charset="0"/>
              <a:cs typeface="Gill Sans" charset="0"/>
            </a:endParaRPr>
          </a:p>
          <a:p>
            <a:pPr marL="0" marR="0" indent="0" algn="l" defTabSz="1219170" rtl="0" eaLnBrk="1" fontAlgn="auto" latinLnBrk="0" hangingPunct="1">
              <a:lnSpc>
                <a:spcPct val="100000"/>
              </a:lnSpc>
              <a:spcBef>
                <a:spcPts val="0"/>
              </a:spcBef>
              <a:spcAft>
                <a:spcPts val="0"/>
              </a:spcAft>
              <a:buClrTx/>
              <a:buSzTx/>
              <a:buFontTx/>
              <a:buNone/>
              <a:tabLst/>
              <a:defRPr/>
            </a:pPr>
            <a:r>
              <a:rPr lang="zh-CN" altLang="en-US" sz="2800" b="0" i="0" kern="1200" spc="-38" baseline="0" dirty="0" smtClean="0">
                <a:solidFill>
                  <a:schemeClr val="tx1">
                    <a:lumMod val="50000"/>
                  </a:schemeClr>
                </a:solidFill>
                <a:latin typeface="Gill Sans" charset="0"/>
                <a:ea typeface="Gill Sans" charset="0"/>
                <a:cs typeface="Gill Sans" charset="0"/>
              </a:rPr>
              <a:t>（</a:t>
            </a:r>
            <a:r>
              <a:rPr lang="en-US" altLang="zh-CN" sz="2800" b="0" i="0" kern="1200" spc="-38" baseline="0" dirty="0" smtClean="0">
                <a:solidFill>
                  <a:schemeClr val="tx1">
                    <a:lumMod val="50000"/>
                  </a:schemeClr>
                </a:solidFill>
                <a:latin typeface="Gill Sans" charset="0"/>
                <a:ea typeface="Gill Sans" charset="0"/>
                <a:cs typeface="Gill Sans" charset="0"/>
              </a:rPr>
              <a:t>2</a:t>
            </a:r>
            <a:r>
              <a:rPr lang="zh-CN" altLang="en-US" sz="2800" b="0" i="0" kern="1200" spc="-38" baseline="0" dirty="0" smtClean="0">
                <a:solidFill>
                  <a:schemeClr val="tx1">
                    <a:lumMod val="50000"/>
                  </a:schemeClr>
                </a:solidFill>
                <a:latin typeface="Gill Sans" charset="0"/>
                <a:ea typeface="Gill Sans" charset="0"/>
                <a:cs typeface="Gill Sans" charset="0"/>
              </a:rPr>
              <a:t>）第二类模型是，</a:t>
            </a:r>
            <a:r>
              <a:rPr lang="en-US" altLang="zh-CN" sz="2800" b="0" i="0" kern="1200" spc="-38" baseline="0" dirty="0" smtClean="0">
                <a:solidFill>
                  <a:schemeClr val="tx1">
                    <a:lumMod val="50000"/>
                  </a:schemeClr>
                </a:solidFill>
                <a:latin typeface="Gill Sans" charset="0"/>
                <a:ea typeface="Gill Sans" charset="0"/>
                <a:cs typeface="Gill Sans" charset="0"/>
              </a:rPr>
              <a:t>Performance-based models</a:t>
            </a:r>
            <a:r>
              <a:rPr lang="zh-CN" altLang="en-US" sz="2800" b="0" i="0" kern="1200" spc="-38" baseline="0" dirty="0" smtClean="0">
                <a:solidFill>
                  <a:schemeClr val="tx1">
                    <a:lumMod val="50000"/>
                  </a:schemeClr>
                </a:solidFill>
                <a:latin typeface="Gill Sans" charset="0"/>
                <a:ea typeface="Gill Sans" charset="0"/>
                <a:cs typeface="Gill Sans" charset="0"/>
              </a:rPr>
              <a:t>。这类模型的典型策略主要有：和。这类模型试图通过降低误差或者方差的方法来直接优化分类器的性能。它们的特点是关注选择这个查询实例后，会对将分类剩余未标记实例的分类器性能的影响。与第一类模型刚好相反。</a:t>
            </a:r>
            <a:endParaRPr lang="en-US" altLang="zh-CN" sz="2800" b="0" i="0" kern="1200" spc="-38" baseline="0" dirty="0" smtClean="0">
              <a:solidFill>
                <a:schemeClr val="tx1">
                  <a:lumMod val="50000"/>
                </a:schemeClr>
              </a:solidFill>
              <a:latin typeface="Gill Sans" charset="0"/>
              <a:ea typeface="Gill Sans" charset="0"/>
              <a:cs typeface="Gill Sans" charset="0"/>
            </a:endParaRPr>
          </a:p>
          <a:p>
            <a:r>
              <a:rPr lang="zh-CN" altLang="en-US" sz="2800" b="0" i="0" kern="1200" spc="-38" baseline="0" dirty="0" smtClean="0">
                <a:solidFill>
                  <a:schemeClr val="tx1">
                    <a:lumMod val="50000"/>
                  </a:schemeClr>
                </a:solidFill>
                <a:latin typeface="Gill Sans" charset="0"/>
                <a:ea typeface="Gill Sans" charset="0"/>
                <a:cs typeface="Gill Sans" charset="0"/>
              </a:rPr>
              <a:t>（</a:t>
            </a:r>
            <a:r>
              <a:rPr lang="en-US" altLang="zh-CN" sz="2800" b="0" i="0" kern="1200" spc="-38" baseline="0" dirty="0" smtClean="0">
                <a:solidFill>
                  <a:schemeClr val="tx1">
                    <a:lumMod val="50000"/>
                  </a:schemeClr>
                </a:solidFill>
                <a:latin typeface="Gill Sans" charset="0"/>
                <a:ea typeface="Gill Sans" charset="0"/>
                <a:cs typeface="Gill Sans" charset="0"/>
              </a:rPr>
              <a:t>3</a:t>
            </a:r>
            <a:r>
              <a:rPr lang="zh-CN" altLang="en-US" sz="2800" b="0" i="0" kern="1200" spc="-38" baseline="0" dirty="0" smtClean="0">
                <a:solidFill>
                  <a:schemeClr val="tx1">
                    <a:lumMod val="50000"/>
                  </a:schemeClr>
                </a:solidFill>
                <a:latin typeface="Gill Sans" charset="0"/>
                <a:ea typeface="Gill Sans" charset="0"/>
                <a:cs typeface="Gill Sans" charset="0"/>
              </a:rPr>
              <a:t>）第三类模型是，</a:t>
            </a:r>
            <a:r>
              <a:rPr lang="en-US" altLang="zh-CN" sz="2800" b="0" i="0" kern="1200" spc="-38" baseline="0" dirty="0" smtClean="0">
                <a:solidFill>
                  <a:schemeClr val="tx1">
                    <a:lumMod val="50000"/>
                  </a:schemeClr>
                </a:solidFill>
                <a:latin typeface="Gill Sans" charset="0"/>
                <a:ea typeface="Gill Sans" charset="0"/>
                <a:cs typeface="Gill Sans" charset="0"/>
              </a:rPr>
              <a:t>Representativeness-based models</a:t>
            </a:r>
            <a:r>
              <a:rPr lang="zh-CN" altLang="en-US" sz="2800" b="0" i="0" kern="1200" spc="-38" baseline="0" dirty="0" smtClean="0">
                <a:solidFill>
                  <a:schemeClr val="tx1">
                    <a:lumMod val="50000"/>
                  </a:schemeClr>
                </a:solidFill>
                <a:latin typeface="Gill Sans" charset="0"/>
                <a:ea typeface="Gill Sans" charset="0"/>
                <a:cs typeface="Gill Sans" charset="0"/>
              </a:rPr>
              <a:t>（基于代表性的模型）。这类模型试图创建能尽可能代表底层大量训练实例的数据。典型策略主要有</a:t>
            </a:r>
            <a:r>
              <a:rPr lang="en-US" altLang="zh-CN" sz="2800" b="0" i="0" kern="1200" spc="-38" baseline="0" dirty="0" smtClean="0">
                <a:solidFill>
                  <a:schemeClr val="tx1">
                    <a:lumMod val="50000"/>
                  </a:schemeClr>
                </a:solidFill>
                <a:latin typeface="Gill Sans" charset="0"/>
                <a:ea typeface="Gill Sans" charset="0"/>
                <a:cs typeface="Gill Sans" charset="0"/>
              </a:rPr>
              <a:t>Density</a:t>
            </a:r>
            <a:r>
              <a:rPr lang="zh-CN" altLang="en-US" sz="2800" b="0" i="0" kern="1200" spc="-38" baseline="0" dirty="0" smtClean="0">
                <a:solidFill>
                  <a:schemeClr val="tx1">
                    <a:lumMod val="50000"/>
                  </a:schemeClr>
                </a:solidFill>
                <a:latin typeface="Gill Sans" charset="0"/>
                <a:ea typeface="Gill Sans" charset="0"/>
                <a:cs typeface="Gill Sans" charset="0"/>
              </a:rPr>
              <a:t>（</a:t>
            </a:r>
            <a:r>
              <a:rPr lang="en-US" altLang="zh-CN" sz="2800" b="0" i="0" kern="1200" spc="-38" baseline="0" dirty="0" err="1" smtClean="0">
                <a:solidFill>
                  <a:schemeClr val="tx1">
                    <a:lumMod val="50000"/>
                  </a:schemeClr>
                </a:solidFill>
                <a:latin typeface="Gill Sans" charset="0"/>
                <a:ea typeface="Gill Sans" charset="0"/>
                <a:cs typeface="Gill Sans" charset="0"/>
              </a:rPr>
              <a:t>deng</a:t>
            </a:r>
            <a:r>
              <a:rPr lang="en-US" altLang="zh-CN" sz="2800" b="0" i="0" kern="1200" spc="-38" baseline="0" dirty="0" smtClean="0">
                <a:solidFill>
                  <a:schemeClr val="tx1">
                    <a:lumMod val="50000"/>
                  </a:schemeClr>
                </a:solidFill>
                <a:latin typeface="Gill Sans" charset="0"/>
                <a:ea typeface="Gill Sans" charset="0"/>
                <a:cs typeface="Gill Sans" charset="0"/>
              </a:rPr>
              <a:t> sui </a:t>
            </a:r>
            <a:r>
              <a:rPr lang="en-US" altLang="zh-CN" sz="2800" b="0" i="0" kern="1200" spc="-38" baseline="0" dirty="0" err="1" smtClean="0">
                <a:solidFill>
                  <a:schemeClr val="tx1">
                    <a:lumMod val="50000"/>
                  </a:schemeClr>
                </a:solidFill>
                <a:latin typeface="Gill Sans" charset="0"/>
                <a:ea typeface="Gill Sans" charset="0"/>
                <a:cs typeface="Gill Sans" charset="0"/>
              </a:rPr>
              <a:t>te</a:t>
            </a:r>
            <a:r>
              <a:rPr lang="zh-CN" altLang="en-US" sz="2800" b="0" i="0" kern="1200" spc="-38" baseline="0" dirty="0" smtClean="0">
                <a:solidFill>
                  <a:schemeClr val="tx1">
                    <a:lumMod val="50000"/>
                  </a:schemeClr>
                </a:solidFill>
                <a:latin typeface="Gill Sans" charset="0"/>
                <a:ea typeface="Gill Sans" charset="0"/>
                <a:cs typeface="Gill Sans" charset="0"/>
              </a:rPr>
              <a:t>）</a:t>
            </a:r>
            <a:r>
              <a:rPr lang="en-US" altLang="zh-CN" sz="2800" b="0" i="0" kern="1200" spc="-38" baseline="0" dirty="0" smtClean="0">
                <a:solidFill>
                  <a:schemeClr val="tx1">
                    <a:lumMod val="50000"/>
                  </a:schemeClr>
                </a:solidFill>
                <a:latin typeface="Gill Sans" charset="0"/>
                <a:ea typeface="Gill Sans" charset="0"/>
                <a:cs typeface="Gill Sans" charset="0"/>
              </a:rPr>
              <a:t>-Based Models</a:t>
            </a:r>
            <a:r>
              <a:rPr lang="zh-CN" altLang="en-US" sz="2800" b="0" i="0" kern="1200" spc="-38" baseline="0" dirty="0" smtClean="0">
                <a:solidFill>
                  <a:schemeClr val="tx1">
                    <a:lumMod val="50000"/>
                  </a:schemeClr>
                </a:solidFill>
                <a:latin typeface="Gill Sans" charset="0"/>
                <a:ea typeface="Gill Sans" charset="0"/>
                <a:cs typeface="Gill Sans" charset="0"/>
              </a:rPr>
              <a:t>。</a:t>
            </a:r>
            <a:endParaRPr lang="en-US" altLang="zh-CN" sz="2800" b="0" i="0" kern="1200" spc="-38" baseline="0" dirty="0" smtClean="0">
              <a:solidFill>
                <a:schemeClr val="tx1">
                  <a:lumMod val="50000"/>
                </a:schemeClr>
              </a:solidFill>
              <a:latin typeface="Gill Sans" charset="0"/>
              <a:ea typeface="Gill Sans" charset="0"/>
              <a:cs typeface="Gill Sans" charset="0"/>
            </a:endParaRPr>
          </a:p>
          <a:p>
            <a:endParaRPr lang="en-US" altLang="zh-CN" sz="2800" b="0" i="0" kern="1200" spc="-38" baseline="0" dirty="0" smtClean="0">
              <a:solidFill>
                <a:schemeClr val="tx1">
                  <a:lumMod val="50000"/>
                </a:schemeClr>
              </a:solidFill>
              <a:latin typeface="Gill Sans" charset="0"/>
              <a:ea typeface="Gill Sans" charset="0"/>
              <a:cs typeface="Gill Sans" charset="0"/>
            </a:endParaRPr>
          </a:p>
          <a:p>
            <a:r>
              <a:rPr lang="en-US" altLang="zh-CN" sz="1600" b="0" i="0" kern="1200" dirty="0" smtClean="0">
                <a:solidFill>
                  <a:schemeClr val="tx1"/>
                </a:solidFill>
                <a:effectLst/>
                <a:latin typeface="Arial" charset="0"/>
                <a:ea typeface="+mn-ea"/>
                <a:cs typeface="+mn-cs"/>
              </a:rPr>
              <a:t>In these cases, a product of a heterogeneity criterion and a representativeness criterion is used in order to model the desirability of querying </a:t>
            </a:r>
            <a:r>
              <a:rPr lang="en-US" altLang="zh-CN" sz="1600" b="0" i="0" kern="1200" dirty="0" err="1" smtClean="0">
                <a:solidFill>
                  <a:schemeClr val="tx1"/>
                </a:solidFill>
                <a:effectLst/>
                <a:latin typeface="Arial" charset="0"/>
                <a:ea typeface="+mn-ea"/>
                <a:cs typeface="+mn-cs"/>
              </a:rPr>
              <a:t>aparticular</a:t>
            </a:r>
            <a:r>
              <a:rPr lang="en-US" altLang="zh-CN" sz="1600" b="0" i="0" kern="1200" dirty="0" smtClean="0">
                <a:solidFill>
                  <a:schemeClr val="tx1"/>
                </a:solidFill>
                <a:effectLst/>
                <a:latin typeface="Arial" charset="0"/>
                <a:ea typeface="+mn-ea"/>
                <a:cs typeface="+mn-cs"/>
              </a:rPr>
              <a:t> instance. Thus, these methods try to balance the representativeness criteria with the uncertainty properties of the queried instance.</a:t>
            </a:r>
            <a:r>
              <a:rPr lang="zh-CN" altLang="en-US" sz="1600" b="0" i="0" kern="1200" dirty="0" smtClean="0">
                <a:solidFill>
                  <a:schemeClr val="tx1"/>
                </a:solidFill>
                <a:effectLst/>
                <a:latin typeface="Arial" charset="0"/>
                <a:ea typeface="+mn-ea"/>
                <a:cs typeface="+mn-cs"/>
              </a:rPr>
              <a:t>（待翻译）</a:t>
            </a:r>
            <a:endParaRPr lang="en-US" altLang="zh-CN" sz="1600" b="0" i="0" kern="1200" dirty="0" smtClean="0">
              <a:solidFill>
                <a:schemeClr val="tx1"/>
              </a:solidFill>
              <a:effectLst/>
              <a:latin typeface="Arial" charset="0"/>
              <a:ea typeface="+mn-ea"/>
              <a:cs typeface="+mn-cs"/>
            </a:endParaRPr>
          </a:p>
          <a:p>
            <a:r>
              <a:rPr lang="zh-CN" altLang="en-US" sz="1600" b="0" i="0" kern="1200" dirty="0" smtClean="0">
                <a:solidFill>
                  <a:schemeClr val="tx1"/>
                </a:solidFill>
                <a:effectLst/>
                <a:latin typeface="Arial" charset="0"/>
                <a:ea typeface="+mn-ea"/>
                <a:cs typeface="+mn-cs"/>
              </a:rPr>
              <a:t>很明显，在主动学习过程中，人们可以使用多种多样的策略，而这些不同的策略有不同的权衡和不同的工作方式。具体选择什么样的策略主要取决于底层应用程序、分析师目标和数据分布。</a:t>
            </a:r>
            <a:endParaRPr lang="en-US" altLang="zh-CN" sz="2800" b="0" i="0" kern="1200" spc="-38" baseline="0" dirty="0" smtClean="0">
              <a:solidFill>
                <a:schemeClr val="tx1">
                  <a:lumMod val="50000"/>
                </a:schemeClr>
              </a:solidFill>
              <a:latin typeface="Gill Sans" charset="0"/>
              <a:ea typeface="Gill Sans" charset="0"/>
              <a:cs typeface="Gill Sans" charset="0"/>
            </a:endParaRPr>
          </a:p>
          <a:p>
            <a:r>
              <a:rPr lang="zh-CN" altLang="en-US" sz="2800" b="0" i="0" kern="1200" spc="-38" baseline="0" dirty="0" smtClean="0">
                <a:solidFill>
                  <a:schemeClr val="tx1">
                    <a:lumMod val="50000"/>
                  </a:schemeClr>
                </a:solidFill>
                <a:latin typeface="Gill Sans" charset="0"/>
                <a:ea typeface="Gill Sans" charset="0"/>
                <a:cs typeface="Gill Sans" charset="0"/>
              </a:rPr>
              <a:t>（</a:t>
            </a:r>
            <a:r>
              <a:rPr lang="en-US" altLang="zh-CN" sz="2800" b="0" i="0" kern="1200" spc="-38" baseline="0" dirty="0" smtClean="0">
                <a:solidFill>
                  <a:schemeClr val="tx1">
                    <a:lumMod val="50000"/>
                  </a:schemeClr>
                </a:solidFill>
                <a:latin typeface="Gill Sans" charset="0"/>
                <a:ea typeface="Gill Sans" charset="0"/>
                <a:cs typeface="Gill Sans" charset="0"/>
              </a:rPr>
              <a:t>1</a:t>
            </a:r>
            <a:r>
              <a:rPr lang="zh-CN" altLang="en-US" sz="2800" b="0" i="0" kern="1200" spc="-38" baseline="0" dirty="0" smtClean="0">
                <a:solidFill>
                  <a:schemeClr val="tx1">
                    <a:lumMod val="50000"/>
                  </a:schemeClr>
                </a:solidFill>
                <a:latin typeface="Gill Sans" charset="0"/>
                <a:ea typeface="Gill Sans" charset="0"/>
                <a:cs typeface="Gill Sans" charset="0"/>
              </a:rPr>
              <a:t>）</a:t>
            </a:r>
            <a:r>
              <a:rPr lang="en-US" altLang="zh-CN" sz="2800" b="0" i="0" kern="1200" spc="-38" baseline="0" dirty="0" smtClean="0">
                <a:solidFill>
                  <a:schemeClr val="tx1">
                    <a:lumMod val="50000"/>
                  </a:schemeClr>
                </a:solidFill>
                <a:latin typeface="Gill Sans" charset="0"/>
                <a:ea typeface="Gill Sans" charset="0"/>
                <a:cs typeface="Gill Sans" charset="0"/>
              </a:rPr>
              <a:t>Heterogeneity-based models: These models attempt to sample from regions of the space that</a:t>
            </a:r>
            <a:br>
              <a:rPr lang="en-US" altLang="zh-CN" sz="2800" b="0" i="0" kern="1200" spc="-38" baseline="0" dirty="0" smtClean="0">
                <a:solidFill>
                  <a:schemeClr val="tx1">
                    <a:lumMod val="50000"/>
                  </a:schemeClr>
                </a:solidFill>
                <a:latin typeface="Gill Sans" charset="0"/>
                <a:ea typeface="Gill Sans" charset="0"/>
                <a:cs typeface="Gill Sans" charset="0"/>
              </a:rPr>
            </a:br>
            <a:r>
              <a:rPr lang="en-US" altLang="zh-CN" sz="2800" b="0" i="0" kern="1200" spc="-38" baseline="0" dirty="0" smtClean="0">
                <a:solidFill>
                  <a:schemeClr val="tx1">
                    <a:lumMod val="50000"/>
                  </a:schemeClr>
                </a:solidFill>
                <a:latin typeface="Gill Sans" charset="0"/>
                <a:ea typeface="Gill Sans" charset="0"/>
                <a:cs typeface="Gill Sans" charset="0"/>
              </a:rPr>
              <a:t>are either more heterogeneous, or dissimilar to what has already been seen so far. Examples of</a:t>
            </a:r>
            <a:br>
              <a:rPr lang="en-US" altLang="zh-CN" sz="2800" b="0" i="0" kern="1200" spc="-38" baseline="0" dirty="0" smtClean="0">
                <a:solidFill>
                  <a:schemeClr val="tx1">
                    <a:lumMod val="50000"/>
                  </a:schemeClr>
                </a:solidFill>
                <a:latin typeface="Gill Sans" charset="0"/>
                <a:ea typeface="Gill Sans" charset="0"/>
                <a:cs typeface="Gill Sans" charset="0"/>
              </a:rPr>
            </a:br>
            <a:r>
              <a:rPr lang="en-US" altLang="zh-CN" sz="2800" b="0" i="0" kern="1200" spc="-38" baseline="0" dirty="0" smtClean="0">
                <a:solidFill>
                  <a:schemeClr val="tx1">
                    <a:lumMod val="50000"/>
                  </a:schemeClr>
                </a:solidFill>
                <a:latin typeface="Gill Sans" charset="0"/>
                <a:ea typeface="Gill Sans" charset="0"/>
                <a:cs typeface="Gill Sans" charset="0"/>
              </a:rPr>
              <a:t>such models include uncertainty sampling, query-by-committee, and expected model change.</a:t>
            </a:r>
            <a:br>
              <a:rPr lang="en-US" altLang="zh-CN" sz="2800" b="0" i="0" kern="1200" spc="-38" baseline="0" dirty="0" smtClean="0">
                <a:solidFill>
                  <a:schemeClr val="tx1">
                    <a:lumMod val="50000"/>
                  </a:schemeClr>
                </a:solidFill>
                <a:latin typeface="Gill Sans" charset="0"/>
                <a:ea typeface="Gill Sans" charset="0"/>
                <a:cs typeface="Gill Sans" charset="0"/>
              </a:rPr>
            </a:br>
            <a:r>
              <a:rPr lang="en-US" altLang="zh-CN" sz="2800" b="0" i="0" kern="1200" spc="-38" baseline="0" dirty="0" smtClean="0">
                <a:solidFill>
                  <a:schemeClr val="tx1">
                    <a:lumMod val="50000"/>
                  </a:schemeClr>
                </a:solidFill>
                <a:latin typeface="Gill Sans" charset="0"/>
                <a:ea typeface="Gill Sans" charset="0"/>
                <a:cs typeface="Gill Sans" charset="0"/>
              </a:rPr>
              <a:t>All these methods are based on sampling either uncertain regions of the data, or those that</a:t>
            </a:r>
            <a:br>
              <a:rPr lang="en-US" altLang="zh-CN" sz="2800" b="0" i="0" kern="1200" spc="-38" baseline="0" dirty="0" smtClean="0">
                <a:solidFill>
                  <a:schemeClr val="tx1">
                    <a:lumMod val="50000"/>
                  </a:schemeClr>
                </a:solidFill>
                <a:latin typeface="Gill Sans" charset="0"/>
                <a:ea typeface="Gill Sans" charset="0"/>
                <a:cs typeface="Gill Sans" charset="0"/>
              </a:rPr>
            </a:br>
            <a:r>
              <a:rPr lang="en-US" altLang="zh-CN" sz="2800" b="0" i="0" kern="1200" spc="-38" baseline="0" dirty="0" smtClean="0">
                <a:solidFill>
                  <a:schemeClr val="tx1">
                    <a:lumMod val="50000"/>
                  </a:schemeClr>
                </a:solidFill>
                <a:latin typeface="Gill Sans" charset="0"/>
                <a:ea typeface="Gill Sans" charset="0"/>
                <a:cs typeface="Gill Sans" charset="0"/>
              </a:rPr>
              <a:t>are dissimilar to what has been queried so far. These models only look at the heterogeneity</a:t>
            </a:r>
            <a:br>
              <a:rPr lang="en-US" altLang="zh-CN" sz="2800" b="0" i="0" kern="1200" spc="-38" baseline="0" dirty="0" smtClean="0">
                <a:solidFill>
                  <a:schemeClr val="tx1">
                    <a:lumMod val="50000"/>
                  </a:schemeClr>
                </a:solidFill>
                <a:latin typeface="Gill Sans" charset="0"/>
                <a:ea typeface="Gill Sans" charset="0"/>
                <a:cs typeface="Gill Sans" charset="0"/>
              </a:rPr>
            </a:br>
            <a:r>
              <a:rPr lang="en-US" altLang="zh-CN" sz="2800" b="0" i="0" kern="1200" spc="-38" baseline="0" dirty="0" smtClean="0">
                <a:solidFill>
                  <a:schemeClr val="tx1">
                    <a:lumMod val="50000"/>
                  </a:schemeClr>
                </a:solidFill>
                <a:latin typeface="Gill Sans" charset="0"/>
                <a:ea typeface="Gill Sans" charset="0"/>
                <a:cs typeface="Gill Sans" charset="0"/>
              </a:rPr>
              <a:t>behavior of the queried instance, rather than the effect of its addition on the performance of a</a:t>
            </a:r>
            <a:br>
              <a:rPr lang="en-US" altLang="zh-CN" sz="2800" b="0" i="0" kern="1200" spc="-38" baseline="0" dirty="0" smtClean="0">
                <a:solidFill>
                  <a:schemeClr val="tx1">
                    <a:lumMod val="50000"/>
                  </a:schemeClr>
                </a:solidFill>
                <a:latin typeface="Gill Sans" charset="0"/>
                <a:ea typeface="Gill Sans" charset="0"/>
                <a:cs typeface="Gill Sans" charset="0"/>
              </a:rPr>
            </a:br>
            <a:r>
              <a:rPr lang="en-US" altLang="zh-CN" sz="2800" b="0" i="0" kern="1200" spc="-38" baseline="0" dirty="0" smtClean="0">
                <a:solidFill>
                  <a:schemeClr val="tx1">
                    <a:lumMod val="50000"/>
                  </a:schemeClr>
                </a:solidFill>
                <a:latin typeface="Gill Sans" charset="0"/>
                <a:ea typeface="Gill Sans" charset="0"/>
                <a:cs typeface="Gill Sans" charset="0"/>
              </a:rPr>
              <a:t>classifier on the remaining unlabeled instances.</a:t>
            </a:r>
            <a:br>
              <a:rPr lang="en-US" altLang="zh-CN" sz="2800" b="0" i="0" kern="1200" spc="-38" baseline="0" dirty="0" smtClean="0">
                <a:solidFill>
                  <a:schemeClr val="tx1">
                    <a:lumMod val="50000"/>
                  </a:schemeClr>
                </a:solidFill>
                <a:latin typeface="Gill Sans" charset="0"/>
                <a:ea typeface="Gill Sans" charset="0"/>
                <a:cs typeface="Gill Sans" charset="0"/>
              </a:rPr>
            </a:br>
            <a:r>
              <a:rPr lang="zh-CN" altLang="en-US" sz="2800" b="0" i="0" kern="1200" spc="-38" baseline="0" dirty="0" smtClean="0">
                <a:solidFill>
                  <a:schemeClr val="tx1">
                    <a:lumMod val="50000"/>
                  </a:schemeClr>
                </a:solidFill>
                <a:latin typeface="Gill Sans" charset="0"/>
                <a:ea typeface="Gill Sans" charset="0"/>
                <a:cs typeface="Gill Sans" charset="0"/>
              </a:rPr>
              <a:t>（</a:t>
            </a:r>
            <a:r>
              <a:rPr lang="en-US" altLang="zh-CN" sz="2800" b="0" i="0" kern="1200" spc="-38" baseline="0" dirty="0" smtClean="0">
                <a:solidFill>
                  <a:schemeClr val="tx1">
                    <a:lumMod val="50000"/>
                  </a:schemeClr>
                </a:solidFill>
                <a:latin typeface="Gill Sans" charset="0"/>
                <a:ea typeface="Gill Sans" charset="0"/>
                <a:cs typeface="Gill Sans" charset="0"/>
              </a:rPr>
              <a:t>2</a:t>
            </a:r>
            <a:r>
              <a:rPr lang="zh-CN" altLang="en-US" sz="2800" b="0" i="0" kern="1200" spc="-38" baseline="0" dirty="0" smtClean="0">
                <a:solidFill>
                  <a:schemeClr val="tx1">
                    <a:lumMod val="50000"/>
                  </a:schemeClr>
                </a:solidFill>
                <a:latin typeface="Gill Sans" charset="0"/>
                <a:ea typeface="Gill Sans" charset="0"/>
                <a:cs typeface="Gill Sans" charset="0"/>
              </a:rPr>
              <a:t>）</a:t>
            </a:r>
            <a:r>
              <a:rPr lang="en-US" altLang="zh-CN" sz="2800" b="0" i="0" kern="1200" spc="-38" baseline="0" dirty="0" smtClean="0">
                <a:solidFill>
                  <a:schemeClr val="tx1">
                    <a:lumMod val="50000"/>
                  </a:schemeClr>
                </a:solidFill>
                <a:latin typeface="Gill Sans" charset="0"/>
                <a:ea typeface="Gill Sans" charset="0"/>
                <a:cs typeface="Gill Sans" charset="0"/>
              </a:rPr>
              <a:t> Performance-based models: These models attempt to directly optimize the performance of</a:t>
            </a:r>
            <a:br>
              <a:rPr lang="en-US" altLang="zh-CN" sz="2800" b="0" i="0" kern="1200" spc="-38" baseline="0" dirty="0" smtClean="0">
                <a:solidFill>
                  <a:schemeClr val="tx1">
                    <a:lumMod val="50000"/>
                  </a:schemeClr>
                </a:solidFill>
                <a:latin typeface="Gill Sans" charset="0"/>
                <a:ea typeface="Gill Sans" charset="0"/>
                <a:cs typeface="Gill Sans" charset="0"/>
              </a:rPr>
            </a:br>
            <a:r>
              <a:rPr lang="en-US" altLang="zh-CN" sz="2800" b="0" i="0" kern="1200" spc="-38" baseline="0" dirty="0" smtClean="0">
                <a:solidFill>
                  <a:schemeClr val="tx1">
                    <a:lumMod val="50000"/>
                  </a:schemeClr>
                </a:solidFill>
                <a:latin typeface="Gill Sans" charset="0"/>
                <a:ea typeface="Gill Sans" charset="0"/>
                <a:cs typeface="Gill Sans" charset="0"/>
              </a:rPr>
              <a:t>the classifier in terms of measures such as error or variance reduction. One characteristic of</a:t>
            </a:r>
            <a:br>
              <a:rPr lang="en-US" altLang="zh-CN" sz="2800" b="0" i="0" kern="1200" spc="-38" baseline="0" dirty="0" smtClean="0">
                <a:solidFill>
                  <a:schemeClr val="tx1">
                    <a:lumMod val="50000"/>
                  </a:schemeClr>
                </a:solidFill>
                <a:latin typeface="Gill Sans" charset="0"/>
                <a:ea typeface="Gill Sans" charset="0"/>
                <a:cs typeface="Gill Sans" charset="0"/>
              </a:rPr>
            </a:br>
            <a:r>
              <a:rPr lang="en-US" altLang="zh-CN" sz="2800" b="0" i="0" kern="1200" spc="-38" baseline="0" dirty="0" smtClean="0">
                <a:solidFill>
                  <a:schemeClr val="tx1">
                    <a:lumMod val="50000"/>
                  </a:schemeClr>
                </a:solidFill>
                <a:latin typeface="Gill Sans" charset="0"/>
                <a:ea typeface="Gill Sans" charset="0"/>
                <a:cs typeface="Gill Sans" charset="0"/>
              </a:rPr>
              <a:t>these methods is that they look at the effect of adding the queried instance on the performance</a:t>
            </a:r>
            <a:br>
              <a:rPr lang="en-US" altLang="zh-CN" sz="2800" b="0" i="0" kern="1200" spc="-38" baseline="0" dirty="0" smtClean="0">
                <a:solidFill>
                  <a:schemeClr val="tx1">
                    <a:lumMod val="50000"/>
                  </a:schemeClr>
                </a:solidFill>
                <a:latin typeface="Gill Sans" charset="0"/>
                <a:ea typeface="Gill Sans" charset="0"/>
                <a:cs typeface="Gill Sans" charset="0"/>
              </a:rPr>
            </a:br>
            <a:r>
              <a:rPr lang="en-US" altLang="zh-CN" sz="2800" b="0" i="0" kern="1200" spc="-38" baseline="0" dirty="0" smtClean="0">
                <a:solidFill>
                  <a:schemeClr val="tx1">
                    <a:lumMod val="50000"/>
                  </a:schemeClr>
                </a:solidFill>
                <a:latin typeface="Gill Sans" charset="0"/>
                <a:ea typeface="Gill Sans" charset="0"/>
                <a:cs typeface="Gill Sans" charset="0"/>
              </a:rPr>
              <a:t>of the classifier on the remaining unlabeled instances.</a:t>
            </a:r>
            <a:br>
              <a:rPr lang="en-US" altLang="zh-CN" sz="2800" b="0" i="0" kern="1200" spc="-38" baseline="0" dirty="0" smtClean="0">
                <a:solidFill>
                  <a:schemeClr val="tx1">
                    <a:lumMod val="50000"/>
                  </a:schemeClr>
                </a:solidFill>
                <a:latin typeface="Gill Sans" charset="0"/>
                <a:ea typeface="Gill Sans" charset="0"/>
                <a:cs typeface="Gill Sans" charset="0"/>
              </a:rPr>
            </a:br>
            <a:r>
              <a:rPr lang="zh-CN" altLang="en-US" sz="2800" b="0" i="0" kern="1200" spc="-38" baseline="0" dirty="0" smtClean="0">
                <a:solidFill>
                  <a:schemeClr val="tx1">
                    <a:lumMod val="50000"/>
                  </a:schemeClr>
                </a:solidFill>
                <a:latin typeface="Gill Sans" charset="0"/>
                <a:ea typeface="Gill Sans" charset="0"/>
                <a:cs typeface="Gill Sans" charset="0"/>
              </a:rPr>
              <a:t>（</a:t>
            </a:r>
            <a:r>
              <a:rPr lang="en-US" altLang="zh-CN" sz="2800" b="0" i="0" kern="1200" spc="-38" baseline="0" dirty="0" smtClean="0">
                <a:solidFill>
                  <a:schemeClr val="tx1">
                    <a:lumMod val="50000"/>
                  </a:schemeClr>
                </a:solidFill>
                <a:latin typeface="Gill Sans" charset="0"/>
                <a:ea typeface="Gill Sans" charset="0"/>
                <a:cs typeface="Gill Sans" charset="0"/>
              </a:rPr>
              <a:t>3</a:t>
            </a:r>
            <a:r>
              <a:rPr lang="zh-CN" altLang="en-US" sz="2800" b="0" i="0" kern="1200" spc="-38" baseline="0" dirty="0" smtClean="0">
                <a:solidFill>
                  <a:schemeClr val="tx1">
                    <a:lumMod val="50000"/>
                  </a:schemeClr>
                </a:solidFill>
                <a:latin typeface="Gill Sans" charset="0"/>
                <a:ea typeface="Gill Sans" charset="0"/>
                <a:cs typeface="Gill Sans" charset="0"/>
              </a:rPr>
              <a:t>）</a:t>
            </a:r>
            <a:r>
              <a:rPr lang="en-US" altLang="zh-CN" sz="2800" b="0" i="0" kern="1200" spc="-38" baseline="0" dirty="0" smtClean="0">
                <a:solidFill>
                  <a:schemeClr val="tx1">
                    <a:lumMod val="50000"/>
                  </a:schemeClr>
                </a:solidFill>
                <a:latin typeface="Gill Sans" charset="0"/>
                <a:ea typeface="Gill Sans" charset="0"/>
                <a:cs typeface="Gill Sans" charset="0"/>
              </a:rPr>
              <a:t> Representativeness-based models: These models attempt to create data that is as representative as possible of the underlying population of training instances. For example, density-based</a:t>
            </a:r>
            <a:br>
              <a:rPr lang="en-US" altLang="zh-CN" sz="2800" b="0" i="0" kern="1200" spc="-38" baseline="0" dirty="0" smtClean="0">
                <a:solidFill>
                  <a:schemeClr val="tx1">
                    <a:lumMod val="50000"/>
                  </a:schemeClr>
                </a:solidFill>
                <a:latin typeface="Gill Sans" charset="0"/>
                <a:ea typeface="Gill Sans" charset="0"/>
                <a:cs typeface="Gill Sans" charset="0"/>
              </a:rPr>
            </a:br>
            <a:r>
              <a:rPr lang="en-US" altLang="zh-CN" sz="2800" b="0" i="0" kern="1200" spc="-38" baseline="0" dirty="0" smtClean="0">
                <a:solidFill>
                  <a:schemeClr val="tx1">
                    <a:lumMod val="50000"/>
                  </a:schemeClr>
                </a:solidFill>
                <a:latin typeface="Gill Sans" charset="0"/>
                <a:ea typeface="Gill Sans" charset="0"/>
                <a:cs typeface="Gill Sans" charset="0"/>
              </a:rPr>
              <a:t>models are an example of such scenarios. In these cases, a product of a heterogeneity criterion and a representativeness criterion is used in order to model the desirability of querying a</a:t>
            </a:r>
            <a:br>
              <a:rPr lang="en-US" altLang="zh-CN" sz="2800" b="0" i="0" kern="1200" spc="-38" baseline="0" dirty="0" smtClean="0">
                <a:solidFill>
                  <a:schemeClr val="tx1">
                    <a:lumMod val="50000"/>
                  </a:schemeClr>
                </a:solidFill>
                <a:latin typeface="Gill Sans" charset="0"/>
                <a:ea typeface="Gill Sans" charset="0"/>
                <a:cs typeface="Gill Sans" charset="0"/>
              </a:rPr>
            </a:br>
            <a:r>
              <a:rPr lang="en-US" altLang="zh-CN" sz="2800" b="0" i="0" kern="1200" spc="-38" baseline="0" dirty="0" smtClean="0">
                <a:solidFill>
                  <a:schemeClr val="tx1">
                    <a:lumMod val="50000"/>
                  </a:schemeClr>
                </a:solidFill>
                <a:latin typeface="Gill Sans" charset="0"/>
                <a:ea typeface="Gill Sans" charset="0"/>
                <a:cs typeface="Gill Sans" charset="0"/>
              </a:rPr>
              <a:t>particular instance. Thus, these methods try to balance the representativeness criteria with the</a:t>
            </a:r>
            <a:br>
              <a:rPr lang="en-US" altLang="zh-CN" sz="2800" b="0" i="0" kern="1200" spc="-38" baseline="0" dirty="0" smtClean="0">
                <a:solidFill>
                  <a:schemeClr val="tx1">
                    <a:lumMod val="50000"/>
                  </a:schemeClr>
                </a:solidFill>
                <a:latin typeface="Gill Sans" charset="0"/>
                <a:ea typeface="Gill Sans" charset="0"/>
                <a:cs typeface="Gill Sans" charset="0"/>
              </a:rPr>
            </a:br>
            <a:r>
              <a:rPr lang="en-US" altLang="zh-CN" sz="2800" b="0" i="0" kern="1200" spc="-38" baseline="0" dirty="0" smtClean="0">
                <a:solidFill>
                  <a:schemeClr val="tx1">
                    <a:lumMod val="50000"/>
                  </a:schemeClr>
                </a:solidFill>
                <a:latin typeface="Gill Sans" charset="0"/>
                <a:ea typeface="Gill Sans" charset="0"/>
                <a:cs typeface="Gill Sans" charset="0"/>
              </a:rPr>
              <a:t>uncertainty properties of the queried instance. </a:t>
            </a:r>
            <a:r>
              <a:rPr lang="en-US" altLang="zh-CN" dirty="0" smtClean="0"/>
              <a:t/>
            </a:r>
            <a:br>
              <a:rPr lang="en-US" altLang="zh-CN" dirty="0" smtClean="0"/>
            </a:br>
            <a:endParaRPr lang="en-US" altLang="zh-CN" dirty="0" smtClean="0"/>
          </a:p>
          <a:p>
            <a:r>
              <a:rPr lang="en-US" altLang="zh-CN" sz="1600" b="0" i="0" kern="1200" dirty="0" smtClean="0">
                <a:solidFill>
                  <a:schemeClr val="tx1"/>
                </a:solidFill>
                <a:effectLst/>
                <a:latin typeface="Arial" charset="0"/>
                <a:ea typeface="+mn-ea"/>
                <a:cs typeface="+mn-cs"/>
              </a:rPr>
              <a:t>Clearly, there is significant diversity in the strategies that one may use in the active learning</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process. These different strategies have different tradeoffs and work differently, depending upon the</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underlying application, analyst goal, and data distribution. </a:t>
            </a:r>
            <a:r>
              <a:rPr lang="en-US" altLang="zh-CN" dirty="0" smtClean="0"/>
              <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019070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1</a:t>
            </a:r>
            <a:r>
              <a:rPr lang="zh-CN" altLang="en-US" sz="1600" b="0" i="0" kern="1200" dirty="0" smtClean="0">
                <a:solidFill>
                  <a:schemeClr val="tx1"/>
                </a:solidFill>
                <a:effectLst/>
                <a:latin typeface="Arial" charset="0"/>
                <a:ea typeface="+mn-ea"/>
                <a:cs typeface="+mn-cs"/>
              </a:rPr>
              <a:t>）</a:t>
            </a:r>
            <a:r>
              <a:rPr lang="en-US" altLang="zh-CN" sz="1600" b="0" i="1" kern="1200" dirty="0" smtClean="0">
                <a:solidFill>
                  <a:schemeClr val="tx1"/>
                </a:solidFill>
                <a:effectLst/>
                <a:latin typeface="Arial" charset="0"/>
                <a:ea typeface="+mn-ea"/>
                <a:cs typeface="+mn-cs"/>
              </a:rPr>
              <a:t>uncertainty</a:t>
            </a:r>
            <a:r>
              <a:rPr lang="en-US" altLang="zh-CN" sz="1600" b="0" i="1" kern="1200" baseline="0" dirty="0" smtClean="0">
                <a:solidFill>
                  <a:schemeClr val="tx1"/>
                </a:solidFill>
                <a:effectLst/>
                <a:latin typeface="Arial" charset="0"/>
                <a:ea typeface="+mn-ea"/>
                <a:cs typeface="+mn-cs"/>
              </a:rPr>
              <a:t> </a:t>
            </a:r>
            <a:r>
              <a:rPr lang="zh-CN" altLang="en-US" sz="1600" b="0" i="0" kern="1200" spc="-38" baseline="0" dirty="0" smtClean="0">
                <a:solidFill>
                  <a:schemeClr val="tx1">
                    <a:lumMod val="50000"/>
                  </a:schemeClr>
                </a:solidFill>
                <a:latin typeface="Gill Sans" charset="0"/>
                <a:ea typeface="Gill Sans" charset="0"/>
                <a:cs typeface="Gill Sans" charset="0"/>
              </a:rPr>
              <a:t>（</a:t>
            </a:r>
            <a:r>
              <a:rPr lang="en-US" altLang="zh-CN" sz="1600" b="0" i="0" kern="1200" spc="-38" baseline="0" dirty="0" smtClean="0">
                <a:solidFill>
                  <a:schemeClr val="tx1">
                    <a:lumMod val="50000"/>
                  </a:schemeClr>
                </a:solidFill>
                <a:latin typeface="Gill Sans" charset="0"/>
                <a:ea typeface="Gill Sans" charset="0"/>
                <a:cs typeface="Gill Sans" charset="0"/>
              </a:rPr>
              <a:t>an certain </a:t>
            </a:r>
            <a:r>
              <a:rPr lang="en-US" altLang="zh-CN" sz="1600" b="0" i="0" kern="1200" spc="-38" baseline="0" dirty="0" err="1" smtClean="0">
                <a:solidFill>
                  <a:schemeClr val="tx1">
                    <a:lumMod val="50000"/>
                  </a:schemeClr>
                </a:solidFill>
                <a:latin typeface="Gill Sans" charset="0"/>
                <a:ea typeface="Gill Sans" charset="0"/>
                <a:cs typeface="Gill Sans" charset="0"/>
              </a:rPr>
              <a:t>tei</a:t>
            </a:r>
            <a:r>
              <a:rPr lang="zh-CN" altLang="en-US" sz="1600" b="0" i="0" kern="1200" spc="-38" baseline="0" dirty="0" smtClean="0">
                <a:solidFill>
                  <a:schemeClr val="tx1">
                    <a:lumMod val="50000"/>
                  </a:schemeClr>
                </a:solidFill>
                <a:latin typeface="Gill Sans" charset="0"/>
                <a:ea typeface="Gill Sans" charset="0"/>
                <a:cs typeface="Gill Sans" charset="0"/>
              </a:rPr>
              <a:t>）</a:t>
            </a:r>
            <a:r>
              <a:rPr lang="en-US" altLang="zh-CN" sz="1600" b="0" i="1" kern="1200" dirty="0" smtClean="0">
                <a:solidFill>
                  <a:schemeClr val="tx1"/>
                </a:solidFill>
                <a:effectLst/>
                <a:latin typeface="Arial" charset="0"/>
                <a:ea typeface="+mn-ea"/>
                <a:cs typeface="+mn-cs"/>
              </a:rPr>
              <a:t>sampling</a:t>
            </a:r>
            <a:r>
              <a:rPr lang="en-US" altLang="zh-CN" dirty="0" smtClean="0"/>
              <a:t> </a:t>
            </a:r>
            <a:r>
              <a:rPr lang="zh-CN" altLang="en-US" dirty="0" smtClean="0"/>
              <a:t>（不确定性采样）是一种十分简单和常用的查询框架。在不确定性采样中，</a:t>
            </a:r>
            <a:r>
              <a:rPr lang="en-US" altLang="zh-CN" dirty="0" smtClean="0"/>
              <a:t>learner</a:t>
            </a:r>
            <a:r>
              <a:rPr lang="zh-CN" altLang="en-US" dirty="0" smtClean="0"/>
              <a:t>选择查询它最难确定如何标记的实例。</a:t>
            </a:r>
            <a:endParaRPr lang="en-US" altLang="zh-CN" dirty="0" smtClean="0"/>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2</a:t>
            </a:r>
            <a:r>
              <a:rPr lang="zh-CN" altLang="en-US" sz="1600" b="0" i="0" kern="1200" dirty="0" smtClean="0">
                <a:solidFill>
                  <a:schemeClr val="tx1"/>
                </a:solidFill>
                <a:effectLst/>
                <a:latin typeface="Arial" charset="0"/>
                <a:ea typeface="+mn-ea"/>
                <a:cs typeface="+mn-cs"/>
              </a:rPr>
              <a:t>）例如，对于只存在两种类别的概率模型，不确定性采样会查询两种类别的概率最接近于</a:t>
            </a:r>
            <a:r>
              <a:rPr lang="en-US" altLang="zh-CN" sz="1600" b="0" i="0" kern="1200" dirty="0" smtClean="0">
                <a:solidFill>
                  <a:schemeClr val="tx1"/>
                </a:solidFill>
                <a:effectLst/>
                <a:latin typeface="Arial" charset="0"/>
                <a:ea typeface="+mn-ea"/>
                <a:cs typeface="+mn-cs"/>
              </a:rPr>
              <a:t>0.5</a:t>
            </a:r>
            <a:r>
              <a:rPr lang="zh-CN" altLang="en-US" sz="1600" b="0" i="0" kern="1200" dirty="0" smtClean="0">
                <a:solidFill>
                  <a:schemeClr val="tx1"/>
                </a:solidFill>
                <a:effectLst/>
                <a:latin typeface="Arial" charset="0"/>
                <a:ea typeface="+mn-ea"/>
                <a:cs typeface="+mn-cs"/>
              </a:rPr>
              <a:t>的实例</a:t>
            </a:r>
            <a:endParaRPr lang="en-US" altLang="zh-CN" sz="1600" b="0" i="0" kern="1200" dirty="0" smtClean="0">
              <a:solidFill>
                <a:schemeClr val="tx1"/>
              </a:solidFill>
              <a:effectLst/>
              <a:latin typeface="Arial" charset="0"/>
              <a:ea typeface="+mn-ea"/>
              <a:cs typeface="+mn-cs"/>
            </a:endParaRPr>
          </a:p>
          <a:p>
            <a:pPr marL="0" marR="0" lvl="1" indent="0" algn="l" defTabSz="1219170" rtl="0" eaLnBrk="1" fontAlgn="auto" latinLnBrk="0" hangingPunct="1">
              <a:lnSpc>
                <a:spcPct val="100000"/>
              </a:lnSpc>
              <a:spcBef>
                <a:spcPts val="0"/>
              </a:spcBef>
              <a:spcAft>
                <a:spcPts val="0"/>
              </a:spcAft>
              <a:buClrTx/>
              <a:buSzTx/>
              <a:buFontTx/>
              <a:buNone/>
              <a:tabLst/>
              <a:defRPr/>
            </a:pP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3</a:t>
            </a:r>
            <a:r>
              <a:rPr lang="zh-CN" altLang="en-US" sz="1600" b="0" i="0" kern="1200" dirty="0" smtClean="0">
                <a:solidFill>
                  <a:schemeClr val="tx1"/>
                </a:solidFill>
                <a:effectLst/>
                <a:latin typeface="Arial" charset="0"/>
                <a:ea typeface="+mn-ea"/>
                <a:cs typeface="+mn-cs"/>
              </a:rPr>
              <a:t>）对于存在三种及以上类别的问题，我们可以有以下三种方法。</a:t>
            </a:r>
            <a:r>
              <a:rPr lang="en-US" altLang="zh-CN" sz="2000" dirty="0" smtClean="0">
                <a:solidFill>
                  <a:srgbClr val="000000"/>
                </a:solidFill>
                <a:latin typeface="Gill Sans" charset="0"/>
                <a:ea typeface="Gill Sans" charset="0"/>
                <a:cs typeface="Gill Sans" charset="0"/>
              </a:rPr>
              <a:t>The least confident, Margin </a:t>
            </a:r>
            <a:r>
              <a:rPr lang="zh-CN" altLang="en-US" sz="2000" dirty="0" smtClean="0">
                <a:solidFill>
                  <a:srgbClr val="000000"/>
                </a:solidFill>
                <a:latin typeface="Gill Sans" charset="0"/>
                <a:ea typeface="Gill Sans" charset="0"/>
                <a:cs typeface="Gill Sans" charset="0"/>
              </a:rPr>
              <a:t>（</a:t>
            </a:r>
            <a:r>
              <a:rPr lang="en-US" altLang="zh-CN" sz="2000" dirty="0" smtClean="0">
                <a:solidFill>
                  <a:srgbClr val="000000"/>
                </a:solidFill>
                <a:latin typeface="Gill Sans" charset="0"/>
                <a:ea typeface="Gill Sans" charset="0"/>
                <a:cs typeface="Gill Sans" charset="0"/>
              </a:rPr>
              <a:t>ma </a:t>
            </a:r>
            <a:r>
              <a:rPr lang="en-US" altLang="zh-CN" sz="2000" dirty="0" err="1" smtClean="0">
                <a:solidFill>
                  <a:srgbClr val="000000"/>
                </a:solidFill>
                <a:latin typeface="Gill Sans" charset="0"/>
                <a:ea typeface="Gill Sans" charset="0"/>
                <a:cs typeface="Gill Sans" charset="0"/>
              </a:rPr>
              <a:t>jing</a:t>
            </a:r>
            <a:r>
              <a:rPr lang="zh-CN" altLang="en-US" sz="2000" dirty="0" smtClean="0">
                <a:solidFill>
                  <a:srgbClr val="000000"/>
                </a:solidFill>
                <a:latin typeface="Gill Sans" charset="0"/>
                <a:ea typeface="Gill Sans" charset="0"/>
                <a:cs typeface="Gill Sans" charset="0"/>
              </a:rPr>
              <a:t>）</a:t>
            </a:r>
            <a:r>
              <a:rPr lang="en-US" altLang="zh-CN" sz="2000" dirty="0" smtClean="0">
                <a:solidFill>
                  <a:srgbClr val="000000"/>
                </a:solidFill>
                <a:latin typeface="Gill Sans" charset="0"/>
                <a:ea typeface="Gill Sans" charset="0"/>
                <a:cs typeface="Gill Sans" charset="0"/>
              </a:rPr>
              <a:t>sampling, Entropy</a:t>
            </a:r>
            <a:r>
              <a:rPr lang="zh-CN" altLang="en-US" sz="2000" dirty="0" smtClean="0">
                <a:solidFill>
                  <a:srgbClr val="000000"/>
                </a:solidFill>
                <a:latin typeface="Gill Sans" charset="0"/>
                <a:ea typeface="Gill Sans" charset="0"/>
                <a:cs typeface="Gill Sans" charset="0"/>
              </a:rPr>
              <a:t>（</a:t>
            </a:r>
            <a:r>
              <a:rPr lang="en-US" altLang="zh-CN" sz="2000" dirty="0" err="1" smtClean="0">
                <a:solidFill>
                  <a:srgbClr val="000000"/>
                </a:solidFill>
                <a:latin typeface="Gill Sans" charset="0"/>
                <a:ea typeface="Gill Sans" charset="0"/>
                <a:cs typeface="Gill Sans" charset="0"/>
              </a:rPr>
              <a:t>en</a:t>
            </a:r>
            <a:r>
              <a:rPr lang="en-US" altLang="zh-CN" sz="2000" dirty="0" smtClean="0">
                <a:solidFill>
                  <a:srgbClr val="000000"/>
                </a:solidFill>
                <a:latin typeface="Gill Sans" charset="0"/>
                <a:ea typeface="Gill Sans" charset="0"/>
                <a:cs typeface="Gill Sans" charset="0"/>
              </a:rPr>
              <a:t>  </a:t>
            </a:r>
            <a:r>
              <a:rPr lang="en-US" altLang="zh-CN" sz="2000" dirty="0" err="1" smtClean="0">
                <a:solidFill>
                  <a:srgbClr val="000000"/>
                </a:solidFill>
                <a:latin typeface="Gill Sans" charset="0"/>
                <a:ea typeface="Gill Sans" charset="0"/>
                <a:cs typeface="Gill Sans" charset="0"/>
              </a:rPr>
              <a:t>cuo</a:t>
            </a:r>
            <a:r>
              <a:rPr lang="en-US" altLang="zh-CN" sz="2000" dirty="0" smtClean="0">
                <a:solidFill>
                  <a:srgbClr val="000000"/>
                </a:solidFill>
                <a:latin typeface="Gill Sans" charset="0"/>
                <a:ea typeface="Gill Sans" charset="0"/>
                <a:cs typeface="Gill Sans" charset="0"/>
              </a:rPr>
              <a:t> </a:t>
            </a:r>
            <a:r>
              <a:rPr lang="en-US" altLang="zh-CN" sz="2000" dirty="0" err="1" smtClean="0">
                <a:solidFill>
                  <a:srgbClr val="000000"/>
                </a:solidFill>
                <a:latin typeface="Gill Sans" charset="0"/>
                <a:ea typeface="Gill Sans" charset="0"/>
                <a:cs typeface="Gill Sans" charset="0"/>
              </a:rPr>
              <a:t>pei</a:t>
            </a:r>
            <a:r>
              <a:rPr lang="zh-CN" altLang="en-US" sz="2000" dirty="0" smtClean="0">
                <a:solidFill>
                  <a:srgbClr val="000000"/>
                </a:solidFill>
                <a:latin typeface="Gill Sans" charset="0"/>
                <a:ea typeface="Gill Sans" charset="0"/>
                <a:cs typeface="Gill Sans" charset="0"/>
              </a:rPr>
              <a:t>）</a:t>
            </a:r>
            <a:endParaRPr lang="en-US" altLang="zh-CN" sz="2000" dirty="0" smtClean="0">
              <a:solidFill>
                <a:srgbClr val="000000"/>
              </a:solidFill>
              <a:latin typeface="Gill Sans" charset="0"/>
              <a:ea typeface="Gill Sans" charset="0"/>
              <a:cs typeface="Gill Sans" charset="0"/>
            </a:endParaRPr>
          </a:p>
          <a:p>
            <a:pPr marL="0" marR="0" lvl="1" indent="0" algn="l" defTabSz="1219170" rtl="0" eaLnBrk="1" fontAlgn="auto" latinLnBrk="0" hangingPunct="1">
              <a:lnSpc>
                <a:spcPct val="100000"/>
              </a:lnSpc>
              <a:spcBef>
                <a:spcPts val="0"/>
              </a:spcBef>
              <a:spcAft>
                <a:spcPts val="0"/>
              </a:spcAft>
              <a:buClrTx/>
              <a:buSzTx/>
              <a:buFontTx/>
              <a:buNone/>
              <a:tabLst/>
              <a:defRPr/>
            </a:pPr>
            <a:endParaRPr lang="en-US" altLang="zh-CN" sz="2000" dirty="0" smtClean="0">
              <a:solidFill>
                <a:srgbClr val="000000"/>
              </a:solidFill>
              <a:latin typeface="Gill Sans" charset="0"/>
              <a:ea typeface="Gill Sans" charset="0"/>
              <a:cs typeface="Gill Sans" charset="0"/>
            </a:endParaRPr>
          </a:p>
          <a:p>
            <a:pPr marL="0" marR="0" lvl="1" indent="0" algn="l" defTabSz="1219170" rtl="0" eaLnBrk="1" fontAlgn="auto" latinLnBrk="0" hangingPunct="1">
              <a:lnSpc>
                <a:spcPct val="100000"/>
              </a:lnSpc>
              <a:spcBef>
                <a:spcPts val="0"/>
              </a:spcBef>
              <a:spcAft>
                <a:spcPts val="0"/>
              </a:spcAft>
              <a:buClrTx/>
              <a:buSzTx/>
              <a:buFontTx/>
              <a:buNone/>
              <a:tabLst/>
              <a:defRPr/>
            </a:pPr>
            <a:endParaRPr lang="en-US" altLang="zh-CN" sz="2000" dirty="0" smtClean="0">
              <a:solidFill>
                <a:srgbClr val="000000"/>
              </a:solidFill>
              <a:latin typeface="Gill Sans" charset="0"/>
              <a:ea typeface="Gill Sans" charset="0"/>
              <a:cs typeface="Gill Sans" charset="0"/>
            </a:endParaRPr>
          </a:p>
          <a:p>
            <a:endParaRPr lang="en-US" altLang="zh-CN" sz="1600" b="0" i="0" kern="1200" dirty="0" smtClean="0">
              <a:solidFill>
                <a:schemeClr val="tx1"/>
              </a:solidFill>
              <a:effectLst/>
              <a:latin typeface="Arial" charset="0"/>
              <a:ea typeface="+mn-ea"/>
              <a:cs typeface="+mn-cs"/>
            </a:endParaRPr>
          </a:p>
          <a:p>
            <a:endParaRPr lang="en-US" altLang="zh-CN" sz="1600" b="0" i="1" kern="1200" dirty="0" smtClean="0">
              <a:solidFill>
                <a:schemeClr val="tx1"/>
              </a:solidFill>
              <a:effectLst/>
              <a:latin typeface="Arial" charset="0"/>
              <a:ea typeface="+mn-ea"/>
              <a:cs typeface="+mn-cs"/>
            </a:endParaRP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1</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Perhaps the simplest and most commonly used query framework is </a:t>
            </a:r>
            <a:r>
              <a:rPr lang="en-US" altLang="zh-CN" sz="1600" b="0" i="1" kern="1200" dirty="0" smtClean="0">
                <a:solidFill>
                  <a:schemeClr val="tx1"/>
                </a:solidFill>
                <a:effectLst/>
                <a:latin typeface="Arial" charset="0"/>
                <a:ea typeface="+mn-ea"/>
                <a:cs typeface="+mn-cs"/>
              </a:rPr>
              <a:t>uncertainty</a:t>
            </a:r>
            <a:r>
              <a:rPr lang="en-US" altLang="zh-CN" sz="1600" b="0" i="1" kern="1200" baseline="0" dirty="0" smtClean="0">
                <a:solidFill>
                  <a:schemeClr val="tx1"/>
                </a:solidFill>
                <a:effectLst/>
                <a:latin typeface="Arial" charset="0"/>
                <a:ea typeface="+mn-ea"/>
                <a:cs typeface="+mn-cs"/>
              </a:rPr>
              <a:t> </a:t>
            </a:r>
            <a:r>
              <a:rPr lang="en-US" altLang="zh-CN" sz="1600" b="0" i="1" kern="1200" dirty="0" smtClean="0">
                <a:solidFill>
                  <a:schemeClr val="tx1"/>
                </a:solidFill>
                <a:effectLst/>
                <a:latin typeface="Arial" charset="0"/>
                <a:ea typeface="+mn-ea"/>
                <a:cs typeface="+mn-cs"/>
              </a:rPr>
              <a:t>sampling</a:t>
            </a:r>
            <a:r>
              <a:rPr lang="en-US" altLang="zh-CN" dirty="0" smtClean="0"/>
              <a:t> .</a:t>
            </a:r>
            <a:r>
              <a:rPr lang="en-US" altLang="zh-CN" sz="1600" b="0" i="0" kern="1200" dirty="0" smtClean="0">
                <a:solidFill>
                  <a:schemeClr val="tx1"/>
                </a:solidFill>
                <a:effectLst/>
                <a:latin typeface="Arial" charset="0"/>
                <a:ea typeface="+mn-ea"/>
                <a:cs typeface="+mn-cs"/>
              </a:rPr>
              <a:t> In this framework, an active learner queries</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the instances about which it is least certain how to label</a:t>
            </a:r>
            <a:r>
              <a:rPr lang="en-US" altLang="zh-CN" dirty="0" smtClean="0"/>
              <a:t> .</a:t>
            </a: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2</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For example, when using a</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probabilistic model for binary classification, uncertainty sampling simply queries</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the instance whose posterior probability of being positive is nearest 0.5</a:t>
            </a:r>
            <a:r>
              <a:rPr lang="en-US" altLang="zh-CN" dirty="0" smtClean="0"/>
              <a:t> .</a:t>
            </a:r>
          </a:p>
          <a:p>
            <a:r>
              <a:rPr lang="en-US" altLang="zh-CN" sz="1600" b="0" i="0" kern="1200" dirty="0" smtClean="0">
                <a:solidFill>
                  <a:schemeClr val="tx1"/>
                </a:solidFill>
                <a:effectLst/>
                <a:latin typeface="Arial" charset="0"/>
                <a:ea typeface="+mn-ea"/>
                <a:cs typeface="+mn-cs"/>
              </a:rPr>
              <a:t>For problems with three or more class labels, a more general uncertainty sampling variant might query the instance whose prediction is the </a:t>
            </a:r>
            <a:r>
              <a:rPr lang="en-US" altLang="zh-CN" sz="1600" b="0" i="1" kern="1200" dirty="0" smtClean="0">
                <a:solidFill>
                  <a:schemeClr val="tx1"/>
                </a:solidFill>
                <a:effectLst/>
                <a:latin typeface="Arial" charset="0"/>
                <a:ea typeface="+mn-ea"/>
                <a:cs typeface="+mn-cs"/>
              </a:rPr>
              <a:t>least confident</a:t>
            </a:r>
            <a:r>
              <a:rPr lang="en-US" altLang="zh-CN" sz="1600" b="0" i="0" kern="1200" dirty="0" smtClean="0">
                <a:solidFill>
                  <a:schemeClr val="tx1"/>
                </a:solidFill>
                <a:effectLst/>
                <a:latin typeface="Arial" charset="0"/>
                <a:ea typeface="+mn-ea"/>
                <a:cs typeface="+mn-cs"/>
              </a:rPr>
              <a:t>:</a:t>
            </a:r>
            <a:r>
              <a:rPr lang="en-US" altLang="zh-CN" dirty="0" smtClean="0"/>
              <a:t> </a:t>
            </a:r>
          </a:p>
          <a:p>
            <a:endParaRPr lang="en-US" altLang="zh-CN" dirty="0" smtClean="0"/>
          </a:p>
          <a:p>
            <a:r>
              <a:rPr lang="en-US" altLang="zh-CN" sz="1600" b="0" i="0" kern="1200" dirty="0" smtClean="0">
                <a:solidFill>
                  <a:schemeClr val="tx1"/>
                </a:solidFill>
                <a:effectLst/>
                <a:latin typeface="Arial" charset="0"/>
                <a:ea typeface="+mn-ea"/>
                <a:cs typeface="+mn-cs"/>
              </a:rPr>
              <a:t>where </a:t>
            </a:r>
            <a:r>
              <a:rPr lang="en-US" altLang="zh-CN" sz="1600" b="0" i="1" kern="1200" dirty="0" smtClean="0">
                <a:solidFill>
                  <a:schemeClr val="tx1"/>
                </a:solidFill>
                <a:effectLst/>
                <a:latin typeface="Arial" charset="0"/>
                <a:ea typeface="+mn-ea"/>
                <a:cs typeface="+mn-cs"/>
              </a:rPr>
              <a:t>y</a:t>
            </a:r>
            <a:r>
              <a:rPr lang="en-US" altLang="zh-CN" sz="1600" b="0" i="0" kern="1200" dirty="0" smtClean="0">
                <a:solidFill>
                  <a:schemeClr val="tx1"/>
                </a:solidFill>
                <a:effectLst/>
                <a:latin typeface="Arial" charset="0"/>
                <a:ea typeface="+mn-ea"/>
                <a:cs typeface="+mn-cs"/>
              </a:rPr>
              <a:t>^ = </a:t>
            </a:r>
            <a:r>
              <a:rPr lang="en-US" altLang="zh-CN" sz="1600" b="0" i="0" kern="1200" dirty="0" err="1" smtClean="0">
                <a:solidFill>
                  <a:schemeClr val="tx1"/>
                </a:solidFill>
                <a:effectLst/>
                <a:latin typeface="Arial" charset="0"/>
                <a:ea typeface="+mn-ea"/>
                <a:cs typeface="+mn-cs"/>
              </a:rPr>
              <a:t>argmax</a:t>
            </a:r>
            <a:r>
              <a:rPr lang="en-US" altLang="zh-CN" sz="1600" b="0" i="1" kern="1200" dirty="0" err="1" smtClean="0">
                <a:solidFill>
                  <a:schemeClr val="tx1"/>
                </a:solidFill>
                <a:effectLst/>
                <a:latin typeface="Arial" charset="0"/>
                <a:ea typeface="+mn-ea"/>
                <a:cs typeface="+mn-cs"/>
              </a:rPr>
              <a:t>y</a:t>
            </a:r>
            <a:r>
              <a:rPr lang="en-US" altLang="zh-CN" sz="1600" b="0" i="1" kern="1200" dirty="0" smtClean="0">
                <a:solidFill>
                  <a:schemeClr val="tx1"/>
                </a:solidFill>
                <a:effectLst/>
                <a:latin typeface="Arial" charset="0"/>
                <a:ea typeface="+mn-ea"/>
                <a:cs typeface="+mn-cs"/>
              </a:rPr>
              <a:t> </a:t>
            </a:r>
            <a:r>
              <a:rPr lang="en-US" altLang="zh-CN" sz="1600" b="0" i="1" kern="1200" dirty="0" err="1" smtClean="0">
                <a:solidFill>
                  <a:schemeClr val="tx1"/>
                </a:solidFill>
                <a:effectLst/>
                <a:latin typeface="Arial" charset="0"/>
                <a:ea typeface="+mn-ea"/>
                <a:cs typeface="+mn-cs"/>
              </a:rPr>
              <a:t>Pθ</a:t>
            </a:r>
            <a:r>
              <a:rPr lang="en-US" altLang="zh-CN" sz="1600" b="0" i="0" kern="1200" dirty="0" smtClean="0">
                <a:solidFill>
                  <a:schemeClr val="tx1"/>
                </a:solidFill>
                <a:effectLst/>
                <a:latin typeface="Arial" charset="0"/>
                <a:ea typeface="+mn-ea"/>
                <a:cs typeface="+mn-cs"/>
              </a:rPr>
              <a:t>(</a:t>
            </a:r>
            <a:r>
              <a:rPr lang="en-US" altLang="zh-CN" sz="1600" b="0" i="1" kern="1200" dirty="0" err="1" smtClean="0">
                <a:solidFill>
                  <a:schemeClr val="tx1"/>
                </a:solidFill>
                <a:effectLst/>
                <a:latin typeface="Arial" charset="0"/>
                <a:ea typeface="+mn-ea"/>
                <a:cs typeface="+mn-cs"/>
              </a:rPr>
              <a:t>yjx</a:t>
            </a:r>
            <a:r>
              <a:rPr lang="en-US" altLang="zh-CN" sz="1600" b="0" i="0" kern="1200" dirty="0" smtClean="0">
                <a:solidFill>
                  <a:schemeClr val="tx1"/>
                </a:solidFill>
                <a:effectLst/>
                <a:latin typeface="Arial" charset="0"/>
                <a:ea typeface="+mn-ea"/>
                <a:cs typeface="+mn-cs"/>
              </a:rPr>
              <a:t>), or the class label with the highest posterior probability under the model </a:t>
            </a:r>
            <a:r>
              <a:rPr lang="en-US" altLang="zh-CN" sz="1600" b="0" i="1" kern="1200" dirty="0" smtClean="0">
                <a:solidFill>
                  <a:schemeClr val="tx1"/>
                </a:solidFill>
                <a:effectLst/>
                <a:latin typeface="Arial" charset="0"/>
                <a:ea typeface="+mn-ea"/>
                <a:cs typeface="+mn-cs"/>
              </a:rPr>
              <a:t>θ</a:t>
            </a:r>
            <a:r>
              <a:rPr lang="en-US" altLang="zh-CN" sz="1600" b="0" i="0" kern="1200" dirty="0" smtClean="0">
                <a:solidFill>
                  <a:schemeClr val="tx1"/>
                </a:solidFill>
                <a:effectLst/>
                <a:latin typeface="Arial" charset="0"/>
                <a:ea typeface="+mn-ea"/>
                <a:cs typeface="+mn-cs"/>
              </a:rPr>
              <a:t>.</a:t>
            </a:r>
            <a:r>
              <a:rPr lang="en-US" altLang="zh-CN" dirty="0" smtClean="0"/>
              <a:t> </a:t>
            </a:r>
            <a:br>
              <a:rPr lang="en-US" altLang="zh-CN" dirty="0" smtClean="0"/>
            </a:br>
            <a:endParaRPr lang="en-US" altLang="zh-CN" dirty="0" smtClean="0"/>
          </a:p>
          <a:p>
            <a:r>
              <a:rPr lang="en-US" altLang="zh-CN" sz="1600" b="0" i="0" kern="1200" dirty="0" smtClean="0">
                <a:solidFill>
                  <a:schemeClr val="tx1"/>
                </a:solidFill>
                <a:effectLst/>
                <a:latin typeface="Arial" charset="0"/>
                <a:ea typeface="+mn-ea"/>
                <a:cs typeface="+mn-cs"/>
              </a:rPr>
              <a:t>in this strategy, the learner selects the instance for which it has the least confidence in its </a:t>
            </a:r>
            <a:r>
              <a:rPr lang="en-US" altLang="zh-CN" sz="1600" b="1" i="0" kern="1200" dirty="0" smtClean="0">
                <a:solidFill>
                  <a:schemeClr val="tx1"/>
                </a:solidFill>
                <a:effectLst/>
                <a:latin typeface="Arial" charset="0"/>
                <a:ea typeface="+mn-ea"/>
                <a:cs typeface="+mn-cs"/>
              </a:rPr>
              <a:t>most</a:t>
            </a:r>
            <a:r>
              <a:rPr lang="en-US" altLang="zh-CN" sz="1600" b="0" i="0" kern="1200" dirty="0" smtClean="0">
                <a:solidFill>
                  <a:schemeClr val="tx1"/>
                </a:solidFill>
                <a:effectLst/>
                <a:latin typeface="Arial" charset="0"/>
                <a:ea typeface="+mn-ea"/>
                <a:cs typeface="+mn-cs"/>
              </a:rPr>
              <a:t> likely label. </a:t>
            </a:r>
          </a:p>
          <a:p>
            <a:endParaRPr lang="en-US" altLang="zh-CN" sz="1600" b="0" i="0" kern="1200" dirty="0" smtClean="0">
              <a:solidFill>
                <a:schemeClr val="tx1"/>
              </a:solidFill>
              <a:effectLst/>
              <a:latin typeface="Arial" charset="0"/>
              <a:ea typeface="+mn-ea"/>
              <a:cs typeface="+mn-cs"/>
            </a:endParaRPr>
          </a:p>
          <a:p>
            <a:r>
              <a:rPr lang="en-US" altLang="zh-CN" sz="1600" b="0" i="0" kern="1200" dirty="0" smtClean="0">
                <a:solidFill>
                  <a:schemeClr val="tx1"/>
                </a:solidFill>
                <a:effectLst/>
                <a:latin typeface="Arial" charset="0"/>
                <a:ea typeface="+mn-ea"/>
                <a:cs typeface="+mn-cs"/>
              </a:rPr>
              <a:t>the shortcoming of the LC strategy, is that it only takes into consideration the most probable label and disregards the other label probabilities. </a:t>
            </a:r>
          </a:p>
          <a:p>
            <a:endParaRPr lang="en-US" altLang="zh-CN" sz="1600" b="0" i="0" kern="1200" dirty="0" smtClean="0">
              <a:solidFill>
                <a:schemeClr val="tx1"/>
              </a:solidFill>
              <a:effectLst/>
              <a:latin typeface="Arial" charset="0"/>
              <a:ea typeface="+mn-ea"/>
              <a:cs typeface="+mn-cs"/>
            </a:endParaRPr>
          </a:p>
          <a:p>
            <a:r>
              <a:rPr lang="en-US" altLang="zh-CN" sz="1600" b="0" i="0" kern="1200" dirty="0" smtClean="0">
                <a:solidFill>
                  <a:schemeClr val="tx1"/>
                </a:solidFill>
                <a:effectLst/>
                <a:latin typeface="Arial" charset="0"/>
                <a:ea typeface="+mn-ea"/>
                <a:cs typeface="+mn-cs"/>
              </a:rPr>
              <a:t>However, the criterion for the least confident strategy only considers information about the most probable label. Thus, it effectively “throws away” information</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about the remaining label distribution</a:t>
            </a:r>
            <a:r>
              <a:rPr lang="en-US" altLang="zh-CN" dirty="0" smtClean="0"/>
              <a:t> .</a:t>
            </a:r>
            <a:r>
              <a:rPr lang="en-US" altLang="zh-CN" sz="1600" b="0" i="0" kern="1200" dirty="0" smtClean="0">
                <a:solidFill>
                  <a:schemeClr val="tx1"/>
                </a:solidFill>
                <a:effectLst/>
                <a:latin typeface="Arial" charset="0"/>
                <a:ea typeface="+mn-ea"/>
                <a:cs typeface="+mn-cs"/>
              </a:rPr>
              <a:t> To correct for this, some researchers use a</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different multi-class uncertainty sampling variant called </a:t>
            </a:r>
            <a:r>
              <a:rPr lang="en-US" altLang="zh-CN" sz="1600" b="0" i="1" kern="1200" dirty="0" smtClean="0">
                <a:solidFill>
                  <a:schemeClr val="tx1"/>
                </a:solidFill>
                <a:effectLst/>
                <a:latin typeface="Arial" charset="0"/>
                <a:ea typeface="+mn-ea"/>
                <a:cs typeface="+mn-cs"/>
              </a:rPr>
              <a:t>margin sampling</a:t>
            </a:r>
            <a:r>
              <a:rPr lang="en-US" altLang="zh-CN" dirty="0" smtClean="0"/>
              <a:t>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492640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1</a:t>
            </a:r>
            <a:r>
              <a:rPr lang="zh-CN" altLang="en-US" sz="1600" b="0" i="0" kern="1200" dirty="0" smtClean="0">
                <a:solidFill>
                  <a:schemeClr val="tx1"/>
                </a:solidFill>
                <a:effectLst/>
                <a:latin typeface="Arial" charset="0"/>
                <a:ea typeface="+mn-ea"/>
                <a:cs typeface="+mn-cs"/>
              </a:rPr>
              <a:t>）首先我们看</a:t>
            </a:r>
            <a:r>
              <a:rPr lang="en-US" altLang="zh-CN" sz="1600" b="0" i="0" kern="1200" dirty="0" smtClean="0">
                <a:solidFill>
                  <a:schemeClr val="tx1"/>
                </a:solidFill>
                <a:effectLst/>
                <a:latin typeface="Arial" charset="0"/>
                <a:ea typeface="+mn-ea"/>
                <a:cs typeface="+mn-cs"/>
              </a:rPr>
              <a:t>the least confident</a:t>
            </a:r>
            <a:r>
              <a:rPr lang="zh-CN" altLang="en-US" sz="1600" b="0" i="0" kern="1200" dirty="0" smtClean="0">
                <a:solidFill>
                  <a:schemeClr val="tx1"/>
                </a:solidFill>
                <a:effectLst/>
                <a:latin typeface="Arial" charset="0"/>
                <a:ea typeface="+mn-ea"/>
                <a:cs typeface="+mn-cs"/>
              </a:rPr>
              <a:t>，公式如下，在这里</a:t>
            </a:r>
            <a:r>
              <a:rPr lang="en-US" altLang="zh-CN" sz="1600" b="0" i="0" kern="1200" dirty="0" smtClean="0">
                <a:solidFill>
                  <a:schemeClr val="tx1"/>
                </a:solidFill>
                <a:effectLst/>
                <a:latin typeface="Arial" charset="0"/>
                <a:ea typeface="+mn-ea"/>
                <a:cs typeface="+mn-cs"/>
              </a:rPr>
              <a:t>y</a:t>
            </a:r>
            <a:r>
              <a:rPr lang="zh-CN" altLang="en-US" sz="1600" b="0" i="0" kern="1200" dirty="0" smtClean="0">
                <a:solidFill>
                  <a:schemeClr val="tx1"/>
                </a:solidFill>
                <a:effectLst/>
                <a:latin typeface="Arial" charset="0"/>
                <a:ea typeface="+mn-ea"/>
                <a:cs typeface="+mn-cs"/>
              </a:rPr>
              <a:t>表示在模型</a:t>
            </a:r>
            <a:r>
              <a:rPr lang="en-US" altLang="zh-CN" sz="1600" b="0" i="1" kern="1200" dirty="0" smtClean="0">
                <a:solidFill>
                  <a:schemeClr val="tx1"/>
                </a:solidFill>
                <a:effectLst/>
                <a:latin typeface="Arial" charset="0"/>
                <a:ea typeface="+mn-ea"/>
                <a:cs typeface="+mn-cs"/>
              </a:rPr>
              <a:t>θ</a:t>
            </a:r>
            <a:r>
              <a:rPr lang="zh-CN" altLang="en-US" sz="1600" b="0" i="1" kern="1200" dirty="0" smtClean="0">
                <a:solidFill>
                  <a:schemeClr val="tx1"/>
                </a:solidFill>
                <a:effectLst/>
                <a:latin typeface="Arial" charset="0"/>
                <a:ea typeface="+mn-ea"/>
                <a:cs typeface="+mn-cs"/>
              </a:rPr>
              <a:t>下实例</a:t>
            </a:r>
            <a:r>
              <a:rPr lang="en-US" altLang="zh-CN" sz="1600" b="0" i="1" kern="1200" dirty="0" smtClean="0">
                <a:solidFill>
                  <a:schemeClr val="tx1"/>
                </a:solidFill>
                <a:effectLst/>
                <a:latin typeface="Arial" charset="0"/>
                <a:ea typeface="+mn-ea"/>
                <a:cs typeface="+mn-cs"/>
              </a:rPr>
              <a:t>x</a:t>
            </a:r>
            <a:r>
              <a:rPr lang="zh-CN" altLang="en-US" sz="1600" b="0" i="1" kern="1200" dirty="0" smtClean="0">
                <a:solidFill>
                  <a:schemeClr val="tx1"/>
                </a:solidFill>
                <a:effectLst/>
                <a:latin typeface="Arial" charset="0"/>
                <a:ea typeface="+mn-ea"/>
                <a:cs typeface="+mn-cs"/>
              </a:rPr>
              <a:t>具有的最高概率类标签。</a:t>
            </a:r>
            <a:r>
              <a:rPr lang="en-US" altLang="zh-CN" sz="1600" b="0" i="1" kern="1200" dirty="0" smtClean="0">
                <a:solidFill>
                  <a:schemeClr val="tx1"/>
                </a:solidFill>
                <a:effectLst/>
                <a:latin typeface="Arial" charset="0"/>
                <a:ea typeface="+mn-ea"/>
                <a:cs typeface="+mn-cs"/>
              </a:rPr>
              <a:t>X*</a:t>
            </a:r>
            <a:r>
              <a:rPr lang="zh-CN" altLang="en-US" sz="1600" b="0" i="1" kern="1200" dirty="0" smtClean="0">
                <a:solidFill>
                  <a:schemeClr val="tx1"/>
                </a:solidFill>
                <a:effectLst/>
                <a:latin typeface="Arial" charset="0"/>
                <a:ea typeface="+mn-ea"/>
                <a:cs typeface="+mn-cs"/>
              </a:rPr>
              <a:t>表示最终选择的实例。</a:t>
            </a:r>
            <a:endParaRPr lang="en-US" altLang="zh-CN" sz="1600" b="0" i="1" kern="1200" dirty="0" smtClean="0">
              <a:solidFill>
                <a:schemeClr val="tx1"/>
              </a:solidFill>
              <a:effectLst/>
              <a:latin typeface="Arial" charset="0"/>
              <a:ea typeface="+mn-ea"/>
              <a:cs typeface="+mn-cs"/>
            </a:endParaRP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2</a:t>
            </a:r>
            <a:r>
              <a:rPr lang="zh-CN" altLang="en-US" sz="1600" b="0" i="0" kern="1200" dirty="0" smtClean="0">
                <a:solidFill>
                  <a:schemeClr val="tx1"/>
                </a:solidFill>
                <a:effectLst/>
                <a:latin typeface="Arial" charset="0"/>
                <a:ea typeface="+mn-ea"/>
                <a:cs typeface="+mn-cs"/>
              </a:rPr>
              <a:t>）由公式可以看出，在这个策略中，</a:t>
            </a:r>
            <a:r>
              <a:rPr lang="en-US" altLang="zh-CN" sz="1600" b="0" i="0" kern="1200" dirty="0" smtClean="0">
                <a:solidFill>
                  <a:schemeClr val="tx1"/>
                </a:solidFill>
                <a:effectLst/>
                <a:latin typeface="Arial" charset="0"/>
                <a:ea typeface="+mn-ea"/>
                <a:cs typeface="+mn-cs"/>
              </a:rPr>
              <a:t>learner</a:t>
            </a:r>
            <a:r>
              <a:rPr lang="zh-CN" altLang="en-US" sz="1600" b="0" i="0" kern="1200" dirty="0" smtClean="0">
                <a:solidFill>
                  <a:schemeClr val="tx1"/>
                </a:solidFill>
                <a:effectLst/>
                <a:latin typeface="Arial" charset="0"/>
                <a:ea typeface="+mn-ea"/>
                <a:cs typeface="+mn-cs"/>
              </a:rPr>
              <a:t>选择了最高概率类标签最小的实例。</a:t>
            </a:r>
            <a:endParaRPr lang="en-US" altLang="zh-CN" sz="1600" b="0" i="0" kern="1200" dirty="0" smtClean="0">
              <a:solidFill>
                <a:schemeClr val="tx1"/>
              </a:solidFill>
              <a:effectLst/>
              <a:latin typeface="Arial" charset="0"/>
              <a:ea typeface="+mn-ea"/>
              <a:cs typeface="+mn-cs"/>
            </a:endParaRP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3</a:t>
            </a:r>
            <a:r>
              <a:rPr lang="zh-CN" altLang="en-US" sz="1600" b="0" i="0" kern="1200" dirty="0" smtClean="0">
                <a:solidFill>
                  <a:schemeClr val="tx1"/>
                </a:solidFill>
                <a:effectLst/>
                <a:latin typeface="Arial" charset="0"/>
                <a:ea typeface="+mn-ea"/>
                <a:cs typeface="+mn-cs"/>
              </a:rPr>
              <a:t>）然而</a:t>
            </a:r>
            <a:r>
              <a:rPr lang="en-US" altLang="zh-CN" sz="1600" b="0" i="0" kern="1200" dirty="0" smtClean="0">
                <a:solidFill>
                  <a:schemeClr val="tx1"/>
                </a:solidFill>
                <a:effectLst/>
                <a:latin typeface="Arial" charset="0"/>
                <a:ea typeface="+mn-ea"/>
                <a:cs typeface="+mn-cs"/>
              </a:rPr>
              <a:t>the least confident</a:t>
            </a:r>
            <a:r>
              <a:rPr lang="zh-CN" altLang="en-US" sz="1600" b="0" i="0" kern="1200" dirty="0" smtClean="0">
                <a:solidFill>
                  <a:schemeClr val="tx1"/>
                </a:solidFill>
                <a:effectLst/>
                <a:latin typeface="Arial" charset="0"/>
                <a:ea typeface="+mn-ea"/>
                <a:cs typeface="+mn-cs"/>
              </a:rPr>
              <a:t>的缺点是，只考虑了最高概率类标签而忽略了其他类标签的概率。因此有了下面一种方法，</a:t>
            </a:r>
            <a:r>
              <a:rPr lang="en-US" altLang="zh-CN" sz="1600" b="0" i="1" kern="1200" dirty="0" smtClean="0">
                <a:solidFill>
                  <a:schemeClr val="tx1"/>
                </a:solidFill>
                <a:effectLst/>
                <a:latin typeface="Arial" charset="0"/>
                <a:ea typeface="+mn-ea"/>
                <a:cs typeface="+mn-cs"/>
              </a:rPr>
              <a:t>margin </a:t>
            </a:r>
            <a:r>
              <a:rPr lang="zh-CN" altLang="en-US" sz="1600" dirty="0" smtClean="0">
                <a:solidFill>
                  <a:srgbClr val="000000"/>
                </a:solidFill>
                <a:latin typeface="Gill Sans" charset="0"/>
                <a:ea typeface="Gill Sans" charset="0"/>
                <a:cs typeface="Gill Sans" charset="0"/>
              </a:rPr>
              <a:t>（</a:t>
            </a:r>
            <a:r>
              <a:rPr lang="en-US" altLang="zh-CN" sz="1600" dirty="0" smtClean="0">
                <a:solidFill>
                  <a:srgbClr val="000000"/>
                </a:solidFill>
                <a:latin typeface="Gill Sans" charset="0"/>
                <a:ea typeface="Gill Sans" charset="0"/>
                <a:cs typeface="Gill Sans" charset="0"/>
              </a:rPr>
              <a:t>ma </a:t>
            </a:r>
            <a:r>
              <a:rPr lang="en-US" altLang="zh-CN" sz="1600" dirty="0" err="1" smtClean="0">
                <a:solidFill>
                  <a:srgbClr val="000000"/>
                </a:solidFill>
                <a:latin typeface="Gill Sans" charset="0"/>
                <a:ea typeface="Gill Sans" charset="0"/>
                <a:cs typeface="Gill Sans" charset="0"/>
              </a:rPr>
              <a:t>jing</a:t>
            </a:r>
            <a:r>
              <a:rPr lang="zh-CN" altLang="en-US" sz="1600" dirty="0" smtClean="0">
                <a:solidFill>
                  <a:srgbClr val="000000"/>
                </a:solidFill>
                <a:latin typeface="Gill Sans" charset="0"/>
                <a:ea typeface="Gill Sans" charset="0"/>
                <a:cs typeface="Gill Sans" charset="0"/>
              </a:rPr>
              <a:t>）</a:t>
            </a:r>
            <a:r>
              <a:rPr lang="en-US" altLang="zh-CN" sz="1600" b="0" i="1" kern="1200" dirty="0" smtClean="0">
                <a:solidFill>
                  <a:schemeClr val="tx1"/>
                </a:solidFill>
                <a:effectLst/>
                <a:latin typeface="Arial" charset="0"/>
                <a:ea typeface="+mn-ea"/>
                <a:cs typeface="+mn-cs"/>
              </a:rPr>
              <a:t>sampling</a:t>
            </a:r>
            <a:r>
              <a:rPr lang="en-US" altLang="zh-CN" dirty="0" smtClean="0"/>
              <a:t> </a:t>
            </a:r>
            <a:r>
              <a:rPr lang="zh-CN" altLang="en-US" dirty="0" smtClean="0"/>
              <a:t>。</a:t>
            </a:r>
            <a:endParaRPr lang="en-US" altLang="zh-CN" dirty="0" smtClean="0"/>
          </a:p>
          <a:p>
            <a:endParaRPr lang="en-US" altLang="zh-CN" dirty="0" smtClean="0"/>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4</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From this point on, I use the notation </a:t>
            </a:r>
            <a:r>
              <a:rPr lang="en-US" altLang="zh-CN" sz="1600" b="0" i="1" kern="1200" dirty="0" smtClean="0">
                <a:solidFill>
                  <a:schemeClr val="tx1"/>
                </a:solidFill>
                <a:effectLst/>
                <a:latin typeface="Arial" charset="0"/>
                <a:ea typeface="+mn-ea"/>
                <a:cs typeface="+mn-cs"/>
              </a:rPr>
              <a:t>x∗ A </a:t>
            </a:r>
            <a:r>
              <a:rPr lang="en-US" altLang="zh-CN" sz="1600" b="0" i="0" kern="1200" dirty="0" smtClean="0">
                <a:solidFill>
                  <a:schemeClr val="tx1"/>
                </a:solidFill>
                <a:effectLst/>
                <a:latin typeface="Arial" charset="0"/>
                <a:ea typeface="+mn-ea"/>
                <a:cs typeface="+mn-cs"/>
              </a:rPr>
              <a:t>to refer to the most informative</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instance (i.e., the best query) according to some query selection algorithm </a:t>
            </a:r>
            <a:r>
              <a:rPr lang="en-US" altLang="zh-CN" sz="1600" b="0" i="1" kern="1200" dirty="0" smtClean="0">
                <a:solidFill>
                  <a:schemeClr val="tx1"/>
                </a:solidFill>
                <a:effectLst/>
                <a:latin typeface="Arial" charset="0"/>
                <a:ea typeface="+mn-ea"/>
                <a:cs typeface="+mn-cs"/>
              </a:rPr>
              <a:t>A</a:t>
            </a:r>
            <a:r>
              <a:rPr lang="en-US" altLang="zh-CN" sz="1600" b="0" i="0" kern="1200" dirty="0" smtClean="0">
                <a:solidFill>
                  <a:schemeClr val="tx1"/>
                </a:solidFill>
                <a:effectLst/>
                <a:latin typeface="Arial" charset="0"/>
                <a:ea typeface="+mn-ea"/>
                <a:cs typeface="+mn-cs"/>
              </a:rPr>
              <a:t>.</a:t>
            </a:r>
            <a:r>
              <a:rPr lang="en-US" altLang="zh-CN" dirty="0" smtClean="0"/>
              <a:t> </a:t>
            </a:r>
            <a:br>
              <a:rPr lang="en-US" altLang="zh-CN" dirty="0" smtClean="0"/>
            </a:br>
            <a:endParaRPr lang="en-US" altLang="zh-CN" sz="1600" b="0" i="0" kern="1200" dirty="0" smtClean="0">
              <a:solidFill>
                <a:schemeClr val="tx1"/>
              </a:solidFill>
              <a:effectLst/>
              <a:latin typeface="Arial" charset="0"/>
              <a:ea typeface="+mn-ea"/>
              <a:cs typeface="+mn-cs"/>
            </a:endParaRP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1</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Perhaps the simplest and most commonly used query framework is </a:t>
            </a:r>
            <a:r>
              <a:rPr lang="en-US" altLang="zh-CN" sz="1600" b="0" i="1" kern="1200" dirty="0" smtClean="0">
                <a:solidFill>
                  <a:schemeClr val="tx1"/>
                </a:solidFill>
                <a:effectLst/>
                <a:latin typeface="Arial" charset="0"/>
                <a:ea typeface="+mn-ea"/>
                <a:cs typeface="+mn-cs"/>
              </a:rPr>
              <a:t>uncertainty</a:t>
            </a:r>
            <a:r>
              <a:rPr lang="en-US" altLang="zh-CN" sz="1600" b="0" i="1" kern="1200" baseline="0" dirty="0" smtClean="0">
                <a:solidFill>
                  <a:schemeClr val="tx1"/>
                </a:solidFill>
                <a:effectLst/>
                <a:latin typeface="Arial" charset="0"/>
                <a:ea typeface="+mn-ea"/>
                <a:cs typeface="+mn-cs"/>
              </a:rPr>
              <a:t> </a:t>
            </a:r>
            <a:r>
              <a:rPr lang="en-US" altLang="zh-CN" sz="1600" b="0" i="1" kern="1200" dirty="0" smtClean="0">
                <a:solidFill>
                  <a:schemeClr val="tx1"/>
                </a:solidFill>
                <a:effectLst/>
                <a:latin typeface="Arial" charset="0"/>
                <a:ea typeface="+mn-ea"/>
                <a:cs typeface="+mn-cs"/>
              </a:rPr>
              <a:t>sampling</a:t>
            </a:r>
            <a:r>
              <a:rPr lang="en-US" altLang="zh-CN" dirty="0" smtClean="0"/>
              <a:t> .</a:t>
            </a:r>
            <a:r>
              <a:rPr lang="en-US" altLang="zh-CN" sz="1600" b="0" i="0" kern="1200" dirty="0" smtClean="0">
                <a:solidFill>
                  <a:schemeClr val="tx1"/>
                </a:solidFill>
                <a:effectLst/>
                <a:latin typeface="Arial" charset="0"/>
                <a:ea typeface="+mn-ea"/>
                <a:cs typeface="+mn-cs"/>
              </a:rPr>
              <a:t> In this framework, an active learner queries</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the instances about which it is least certain how to label</a:t>
            </a:r>
            <a:r>
              <a:rPr lang="en-US" altLang="zh-CN" dirty="0" smtClean="0"/>
              <a:t> .</a:t>
            </a: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2</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For example, when using a</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probabilistic model for binary classification, uncertainty sampling simply queries</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the instance whose posterior probability of being positive is nearest 0.5</a:t>
            </a:r>
            <a:r>
              <a:rPr lang="en-US" altLang="zh-CN" dirty="0" smtClean="0"/>
              <a:t> .</a:t>
            </a:r>
          </a:p>
          <a:p>
            <a:r>
              <a:rPr lang="en-US" altLang="zh-CN" sz="1600" b="0" i="0" kern="1200" dirty="0" smtClean="0">
                <a:solidFill>
                  <a:schemeClr val="tx1"/>
                </a:solidFill>
                <a:effectLst/>
                <a:latin typeface="Arial" charset="0"/>
                <a:ea typeface="+mn-ea"/>
                <a:cs typeface="+mn-cs"/>
              </a:rPr>
              <a:t>For problems with three or more class labels, a more general uncertainty sampling variant might query the instance whose prediction is the </a:t>
            </a:r>
            <a:r>
              <a:rPr lang="en-US" altLang="zh-CN" sz="1600" b="0" i="1" kern="1200" dirty="0" smtClean="0">
                <a:solidFill>
                  <a:schemeClr val="tx1"/>
                </a:solidFill>
                <a:effectLst/>
                <a:latin typeface="Arial" charset="0"/>
                <a:ea typeface="+mn-ea"/>
                <a:cs typeface="+mn-cs"/>
              </a:rPr>
              <a:t>least confident</a:t>
            </a:r>
            <a:r>
              <a:rPr lang="en-US" altLang="zh-CN" sz="1600" b="0" i="0" kern="1200" dirty="0" smtClean="0">
                <a:solidFill>
                  <a:schemeClr val="tx1"/>
                </a:solidFill>
                <a:effectLst/>
                <a:latin typeface="Arial" charset="0"/>
                <a:ea typeface="+mn-ea"/>
                <a:cs typeface="+mn-cs"/>
              </a:rPr>
              <a:t>:</a:t>
            </a:r>
            <a:r>
              <a:rPr lang="en-US" altLang="zh-CN" dirty="0" smtClean="0"/>
              <a:t> </a:t>
            </a:r>
          </a:p>
          <a:p>
            <a:endParaRPr lang="en-US" altLang="zh-CN" dirty="0" smtClean="0"/>
          </a:p>
          <a:p>
            <a:r>
              <a:rPr lang="en-US" altLang="zh-CN" sz="1600" b="0" i="0" kern="1200" dirty="0" smtClean="0">
                <a:solidFill>
                  <a:schemeClr val="tx1"/>
                </a:solidFill>
                <a:effectLst/>
                <a:latin typeface="Arial" charset="0"/>
                <a:ea typeface="+mn-ea"/>
                <a:cs typeface="+mn-cs"/>
              </a:rPr>
              <a:t>where </a:t>
            </a:r>
            <a:r>
              <a:rPr lang="en-US" altLang="zh-CN" sz="1600" b="0" i="1" kern="1200" dirty="0" smtClean="0">
                <a:solidFill>
                  <a:schemeClr val="tx1"/>
                </a:solidFill>
                <a:effectLst/>
                <a:latin typeface="Arial" charset="0"/>
                <a:ea typeface="+mn-ea"/>
                <a:cs typeface="+mn-cs"/>
              </a:rPr>
              <a:t>y</a:t>
            </a:r>
            <a:r>
              <a:rPr lang="en-US" altLang="zh-CN" sz="1600" b="0" i="0" kern="1200" dirty="0" smtClean="0">
                <a:solidFill>
                  <a:schemeClr val="tx1"/>
                </a:solidFill>
                <a:effectLst/>
                <a:latin typeface="Arial" charset="0"/>
                <a:ea typeface="+mn-ea"/>
                <a:cs typeface="+mn-cs"/>
              </a:rPr>
              <a:t>^ = </a:t>
            </a:r>
            <a:r>
              <a:rPr lang="en-US" altLang="zh-CN" sz="1600" b="0" i="0" kern="1200" dirty="0" err="1" smtClean="0">
                <a:solidFill>
                  <a:schemeClr val="tx1"/>
                </a:solidFill>
                <a:effectLst/>
                <a:latin typeface="Arial" charset="0"/>
                <a:ea typeface="+mn-ea"/>
                <a:cs typeface="+mn-cs"/>
              </a:rPr>
              <a:t>argmax</a:t>
            </a:r>
            <a:r>
              <a:rPr lang="en-US" altLang="zh-CN" sz="1600" b="0" i="1" kern="1200" dirty="0" err="1" smtClean="0">
                <a:solidFill>
                  <a:schemeClr val="tx1"/>
                </a:solidFill>
                <a:effectLst/>
                <a:latin typeface="Arial" charset="0"/>
                <a:ea typeface="+mn-ea"/>
                <a:cs typeface="+mn-cs"/>
              </a:rPr>
              <a:t>y</a:t>
            </a:r>
            <a:r>
              <a:rPr lang="en-US" altLang="zh-CN" sz="1600" b="0" i="1" kern="1200" dirty="0" smtClean="0">
                <a:solidFill>
                  <a:schemeClr val="tx1"/>
                </a:solidFill>
                <a:effectLst/>
                <a:latin typeface="Arial" charset="0"/>
                <a:ea typeface="+mn-ea"/>
                <a:cs typeface="+mn-cs"/>
              </a:rPr>
              <a:t> </a:t>
            </a:r>
            <a:r>
              <a:rPr lang="en-US" altLang="zh-CN" sz="1600" b="0" i="1" kern="1200" dirty="0" err="1" smtClean="0">
                <a:solidFill>
                  <a:schemeClr val="tx1"/>
                </a:solidFill>
                <a:effectLst/>
                <a:latin typeface="Arial" charset="0"/>
                <a:ea typeface="+mn-ea"/>
                <a:cs typeface="+mn-cs"/>
              </a:rPr>
              <a:t>Pθ</a:t>
            </a:r>
            <a:r>
              <a:rPr lang="en-US" altLang="zh-CN" sz="1600" b="0" i="0" kern="1200" dirty="0" smtClean="0">
                <a:solidFill>
                  <a:schemeClr val="tx1"/>
                </a:solidFill>
                <a:effectLst/>
                <a:latin typeface="Arial" charset="0"/>
                <a:ea typeface="+mn-ea"/>
                <a:cs typeface="+mn-cs"/>
              </a:rPr>
              <a:t>(</a:t>
            </a:r>
            <a:r>
              <a:rPr lang="en-US" altLang="zh-CN" sz="1600" b="0" i="1" kern="1200" dirty="0" err="1" smtClean="0">
                <a:solidFill>
                  <a:schemeClr val="tx1"/>
                </a:solidFill>
                <a:effectLst/>
                <a:latin typeface="Arial" charset="0"/>
                <a:ea typeface="+mn-ea"/>
                <a:cs typeface="+mn-cs"/>
              </a:rPr>
              <a:t>yjx</a:t>
            </a:r>
            <a:r>
              <a:rPr lang="en-US" altLang="zh-CN" sz="1600" b="0" i="0" kern="1200" dirty="0" smtClean="0">
                <a:solidFill>
                  <a:schemeClr val="tx1"/>
                </a:solidFill>
                <a:effectLst/>
                <a:latin typeface="Arial" charset="0"/>
                <a:ea typeface="+mn-ea"/>
                <a:cs typeface="+mn-cs"/>
              </a:rPr>
              <a:t>), or the class label with the highest posterior probability under the model </a:t>
            </a:r>
            <a:r>
              <a:rPr lang="en-US" altLang="zh-CN" sz="1600" b="0" i="1" kern="1200" dirty="0" smtClean="0">
                <a:solidFill>
                  <a:schemeClr val="tx1"/>
                </a:solidFill>
                <a:effectLst/>
                <a:latin typeface="Arial" charset="0"/>
                <a:ea typeface="+mn-ea"/>
                <a:cs typeface="+mn-cs"/>
              </a:rPr>
              <a:t>θ</a:t>
            </a:r>
            <a:r>
              <a:rPr lang="en-US" altLang="zh-CN" sz="1600" b="0" i="0" kern="1200" dirty="0" smtClean="0">
                <a:solidFill>
                  <a:schemeClr val="tx1"/>
                </a:solidFill>
                <a:effectLst/>
                <a:latin typeface="Arial" charset="0"/>
                <a:ea typeface="+mn-ea"/>
                <a:cs typeface="+mn-cs"/>
              </a:rPr>
              <a:t>.</a:t>
            </a:r>
            <a:r>
              <a:rPr lang="en-US" altLang="zh-CN" dirty="0" smtClean="0"/>
              <a:t> </a:t>
            </a:r>
            <a:br>
              <a:rPr lang="en-US" altLang="zh-CN" dirty="0" smtClean="0"/>
            </a:br>
            <a:endParaRPr lang="en-US" altLang="zh-CN" dirty="0" smtClean="0"/>
          </a:p>
          <a:p>
            <a:r>
              <a:rPr lang="en-US" altLang="zh-CN" sz="1600" b="0" i="0" kern="1200" dirty="0" smtClean="0">
                <a:solidFill>
                  <a:schemeClr val="tx1"/>
                </a:solidFill>
                <a:effectLst/>
                <a:latin typeface="Arial" charset="0"/>
                <a:ea typeface="+mn-ea"/>
                <a:cs typeface="+mn-cs"/>
              </a:rPr>
              <a:t>in this strategy, the learner selects the instance for which it has the least confidence in its </a:t>
            </a:r>
            <a:r>
              <a:rPr lang="en-US" altLang="zh-CN" sz="1600" b="1" i="0" kern="1200" dirty="0" smtClean="0">
                <a:solidFill>
                  <a:schemeClr val="tx1"/>
                </a:solidFill>
                <a:effectLst/>
                <a:latin typeface="Arial" charset="0"/>
                <a:ea typeface="+mn-ea"/>
                <a:cs typeface="+mn-cs"/>
              </a:rPr>
              <a:t>most</a:t>
            </a:r>
            <a:r>
              <a:rPr lang="en-US" altLang="zh-CN" sz="1600" b="0" i="0" kern="1200" dirty="0" smtClean="0">
                <a:solidFill>
                  <a:schemeClr val="tx1"/>
                </a:solidFill>
                <a:effectLst/>
                <a:latin typeface="Arial" charset="0"/>
                <a:ea typeface="+mn-ea"/>
                <a:cs typeface="+mn-cs"/>
              </a:rPr>
              <a:t> likely label. </a:t>
            </a:r>
          </a:p>
          <a:p>
            <a:endParaRPr lang="en-US" altLang="zh-CN" sz="1600" b="0" i="0" kern="1200" dirty="0" smtClean="0">
              <a:solidFill>
                <a:schemeClr val="tx1"/>
              </a:solidFill>
              <a:effectLst/>
              <a:latin typeface="Arial" charset="0"/>
              <a:ea typeface="+mn-ea"/>
              <a:cs typeface="+mn-cs"/>
            </a:endParaRPr>
          </a:p>
          <a:p>
            <a:r>
              <a:rPr lang="en-US" altLang="zh-CN" sz="1600" b="0" i="0" kern="1200" dirty="0" smtClean="0">
                <a:solidFill>
                  <a:schemeClr val="tx1"/>
                </a:solidFill>
                <a:effectLst/>
                <a:latin typeface="Arial" charset="0"/>
                <a:ea typeface="+mn-ea"/>
                <a:cs typeface="+mn-cs"/>
              </a:rPr>
              <a:t>the shortcoming of the LC strategy, is that it only takes into consideration the most probable label and disregards the other label probabilities. </a:t>
            </a:r>
          </a:p>
          <a:p>
            <a:endParaRPr lang="en-US" altLang="zh-CN" sz="1600" b="0" i="0" kern="1200" dirty="0" smtClean="0">
              <a:solidFill>
                <a:schemeClr val="tx1"/>
              </a:solidFill>
              <a:effectLst/>
              <a:latin typeface="Arial" charset="0"/>
              <a:ea typeface="+mn-ea"/>
              <a:cs typeface="+mn-cs"/>
            </a:endParaRPr>
          </a:p>
          <a:p>
            <a:r>
              <a:rPr lang="en-US" altLang="zh-CN" sz="1600" b="0" i="0" kern="1200" dirty="0" smtClean="0">
                <a:solidFill>
                  <a:schemeClr val="tx1"/>
                </a:solidFill>
                <a:effectLst/>
                <a:latin typeface="Arial" charset="0"/>
                <a:ea typeface="+mn-ea"/>
                <a:cs typeface="+mn-cs"/>
              </a:rPr>
              <a:t>However, the criterion for the least confident strategy only considers information about the most probable label. Thus, it effectively “throws away” information</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about the remaining label distribution</a:t>
            </a:r>
            <a:r>
              <a:rPr lang="en-US" altLang="zh-CN" dirty="0" smtClean="0"/>
              <a:t> .</a:t>
            </a:r>
            <a:r>
              <a:rPr lang="en-US" altLang="zh-CN" sz="1600" b="0" i="0" kern="1200" dirty="0" smtClean="0">
                <a:solidFill>
                  <a:schemeClr val="tx1"/>
                </a:solidFill>
                <a:effectLst/>
                <a:latin typeface="Arial" charset="0"/>
                <a:ea typeface="+mn-ea"/>
                <a:cs typeface="+mn-cs"/>
              </a:rPr>
              <a:t> To correct for this, some researchers use a</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different multi-class uncertainty sampling variant called </a:t>
            </a:r>
            <a:r>
              <a:rPr lang="en-US" altLang="zh-CN" sz="1600" b="0" i="1" kern="1200" dirty="0" smtClean="0">
                <a:solidFill>
                  <a:schemeClr val="tx1"/>
                </a:solidFill>
                <a:effectLst/>
                <a:latin typeface="Arial" charset="0"/>
                <a:ea typeface="+mn-ea"/>
                <a:cs typeface="+mn-cs"/>
              </a:rPr>
              <a:t>margin sampling</a:t>
            </a:r>
            <a:r>
              <a:rPr lang="en-US" altLang="zh-CN" dirty="0" smtClean="0"/>
              <a:t>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109491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1</a:t>
            </a:r>
            <a:r>
              <a:rPr lang="zh-CN" altLang="en-US" sz="1600" b="0" i="0" kern="1200" dirty="0" smtClean="0">
                <a:solidFill>
                  <a:schemeClr val="tx1"/>
                </a:solidFill>
                <a:effectLst/>
                <a:latin typeface="Arial" charset="0"/>
                <a:ea typeface="+mn-ea"/>
                <a:cs typeface="+mn-cs"/>
              </a:rPr>
              <a:t>）边缘采样策略通过选择概率第一高和概率第二高的类标签概率之差最小的实例来克服</a:t>
            </a:r>
            <a:r>
              <a:rPr lang="en-US" altLang="zh-CN" sz="1600" b="0" i="0" kern="1200" dirty="0" smtClean="0">
                <a:solidFill>
                  <a:schemeClr val="tx1"/>
                </a:solidFill>
                <a:effectLst/>
                <a:latin typeface="Arial" charset="0"/>
                <a:ea typeface="+mn-ea"/>
                <a:cs typeface="+mn-cs"/>
              </a:rPr>
              <a:t>the least confidence</a:t>
            </a:r>
            <a:r>
              <a:rPr lang="zh-CN" altLang="en-US" sz="1600" b="0" i="0" kern="1200" dirty="0" smtClean="0">
                <a:solidFill>
                  <a:schemeClr val="tx1"/>
                </a:solidFill>
                <a:effectLst/>
                <a:latin typeface="Arial" charset="0"/>
                <a:ea typeface="+mn-ea"/>
                <a:cs typeface="+mn-cs"/>
              </a:rPr>
              <a:t>的缺点。</a:t>
            </a:r>
            <a:endParaRPr lang="en-US" altLang="zh-CN" sz="1600" b="0" i="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2</a:t>
            </a:r>
            <a:r>
              <a:rPr lang="zh-CN" altLang="en-US" sz="1600" b="0" i="0" kern="1200" dirty="0" smtClean="0">
                <a:solidFill>
                  <a:schemeClr val="tx1"/>
                </a:solidFill>
                <a:effectLst/>
                <a:latin typeface="Arial" charset="0"/>
                <a:ea typeface="+mn-ea"/>
                <a:cs typeface="+mn-cs"/>
              </a:rPr>
              <a:t>）公式如下图，其中</a:t>
            </a:r>
            <a:r>
              <a:rPr lang="en-US" altLang="zh-CN" sz="1600" b="0" i="0" kern="1200" dirty="0" err="1" smtClean="0">
                <a:solidFill>
                  <a:schemeClr val="tx1"/>
                </a:solidFill>
                <a:effectLst/>
                <a:latin typeface="Arial" charset="0"/>
                <a:ea typeface="+mn-ea"/>
                <a:cs typeface="+mn-cs"/>
              </a:rPr>
              <a:t>y1</a:t>
            </a:r>
            <a:r>
              <a:rPr lang="zh-CN" altLang="en-US" sz="1600" b="0" i="0" kern="1200" dirty="0" smtClean="0">
                <a:solidFill>
                  <a:schemeClr val="tx1"/>
                </a:solidFill>
                <a:effectLst/>
                <a:latin typeface="Arial" charset="0"/>
                <a:ea typeface="+mn-ea"/>
                <a:cs typeface="+mn-cs"/>
              </a:rPr>
              <a:t>和</a:t>
            </a:r>
            <a:r>
              <a:rPr lang="en-US" altLang="zh-CN" sz="1600" b="0" i="0" kern="1200" dirty="0" err="1" smtClean="0">
                <a:solidFill>
                  <a:schemeClr val="tx1"/>
                </a:solidFill>
                <a:effectLst/>
                <a:latin typeface="Arial" charset="0"/>
                <a:ea typeface="+mn-ea"/>
                <a:cs typeface="+mn-cs"/>
              </a:rPr>
              <a:t>y2</a:t>
            </a:r>
            <a:r>
              <a:rPr lang="zh-CN" altLang="en-US" sz="1600" b="0" i="0" kern="1200" dirty="0" smtClean="0">
                <a:solidFill>
                  <a:schemeClr val="tx1"/>
                </a:solidFill>
                <a:effectLst/>
                <a:latin typeface="Arial" charset="0"/>
                <a:ea typeface="+mn-ea"/>
                <a:cs typeface="+mn-cs"/>
              </a:rPr>
              <a:t>是模型</a:t>
            </a:r>
            <a:r>
              <a:rPr lang="en-US" altLang="zh-CN" sz="1600" b="0" i="1" kern="1200" dirty="0" smtClean="0">
                <a:solidFill>
                  <a:schemeClr val="tx1"/>
                </a:solidFill>
                <a:effectLst/>
                <a:latin typeface="Arial" charset="0"/>
                <a:ea typeface="+mn-ea"/>
                <a:cs typeface="+mn-cs"/>
              </a:rPr>
              <a:t>θ</a:t>
            </a:r>
            <a:r>
              <a:rPr lang="zh-CN" altLang="en-US" sz="1600" b="0" i="1" kern="1200" dirty="0" smtClean="0">
                <a:solidFill>
                  <a:schemeClr val="tx1"/>
                </a:solidFill>
                <a:effectLst/>
                <a:latin typeface="Arial" charset="0"/>
                <a:ea typeface="+mn-ea"/>
                <a:cs typeface="+mn-cs"/>
              </a:rPr>
              <a:t>下</a:t>
            </a:r>
            <a:r>
              <a:rPr lang="zh-CN" altLang="en-US" sz="1600" b="0" i="0" kern="1200" dirty="0" smtClean="0">
                <a:solidFill>
                  <a:schemeClr val="tx1"/>
                </a:solidFill>
                <a:effectLst/>
                <a:latin typeface="Arial" charset="0"/>
                <a:ea typeface="+mn-ea"/>
                <a:cs typeface="+mn-cs"/>
              </a:rPr>
              <a:t>概率第一高和概率第二高的类标签</a:t>
            </a:r>
            <a:endParaRPr lang="en-US" altLang="zh-CN" sz="1600" b="0" i="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3</a:t>
            </a:r>
            <a:r>
              <a:rPr lang="zh-CN" altLang="en-US" sz="1600" b="0" i="0" kern="1200" dirty="0" smtClean="0">
                <a:solidFill>
                  <a:schemeClr val="tx1"/>
                </a:solidFill>
                <a:effectLst/>
                <a:latin typeface="Arial" charset="0"/>
                <a:ea typeface="+mn-ea"/>
                <a:cs typeface="+mn-cs"/>
              </a:rPr>
              <a:t>）边缘采样策略将概率第二高的类标签合并入公式，从而纠正了</a:t>
            </a:r>
            <a:r>
              <a:rPr lang="en-US" altLang="zh-CN" sz="1600" b="0" i="0" kern="1200" dirty="0" smtClean="0">
                <a:solidFill>
                  <a:schemeClr val="tx1"/>
                </a:solidFill>
                <a:effectLst/>
                <a:latin typeface="Arial" charset="0"/>
                <a:ea typeface="+mn-ea"/>
                <a:cs typeface="+mn-cs"/>
              </a:rPr>
              <a:t>the least</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confident </a:t>
            </a:r>
            <a:r>
              <a:rPr lang="zh-CN" altLang="en-US" sz="1600" b="0" i="0" kern="1200" dirty="0" smtClean="0">
                <a:solidFill>
                  <a:schemeClr val="tx1"/>
                </a:solidFill>
                <a:effectLst/>
                <a:latin typeface="Arial" charset="0"/>
                <a:ea typeface="+mn-ea"/>
                <a:cs typeface="+mn-cs"/>
              </a:rPr>
              <a:t>策略的一个缺陷</a:t>
            </a:r>
            <a:r>
              <a:rPr lang="en-US" altLang="zh-CN" sz="1600" b="0" i="0" kern="1200" dirty="0" smtClean="0">
                <a:solidFill>
                  <a:schemeClr val="tx1"/>
                </a:solidFill>
                <a:effectLst/>
                <a:latin typeface="Arial" charset="0"/>
                <a:ea typeface="+mn-ea"/>
                <a:cs typeface="+mn-cs"/>
              </a:rPr>
              <a:t>.</a:t>
            </a:r>
            <a:r>
              <a:rPr lang="zh-CN" altLang="en-US" sz="1600" b="0" i="0" kern="1200" dirty="0" smtClean="0">
                <a:solidFill>
                  <a:schemeClr val="tx1"/>
                </a:solidFill>
                <a:effectLst/>
                <a:latin typeface="Arial" charset="0"/>
                <a:ea typeface="+mn-ea"/>
                <a:cs typeface="+mn-cs"/>
              </a:rPr>
              <a:t>当实例中概率最大的前两个类标签概率相差较大的时候，分类器可以很容易区分它们；但是当它们相差较小的时候，分类器就难以确定该实例真正的类别了。</a:t>
            </a:r>
            <a:endParaRPr lang="en-US" altLang="zh-CN" sz="1600" b="0" i="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4</a:t>
            </a:r>
            <a:r>
              <a:rPr lang="zh-CN" altLang="en-US" sz="1600" b="0" i="0" kern="1200" dirty="0" smtClean="0">
                <a:solidFill>
                  <a:schemeClr val="tx1"/>
                </a:solidFill>
                <a:effectLst/>
                <a:latin typeface="Arial" charset="0"/>
                <a:ea typeface="+mn-ea"/>
                <a:cs typeface="+mn-cs"/>
              </a:rPr>
              <a:t>）然而，当数据类别非常多的时候，该策略依旧会忽略很多剩余类的信息。</a:t>
            </a:r>
            <a:endParaRPr lang="en-US" altLang="zh-CN" sz="1600" b="0" i="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1</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The margin sampling strategy seeks to overcome this disadvantage by selecting the instance that has the smallest difference between the first and second most probable labels.</a:t>
            </a: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2</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where </a:t>
            </a:r>
            <a:r>
              <a:rPr lang="en-US" altLang="zh-CN" sz="1600" b="0" i="1" kern="1200" dirty="0" err="1" smtClean="0">
                <a:solidFill>
                  <a:schemeClr val="tx1"/>
                </a:solidFill>
                <a:effectLst/>
                <a:latin typeface="Arial" charset="0"/>
                <a:ea typeface="+mn-ea"/>
                <a:cs typeface="+mn-cs"/>
              </a:rPr>
              <a:t>y</a:t>
            </a:r>
            <a:r>
              <a:rPr lang="en-US" altLang="zh-CN" sz="1600" b="0" i="0" kern="1200" dirty="0" err="1" smtClean="0">
                <a:solidFill>
                  <a:schemeClr val="tx1"/>
                </a:solidFill>
                <a:effectLst/>
                <a:latin typeface="Arial" charset="0"/>
                <a:ea typeface="+mn-ea"/>
                <a:cs typeface="+mn-cs"/>
              </a:rPr>
              <a:t>^1</a:t>
            </a:r>
            <a:r>
              <a:rPr lang="en-US" altLang="zh-CN" sz="1600" b="0" i="0" kern="1200" dirty="0" smtClean="0">
                <a:solidFill>
                  <a:schemeClr val="tx1"/>
                </a:solidFill>
                <a:effectLst/>
                <a:latin typeface="Arial" charset="0"/>
                <a:ea typeface="+mn-ea"/>
                <a:cs typeface="+mn-cs"/>
              </a:rPr>
              <a:t> and </a:t>
            </a:r>
            <a:r>
              <a:rPr lang="en-US" altLang="zh-CN" sz="1600" b="0" i="1" kern="1200" dirty="0" err="1" smtClean="0">
                <a:solidFill>
                  <a:schemeClr val="tx1"/>
                </a:solidFill>
                <a:effectLst/>
                <a:latin typeface="Arial" charset="0"/>
                <a:ea typeface="+mn-ea"/>
                <a:cs typeface="+mn-cs"/>
              </a:rPr>
              <a:t>y</a:t>
            </a:r>
            <a:r>
              <a:rPr lang="en-US" altLang="zh-CN" sz="1600" b="0" i="0" kern="1200" dirty="0" err="1" smtClean="0">
                <a:solidFill>
                  <a:schemeClr val="tx1"/>
                </a:solidFill>
                <a:effectLst/>
                <a:latin typeface="Arial" charset="0"/>
                <a:ea typeface="+mn-ea"/>
                <a:cs typeface="+mn-cs"/>
              </a:rPr>
              <a:t>^2</a:t>
            </a:r>
            <a:r>
              <a:rPr lang="en-US" altLang="zh-CN" sz="1600" b="0" i="0" kern="1200" dirty="0" smtClean="0">
                <a:solidFill>
                  <a:schemeClr val="tx1"/>
                </a:solidFill>
                <a:effectLst/>
                <a:latin typeface="Arial" charset="0"/>
                <a:ea typeface="+mn-ea"/>
                <a:cs typeface="+mn-cs"/>
              </a:rPr>
              <a:t> are the first and second most probable class labels under the</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model</a:t>
            </a:r>
            <a:r>
              <a:rPr lang="en-US" altLang="zh-CN" dirty="0" smtClean="0"/>
              <a:t> .</a:t>
            </a: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3</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Margin sampling aims to correct for a shortcoming in the least</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confident strategy, by incorporating the posterior of the second most likely label. </a:t>
            </a: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3</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Intuitively, instances with large margins are easy, since the classifier has little</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doubt in differentiating between the two most likely class labels. Instances with</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small margins are more ambiguous, thus knowing the true label would help the</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model discriminate more effectively between them. </a:t>
            </a:r>
          </a:p>
          <a:p>
            <a:r>
              <a:rPr lang="en-US" altLang="zh-CN" sz="1600" b="0" i="0" kern="1200" dirty="0" smtClean="0">
                <a:solidFill>
                  <a:schemeClr val="tx1"/>
                </a:solidFill>
                <a:effectLst/>
                <a:latin typeface="Arial" charset="0"/>
                <a:ea typeface="+mn-ea"/>
                <a:cs typeface="+mn-cs"/>
              </a:rPr>
              <a:t>However, for problems with</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very large label sets, the margin approach still ignores much of the output distribution for the remaining classes.</a:t>
            </a:r>
            <a:r>
              <a:rPr lang="en-US" altLang="zh-CN" dirty="0" smtClean="0"/>
              <a:t> </a:t>
            </a:r>
            <a:br>
              <a:rPr lang="en-US" altLang="zh-CN" dirty="0" smtClean="0"/>
            </a:br>
            <a:r>
              <a:rPr lang="en-US" altLang="zh-CN" dirty="0" smtClean="0"/>
              <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024929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aseline="0" dirty="0" smtClean="0"/>
              <a:t>找一个分界线将这两种颜色的数据给分开（这是一个分类工作，你需要创建一个分类边界）</a:t>
            </a:r>
            <a:endParaRPr lang="en-US" altLang="zh-CN" baseline="0" dirty="0" smtClean="0"/>
          </a:p>
          <a:p>
            <a:r>
              <a:rPr lang="zh-CN" altLang="en-US" baseline="0" dirty="0" smtClean="0"/>
              <a:t>然而，你可以假设你不知道这些数据的标签，但是尝试获取每一个数据的标签代价非常高。</a:t>
            </a:r>
            <a:endParaRPr lang="en-US" altLang="zh-CN" baseline="0" dirty="0" smtClean="0"/>
          </a:p>
          <a:p>
            <a:r>
              <a:rPr lang="zh-CN" altLang="en-US" baseline="0" dirty="0" smtClean="0"/>
              <a:t>所以你想去对少量数据加标签，并用它们当做训练集，去得到一个分类器。</a:t>
            </a:r>
            <a:endParaRPr lang="en-US" altLang="zh-CN" baseline="0" dirty="0" smtClean="0"/>
          </a:p>
          <a:p>
            <a:endParaRPr lang="en-US" altLang="zh-CN" baseline="0" dirty="0" smtClean="0"/>
          </a:p>
          <a:p>
            <a:r>
              <a:rPr lang="zh-CN" altLang="en-US" baseline="0" dirty="0" smtClean="0"/>
              <a:t>中间的逻辑回归被用于分类，首先随机的选取了一些样本数据（并将它们打标签），然而</a:t>
            </a:r>
            <a:endParaRPr lang="en-US" altLang="zh-CN" baseline="0" dirty="0" smtClean="0"/>
          </a:p>
          <a:p>
            <a:r>
              <a:rPr lang="zh-CN" altLang="en-US" baseline="0" dirty="0" smtClean="0"/>
              <a:t>使用逻辑回归得到的分界线并不是最优的，因为它很明显地倾向于绿色的样本数据，则会有绿色的数据被误认为红色的类别。这个的原因就是选择用于贴标签的数据质量不好。</a:t>
            </a:r>
            <a:endParaRPr lang="en-US" altLang="zh-CN" baseline="0" dirty="0" smtClean="0"/>
          </a:p>
          <a:p>
            <a:endParaRPr lang="en-US" altLang="zh-CN" baseline="0" dirty="0" smtClean="0"/>
          </a:p>
          <a:p>
            <a:r>
              <a:rPr lang="zh-CN" altLang="en-US" baseline="0" dirty="0" smtClean="0"/>
              <a:t>最右边的图片再次使用逻辑回归，但这次利用主动学习的方法对少量数据贴标签，且找到的分界线明显比中间的要好，这个提升源自于选择了较好的用于贴标签的数据，从而分类器能够用来创建一个更好的决策边界。</a:t>
            </a:r>
            <a:endParaRPr lang="en-US" altLang="zh-CN" baseline="0" dirty="0" smtClean="0"/>
          </a:p>
          <a:p>
            <a:endParaRPr lang="en-US" baseline="0" dirty="0" smtClean="0"/>
          </a:p>
          <a:p>
            <a:r>
              <a:rPr lang="zh-CN" altLang="en-US" baseline="0" dirty="0" smtClean="0"/>
              <a:t>所以如何选择好的样本点是主动学习的重点之一。</a:t>
            </a:r>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040973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1219170" rtl="0" eaLnBrk="1" fontAlgn="auto" latinLnBrk="0" hangingPunct="1">
              <a:lnSpc>
                <a:spcPct val="100000"/>
              </a:lnSpc>
              <a:spcBef>
                <a:spcPts val="0"/>
              </a:spcBef>
              <a:spcAft>
                <a:spcPts val="0"/>
              </a:spcAft>
              <a:buClrTx/>
              <a:buSzTx/>
              <a:buFontTx/>
              <a:buNone/>
              <a:tabLst/>
              <a:defRPr/>
            </a:pP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1</a:t>
            </a:r>
            <a:r>
              <a:rPr lang="zh-CN" altLang="en-US" sz="1600" b="0" i="0" kern="1200" dirty="0" smtClean="0">
                <a:solidFill>
                  <a:schemeClr val="tx1"/>
                </a:solidFill>
                <a:effectLst/>
                <a:latin typeface="Arial" charset="0"/>
                <a:ea typeface="+mn-ea"/>
                <a:cs typeface="+mn-cs"/>
              </a:rPr>
              <a:t>）还有一种不确定性采样的策略，使用熵</a:t>
            </a:r>
            <a:r>
              <a:rPr lang="zh-CN" altLang="en-US" sz="2000" dirty="0" smtClean="0">
                <a:solidFill>
                  <a:srgbClr val="000000"/>
                </a:solidFill>
                <a:latin typeface="Gill Sans" charset="0"/>
                <a:ea typeface="Gill Sans" charset="0"/>
                <a:cs typeface="Gill Sans" charset="0"/>
              </a:rPr>
              <a:t>（</a:t>
            </a:r>
            <a:r>
              <a:rPr lang="en-US" altLang="zh-CN" sz="2000" dirty="0" err="1" smtClean="0">
                <a:solidFill>
                  <a:srgbClr val="000000"/>
                </a:solidFill>
                <a:latin typeface="Gill Sans" charset="0"/>
                <a:ea typeface="Gill Sans" charset="0"/>
                <a:cs typeface="Gill Sans" charset="0"/>
              </a:rPr>
              <a:t>en</a:t>
            </a:r>
            <a:r>
              <a:rPr lang="en-US" altLang="zh-CN" sz="2000" dirty="0" smtClean="0">
                <a:solidFill>
                  <a:srgbClr val="000000"/>
                </a:solidFill>
                <a:latin typeface="Gill Sans" charset="0"/>
                <a:ea typeface="Gill Sans" charset="0"/>
                <a:cs typeface="Gill Sans" charset="0"/>
              </a:rPr>
              <a:t>  </a:t>
            </a:r>
            <a:r>
              <a:rPr lang="en-US" altLang="zh-CN" sz="2000" dirty="0" err="1" smtClean="0">
                <a:solidFill>
                  <a:srgbClr val="000000"/>
                </a:solidFill>
                <a:latin typeface="Gill Sans" charset="0"/>
                <a:ea typeface="Gill Sans" charset="0"/>
                <a:cs typeface="Gill Sans" charset="0"/>
              </a:rPr>
              <a:t>cuo</a:t>
            </a:r>
            <a:r>
              <a:rPr lang="en-US" altLang="zh-CN" sz="2000" dirty="0" smtClean="0">
                <a:solidFill>
                  <a:srgbClr val="000000"/>
                </a:solidFill>
                <a:latin typeface="Gill Sans" charset="0"/>
                <a:ea typeface="Gill Sans" charset="0"/>
                <a:cs typeface="Gill Sans" charset="0"/>
              </a:rPr>
              <a:t> </a:t>
            </a:r>
            <a:r>
              <a:rPr lang="en-US" altLang="zh-CN" sz="2000" dirty="0" err="1" smtClean="0">
                <a:solidFill>
                  <a:srgbClr val="000000"/>
                </a:solidFill>
                <a:latin typeface="Gill Sans" charset="0"/>
                <a:ea typeface="Gill Sans" charset="0"/>
                <a:cs typeface="Gill Sans" charset="0"/>
              </a:rPr>
              <a:t>pei</a:t>
            </a:r>
            <a:r>
              <a:rPr lang="zh-CN" altLang="en-US" sz="2000" dirty="0" smtClean="0">
                <a:solidFill>
                  <a:srgbClr val="000000"/>
                </a:solidFill>
                <a:latin typeface="Gill Sans" charset="0"/>
                <a:ea typeface="Gill Sans" charset="0"/>
                <a:cs typeface="Gill Sans" charset="0"/>
              </a:rPr>
              <a:t>）</a:t>
            </a:r>
            <a:r>
              <a:rPr lang="zh-CN" altLang="en-US" sz="1600" b="0" i="0" kern="1200" dirty="0" smtClean="0">
                <a:solidFill>
                  <a:schemeClr val="tx1"/>
                </a:solidFill>
                <a:effectLst/>
                <a:latin typeface="Arial" charset="0"/>
                <a:ea typeface="+mn-ea"/>
                <a:cs typeface="+mn-cs"/>
              </a:rPr>
              <a:t>作为不确定性的一种度量指标。</a:t>
            </a:r>
            <a:endParaRPr lang="en-US" altLang="zh-CN" sz="1600" b="0" i="0" kern="1200" dirty="0" smtClean="0">
              <a:solidFill>
                <a:schemeClr val="tx1"/>
              </a:solidFill>
              <a:effectLst/>
              <a:latin typeface="Arial" charset="0"/>
              <a:ea typeface="+mn-ea"/>
              <a:cs typeface="+mn-cs"/>
            </a:endParaRP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2</a:t>
            </a:r>
            <a:r>
              <a:rPr lang="zh-CN" altLang="en-US" sz="1600" b="0" i="0" kern="1200" dirty="0" smtClean="0">
                <a:solidFill>
                  <a:schemeClr val="tx1"/>
                </a:solidFill>
                <a:effectLst/>
                <a:latin typeface="Arial" charset="0"/>
                <a:ea typeface="+mn-ea"/>
                <a:cs typeface="+mn-cs"/>
              </a:rPr>
              <a:t>）该策略公式如下，其中</a:t>
            </a:r>
            <a:r>
              <a:rPr lang="en-US" altLang="zh-CN" sz="1600" b="0" i="0" kern="1200" dirty="0" err="1" smtClean="0">
                <a:solidFill>
                  <a:schemeClr val="tx1"/>
                </a:solidFill>
                <a:effectLst/>
                <a:latin typeface="Arial" charset="0"/>
                <a:ea typeface="+mn-ea"/>
                <a:cs typeface="+mn-cs"/>
              </a:rPr>
              <a:t>yi</a:t>
            </a:r>
            <a:r>
              <a:rPr lang="zh-CN" altLang="en-US" sz="1600" b="0" i="0" kern="1200" dirty="0" smtClean="0">
                <a:solidFill>
                  <a:schemeClr val="tx1"/>
                </a:solidFill>
                <a:effectLst/>
                <a:latin typeface="Arial" charset="0"/>
                <a:ea typeface="+mn-ea"/>
                <a:cs typeface="+mn-cs"/>
              </a:rPr>
              <a:t>的范围是所有可能的类标签。</a:t>
            </a:r>
            <a:endParaRPr lang="en-US" altLang="zh-CN" sz="1600" b="0" i="0" kern="1200" dirty="0" smtClean="0">
              <a:solidFill>
                <a:schemeClr val="tx1"/>
              </a:solidFill>
              <a:effectLst/>
              <a:latin typeface="Arial" charset="0"/>
              <a:ea typeface="+mn-ea"/>
              <a:cs typeface="+mn-cs"/>
            </a:endParaRPr>
          </a:p>
          <a:p>
            <a:pPr marL="0" marR="0" lvl="1" indent="0" algn="l" defTabSz="1219170" rtl="0" eaLnBrk="1" fontAlgn="auto" latinLnBrk="0" hangingPunct="1">
              <a:lnSpc>
                <a:spcPct val="100000"/>
              </a:lnSpc>
              <a:spcBef>
                <a:spcPts val="0"/>
              </a:spcBef>
              <a:spcAft>
                <a:spcPts val="0"/>
              </a:spcAft>
              <a:buClrTx/>
              <a:buSzTx/>
              <a:buFontTx/>
              <a:buNone/>
              <a:tabLst/>
              <a:defRPr/>
            </a:pP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3</a:t>
            </a:r>
            <a:r>
              <a:rPr lang="zh-CN" altLang="en-US" sz="1600" b="0" i="0" kern="1200" dirty="0" smtClean="0">
                <a:solidFill>
                  <a:schemeClr val="tx1"/>
                </a:solidFill>
                <a:effectLst/>
                <a:latin typeface="Arial" charset="0"/>
                <a:ea typeface="+mn-ea"/>
                <a:cs typeface="+mn-cs"/>
              </a:rPr>
              <a:t>）熵</a:t>
            </a:r>
            <a:r>
              <a:rPr lang="zh-CN" altLang="en-US" sz="2000" dirty="0" smtClean="0">
                <a:solidFill>
                  <a:srgbClr val="000000"/>
                </a:solidFill>
                <a:latin typeface="Gill Sans" charset="0"/>
                <a:ea typeface="Gill Sans" charset="0"/>
                <a:cs typeface="Gill Sans" charset="0"/>
              </a:rPr>
              <a:t>（</a:t>
            </a:r>
            <a:r>
              <a:rPr lang="en-US" altLang="zh-CN" sz="2000" dirty="0" err="1" smtClean="0">
                <a:solidFill>
                  <a:srgbClr val="000000"/>
                </a:solidFill>
                <a:latin typeface="Gill Sans" charset="0"/>
                <a:ea typeface="Gill Sans" charset="0"/>
                <a:cs typeface="Gill Sans" charset="0"/>
              </a:rPr>
              <a:t>en</a:t>
            </a:r>
            <a:r>
              <a:rPr lang="en-US" altLang="zh-CN" sz="2000" dirty="0" smtClean="0">
                <a:solidFill>
                  <a:srgbClr val="000000"/>
                </a:solidFill>
                <a:latin typeface="Gill Sans" charset="0"/>
                <a:ea typeface="Gill Sans" charset="0"/>
                <a:cs typeface="Gill Sans" charset="0"/>
              </a:rPr>
              <a:t>  </a:t>
            </a:r>
            <a:r>
              <a:rPr lang="en-US" altLang="zh-CN" sz="2000" dirty="0" err="1" smtClean="0">
                <a:solidFill>
                  <a:srgbClr val="000000"/>
                </a:solidFill>
                <a:latin typeface="Gill Sans" charset="0"/>
                <a:ea typeface="Gill Sans" charset="0"/>
                <a:cs typeface="Gill Sans" charset="0"/>
              </a:rPr>
              <a:t>cuo</a:t>
            </a:r>
            <a:r>
              <a:rPr lang="en-US" altLang="zh-CN" sz="2000" dirty="0" smtClean="0">
                <a:solidFill>
                  <a:srgbClr val="000000"/>
                </a:solidFill>
                <a:latin typeface="Gill Sans" charset="0"/>
                <a:ea typeface="Gill Sans" charset="0"/>
                <a:cs typeface="Gill Sans" charset="0"/>
              </a:rPr>
              <a:t> </a:t>
            </a:r>
            <a:r>
              <a:rPr lang="en-US" altLang="zh-CN" sz="2000" dirty="0" err="1" smtClean="0">
                <a:solidFill>
                  <a:srgbClr val="000000"/>
                </a:solidFill>
                <a:latin typeface="Gill Sans" charset="0"/>
                <a:ea typeface="Gill Sans" charset="0"/>
                <a:cs typeface="Gill Sans" charset="0"/>
              </a:rPr>
              <a:t>pei</a:t>
            </a:r>
            <a:r>
              <a:rPr lang="zh-CN" altLang="en-US" sz="2000" dirty="0" smtClean="0">
                <a:solidFill>
                  <a:srgbClr val="000000"/>
                </a:solidFill>
                <a:latin typeface="Gill Sans" charset="0"/>
                <a:ea typeface="Gill Sans" charset="0"/>
                <a:cs typeface="Gill Sans" charset="0"/>
              </a:rPr>
              <a:t>）</a:t>
            </a:r>
            <a:r>
              <a:rPr lang="zh-CN" altLang="en-US" sz="1600" b="0" i="0" kern="1200" dirty="0" smtClean="0">
                <a:solidFill>
                  <a:schemeClr val="tx1"/>
                </a:solidFill>
                <a:effectLst/>
                <a:latin typeface="Arial" charset="0"/>
                <a:ea typeface="+mn-ea"/>
                <a:cs typeface="+mn-cs"/>
              </a:rPr>
              <a:t>是信息理论的一种度量指标，经常被认为是机器学习中不确定性的一种衡量标准。</a:t>
            </a:r>
            <a:endParaRPr lang="en-US" altLang="zh-CN" sz="1600" b="0" i="0" kern="1200" dirty="0" smtClean="0">
              <a:solidFill>
                <a:schemeClr val="tx1"/>
              </a:solidFill>
              <a:effectLst/>
              <a:latin typeface="Arial" charset="0"/>
              <a:ea typeface="+mn-ea"/>
              <a:cs typeface="+mn-cs"/>
            </a:endParaRPr>
          </a:p>
          <a:p>
            <a:pPr marL="0" marR="0" lvl="1" indent="0" algn="l" defTabSz="1219170" rtl="0" eaLnBrk="1" fontAlgn="auto" latinLnBrk="0" hangingPunct="1">
              <a:lnSpc>
                <a:spcPct val="100000"/>
              </a:lnSpc>
              <a:spcBef>
                <a:spcPts val="0"/>
              </a:spcBef>
              <a:spcAft>
                <a:spcPts val="0"/>
              </a:spcAft>
              <a:buClrTx/>
              <a:buSzTx/>
              <a:buFontTx/>
              <a:buNone/>
              <a:tabLst/>
              <a:defRPr/>
            </a:pP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4</a:t>
            </a:r>
            <a:r>
              <a:rPr lang="zh-CN" altLang="en-US" sz="1600" b="0" i="0" kern="1200" dirty="0" smtClean="0">
                <a:solidFill>
                  <a:schemeClr val="tx1"/>
                </a:solidFill>
                <a:effectLst/>
                <a:latin typeface="Arial" charset="0"/>
                <a:ea typeface="+mn-ea"/>
                <a:cs typeface="+mn-cs"/>
              </a:rPr>
              <a:t>）相较于前两张策略，基于熵</a:t>
            </a:r>
            <a:r>
              <a:rPr lang="zh-CN" altLang="en-US" sz="2000" dirty="0" smtClean="0">
                <a:solidFill>
                  <a:srgbClr val="000000"/>
                </a:solidFill>
                <a:latin typeface="Gill Sans" charset="0"/>
                <a:ea typeface="Gill Sans" charset="0"/>
                <a:cs typeface="Gill Sans" charset="0"/>
              </a:rPr>
              <a:t>（</a:t>
            </a:r>
            <a:r>
              <a:rPr lang="en-US" altLang="zh-CN" sz="2000" dirty="0" err="1" smtClean="0">
                <a:solidFill>
                  <a:srgbClr val="000000"/>
                </a:solidFill>
                <a:latin typeface="Gill Sans" charset="0"/>
                <a:ea typeface="Gill Sans" charset="0"/>
                <a:cs typeface="Gill Sans" charset="0"/>
              </a:rPr>
              <a:t>en</a:t>
            </a:r>
            <a:r>
              <a:rPr lang="en-US" altLang="zh-CN" sz="2000" dirty="0" smtClean="0">
                <a:solidFill>
                  <a:srgbClr val="000000"/>
                </a:solidFill>
                <a:latin typeface="Gill Sans" charset="0"/>
                <a:ea typeface="Gill Sans" charset="0"/>
                <a:cs typeface="Gill Sans" charset="0"/>
              </a:rPr>
              <a:t>  </a:t>
            </a:r>
            <a:r>
              <a:rPr lang="en-US" altLang="zh-CN" sz="2000" dirty="0" err="1" smtClean="0">
                <a:solidFill>
                  <a:srgbClr val="000000"/>
                </a:solidFill>
                <a:latin typeface="Gill Sans" charset="0"/>
                <a:ea typeface="Gill Sans" charset="0"/>
                <a:cs typeface="Gill Sans" charset="0"/>
              </a:rPr>
              <a:t>cuo</a:t>
            </a:r>
            <a:r>
              <a:rPr lang="en-US" altLang="zh-CN" sz="2000" dirty="0" smtClean="0">
                <a:solidFill>
                  <a:srgbClr val="000000"/>
                </a:solidFill>
                <a:latin typeface="Gill Sans" charset="0"/>
                <a:ea typeface="Gill Sans" charset="0"/>
                <a:cs typeface="Gill Sans" charset="0"/>
              </a:rPr>
              <a:t> </a:t>
            </a:r>
            <a:r>
              <a:rPr lang="en-US" altLang="zh-CN" sz="2000" dirty="0" err="1" smtClean="0">
                <a:solidFill>
                  <a:srgbClr val="000000"/>
                </a:solidFill>
                <a:latin typeface="Gill Sans" charset="0"/>
                <a:ea typeface="Gill Sans" charset="0"/>
                <a:cs typeface="Gill Sans" charset="0"/>
              </a:rPr>
              <a:t>pei</a:t>
            </a:r>
            <a:r>
              <a:rPr lang="zh-CN" altLang="en-US" sz="2000" dirty="0" smtClean="0">
                <a:solidFill>
                  <a:srgbClr val="000000"/>
                </a:solidFill>
                <a:latin typeface="Gill Sans" charset="0"/>
                <a:ea typeface="Gill Sans" charset="0"/>
                <a:cs typeface="Gill Sans" charset="0"/>
              </a:rPr>
              <a:t>）</a:t>
            </a:r>
            <a:r>
              <a:rPr lang="zh-CN" altLang="en-US" sz="1600" b="0" i="0" kern="1200" dirty="0" smtClean="0">
                <a:solidFill>
                  <a:schemeClr val="tx1"/>
                </a:solidFill>
                <a:effectLst/>
                <a:latin typeface="Arial" charset="0"/>
                <a:ea typeface="+mn-ea"/>
                <a:cs typeface="+mn-cs"/>
              </a:rPr>
              <a:t>的方法可以很容易推广到处理更多复杂结构实例和更多标签的分类器中。</a:t>
            </a:r>
            <a:endParaRPr lang="en-US" altLang="zh-CN" sz="1600" b="0" i="0" kern="1200" dirty="0" smtClean="0">
              <a:solidFill>
                <a:schemeClr val="tx1"/>
              </a:solidFill>
              <a:effectLst/>
              <a:latin typeface="Arial" charset="0"/>
              <a:ea typeface="+mn-ea"/>
              <a:cs typeface="+mn-cs"/>
            </a:endParaRPr>
          </a:p>
          <a:p>
            <a:r>
              <a:rPr lang="en-US" altLang="zh-CN" sz="1600" b="0" i="0" kern="1200" dirty="0" smtClean="0">
                <a:solidFill>
                  <a:schemeClr val="tx1"/>
                </a:solidFill>
                <a:effectLst/>
                <a:latin typeface="Arial" charset="0"/>
                <a:ea typeface="+mn-ea"/>
                <a:cs typeface="+mn-cs"/>
              </a:rPr>
              <a:t>A more general uncertainty sampling strategy (and possibly the most popular)</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uses </a:t>
            </a:r>
            <a:r>
              <a:rPr lang="en-US" altLang="zh-CN" sz="1600" b="0" i="1" kern="1200" dirty="0" smtClean="0">
                <a:solidFill>
                  <a:schemeClr val="tx1"/>
                </a:solidFill>
                <a:effectLst/>
                <a:latin typeface="Arial" charset="0"/>
                <a:ea typeface="+mn-ea"/>
                <a:cs typeface="+mn-cs"/>
              </a:rPr>
              <a:t>entropy </a:t>
            </a:r>
            <a:r>
              <a:rPr lang="en-US" altLang="zh-CN" sz="1600" b="0" i="0" kern="1200" dirty="0" smtClean="0">
                <a:solidFill>
                  <a:schemeClr val="tx1"/>
                </a:solidFill>
                <a:effectLst/>
                <a:latin typeface="Arial" charset="0"/>
                <a:ea typeface="+mn-ea"/>
                <a:cs typeface="+mn-cs"/>
              </a:rPr>
              <a:t>(Shannon, 1948) as an uncertainty measure:</a:t>
            </a:r>
            <a:r>
              <a:rPr lang="en-US" altLang="zh-CN" dirty="0" smtClean="0"/>
              <a:t> </a:t>
            </a:r>
            <a:br>
              <a:rPr lang="en-US" altLang="zh-CN" dirty="0" smtClean="0"/>
            </a:br>
            <a:r>
              <a:rPr lang="en-US" altLang="zh-CN" sz="1600" b="0" i="0" kern="1200" dirty="0" smtClean="0">
                <a:solidFill>
                  <a:schemeClr val="tx1"/>
                </a:solidFill>
                <a:effectLst/>
                <a:latin typeface="Arial" charset="0"/>
                <a:ea typeface="+mn-ea"/>
                <a:cs typeface="+mn-cs"/>
              </a:rPr>
              <a:t>where </a:t>
            </a:r>
            <a:r>
              <a:rPr lang="en-US" altLang="zh-CN" sz="1600" b="0" i="1" kern="1200" dirty="0" err="1" smtClean="0">
                <a:solidFill>
                  <a:schemeClr val="tx1"/>
                </a:solidFill>
                <a:effectLst/>
                <a:latin typeface="Arial" charset="0"/>
                <a:ea typeface="+mn-ea"/>
                <a:cs typeface="+mn-cs"/>
              </a:rPr>
              <a:t>yi</a:t>
            </a:r>
            <a:r>
              <a:rPr lang="en-US" altLang="zh-CN" sz="1600" b="0" i="1" kern="120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ranges over all possible </a:t>
            </a:r>
            <a:r>
              <a:rPr lang="en-US" altLang="zh-CN" sz="1600" b="0" i="0" kern="1200" dirty="0" err="1" smtClean="0">
                <a:solidFill>
                  <a:schemeClr val="tx1"/>
                </a:solidFill>
                <a:effectLst/>
                <a:latin typeface="Arial" charset="0"/>
                <a:ea typeface="+mn-ea"/>
                <a:cs typeface="+mn-cs"/>
              </a:rPr>
              <a:t>labelings</a:t>
            </a:r>
            <a:r>
              <a:rPr lang="en-US" altLang="zh-CN" sz="1600" b="0" i="0" kern="1200" dirty="0" smtClean="0">
                <a:solidFill>
                  <a:schemeClr val="tx1"/>
                </a:solidFill>
                <a:effectLst/>
                <a:latin typeface="Arial" charset="0"/>
                <a:ea typeface="+mn-ea"/>
                <a:cs typeface="+mn-cs"/>
              </a:rPr>
              <a:t>. </a:t>
            </a:r>
            <a:r>
              <a:rPr lang="en-US" altLang="zh-CN" dirty="0" smtClean="0"/>
              <a:t/>
            </a:r>
            <a:br>
              <a:rPr lang="en-US" altLang="zh-CN" dirty="0" smtClean="0"/>
            </a:br>
            <a:r>
              <a:rPr lang="en-US" altLang="zh-CN" sz="1600" b="0" i="0" kern="1200" dirty="0" smtClean="0">
                <a:solidFill>
                  <a:schemeClr val="tx1"/>
                </a:solidFill>
                <a:effectLst/>
                <a:latin typeface="Arial" charset="0"/>
                <a:ea typeface="+mn-ea"/>
                <a:cs typeface="+mn-cs"/>
              </a:rPr>
              <a:t>Entropy is an information-theoretic</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measure that represents the amount of information needed to “encode” a distribution. </a:t>
            </a:r>
            <a:r>
              <a:rPr lang="en-US" altLang="zh-CN" dirty="0" smtClean="0"/>
              <a:t/>
            </a:r>
            <a:br>
              <a:rPr lang="en-US" altLang="zh-CN" dirty="0" smtClean="0"/>
            </a:br>
            <a:r>
              <a:rPr lang="en-US" altLang="zh-CN" sz="1600" b="0" i="0" kern="1200" dirty="0" smtClean="0">
                <a:solidFill>
                  <a:schemeClr val="tx1"/>
                </a:solidFill>
                <a:effectLst/>
                <a:latin typeface="Arial" charset="0"/>
                <a:ea typeface="+mn-ea"/>
                <a:cs typeface="+mn-cs"/>
              </a:rPr>
              <a:t>As such, it is often thought of as a measure of uncertainty or impurity in</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machine learning.</a:t>
            </a:r>
            <a:r>
              <a:rPr lang="en-US" altLang="zh-CN" dirty="0" smtClean="0"/>
              <a:t> </a:t>
            </a:r>
            <a:br>
              <a:rPr lang="en-US" altLang="zh-CN" dirty="0" smtClean="0"/>
            </a:br>
            <a:r>
              <a:rPr lang="en-US" altLang="zh-CN" sz="1600" b="0" i="0" kern="1200" dirty="0" smtClean="0">
                <a:solidFill>
                  <a:schemeClr val="tx1"/>
                </a:solidFill>
                <a:effectLst/>
                <a:latin typeface="Arial" charset="0"/>
                <a:ea typeface="+mn-ea"/>
                <a:cs typeface="+mn-cs"/>
              </a:rPr>
              <a:t>the entropy based approach generalizes easily to probabilistic multi-label classifiers and probabilistic models for more complex structured instances</a:t>
            </a:r>
            <a:r>
              <a:rPr lang="en-US" altLang="zh-CN" dirty="0" smtClean="0"/>
              <a:t> </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9183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1" i="0" kern="1200" dirty="0" smtClean="0">
                <a:solidFill>
                  <a:schemeClr val="tx1"/>
                </a:solidFill>
                <a:effectLst/>
                <a:latin typeface="Arial" charset="0"/>
                <a:ea typeface="+mn-ea"/>
                <a:cs typeface="+mn-cs"/>
              </a:rPr>
              <a:t>（</a:t>
            </a:r>
            <a:r>
              <a:rPr lang="en-US" altLang="zh-CN" sz="1600" b="1" i="0" kern="1200" dirty="0" smtClean="0">
                <a:solidFill>
                  <a:schemeClr val="tx1"/>
                </a:solidFill>
                <a:effectLst/>
                <a:latin typeface="Arial" charset="0"/>
                <a:ea typeface="+mn-ea"/>
                <a:cs typeface="+mn-cs"/>
              </a:rPr>
              <a:t>1</a:t>
            </a:r>
            <a:r>
              <a:rPr lang="zh-CN" altLang="en-US" sz="1600" b="1" i="0" kern="1200" dirty="0" smtClean="0">
                <a:solidFill>
                  <a:schemeClr val="tx1"/>
                </a:solidFill>
                <a:effectLst/>
                <a:latin typeface="Arial" charset="0"/>
                <a:ea typeface="+mn-ea"/>
                <a:cs typeface="+mn-cs"/>
              </a:rPr>
              <a:t>）现在我们看一个例子。下表显示了两个数据实例</a:t>
            </a:r>
            <a:r>
              <a:rPr lang="en-US" altLang="zh-CN" sz="1600" b="1" i="0" kern="1200" dirty="0" err="1" smtClean="0">
                <a:solidFill>
                  <a:schemeClr val="tx1"/>
                </a:solidFill>
                <a:effectLst/>
                <a:latin typeface="Arial" charset="0"/>
                <a:ea typeface="+mn-ea"/>
                <a:cs typeface="+mn-cs"/>
              </a:rPr>
              <a:t>d1,d2</a:t>
            </a:r>
            <a:r>
              <a:rPr lang="zh-CN" altLang="en-US" sz="1600" b="1" i="0" kern="1200" dirty="0" smtClean="0">
                <a:solidFill>
                  <a:schemeClr val="tx1"/>
                </a:solidFill>
                <a:effectLst/>
                <a:latin typeface="Arial" charset="0"/>
                <a:ea typeface="+mn-ea"/>
                <a:cs typeface="+mn-cs"/>
              </a:rPr>
              <a:t>，以及它们拥有每个类标签的概率。可以看到，</a:t>
            </a:r>
            <a:r>
              <a:rPr lang="en-US" altLang="zh-CN" sz="1600" b="1" i="0" kern="1200" dirty="0" err="1" smtClean="0">
                <a:solidFill>
                  <a:schemeClr val="tx1"/>
                </a:solidFill>
                <a:effectLst/>
                <a:latin typeface="Arial" charset="0"/>
                <a:ea typeface="+mn-ea"/>
                <a:cs typeface="+mn-cs"/>
              </a:rPr>
              <a:t>d1</a:t>
            </a:r>
            <a:r>
              <a:rPr lang="zh-CN" altLang="en-US" sz="1600" b="1" i="0" kern="1200" dirty="0" smtClean="0">
                <a:solidFill>
                  <a:schemeClr val="tx1"/>
                </a:solidFill>
                <a:effectLst/>
                <a:latin typeface="Arial" charset="0"/>
                <a:ea typeface="+mn-ea"/>
                <a:cs typeface="+mn-cs"/>
              </a:rPr>
              <a:t>有标签</a:t>
            </a:r>
            <a:r>
              <a:rPr lang="en-US" altLang="zh-CN" sz="1600" b="1" i="0" kern="1200" dirty="0" err="1" smtClean="0">
                <a:solidFill>
                  <a:schemeClr val="tx1"/>
                </a:solidFill>
                <a:effectLst/>
                <a:latin typeface="Arial" charset="0"/>
                <a:ea typeface="+mn-ea"/>
                <a:cs typeface="+mn-cs"/>
              </a:rPr>
              <a:t>A,B,C</a:t>
            </a:r>
            <a:r>
              <a:rPr lang="zh-CN" altLang="en-US" sz="1600" b="1" i="0" kern="1200" dirty="0" smtClean="0">
                <a:solidFill>
                  <a:schemeClr val="tx1"/>
                </a:solidFill>
                <a:effectLst/>
                <a:latin typeface="Arial" charset="0"/>
                <a:ea typeface="+mn-ea"/>
                <a:cs typeface="+mn-cs"/>
              </a:rPr>
              <a:t>的概率分别为</a:t>
            </a:r>
            <a:r>
              <a:rPr lang="en-US" altLang="zh-CN" sz="1600" b="1" i="0" kern="1200" dirty="0" smtClean="0">
                <a:solidFill>
                  <a:schemeClr val="tx1"/>
                </a:solidFill>
                <a:effectLst/>
                <a:latin typeface="Arial" charset="0"/>
                <a:ea typeface="+mn-ea"/>
                <a:cs typeface="+mn-cs"/>
              </a:rPr>
              <a:t>0.9,0.09</a:t>
            </a:r>
            <a:r>
              <a:rPr lang="zh-CN" altLang="en-US" sz="1600" b="1" i="0" kern="1200" dirty="0" smtClean="0">
                <a:solidFill>
                  <a:schemeClr val="tx1"/>
                </a:solidFill>
                <a:effectLst/>
                <a:latin typeface="Arial" charset="0"/>
                <a:ea typeface="+mn-ea"/>
                <a:cs typeface="+mn-cs"/>
              </a:rPr>
              <a:t>和</a:t>
            </a:r>
            <a:r>
              <a:rPr lang="en-US" altLang="zh-CN" sz="1600" b="1" i="0" kern="1200" dirty="0" smtClean="0">
                <a:solidFill>
                  <a:schemeClr val="tx1"/>
                </a:solidFill>
                <a:effectLst/>
                <a:latin typeface="Arial" charset="0"/>
                <a:ea typeface="+mn-ea"/>
                <a:cs typeface="+mn-cs"/>
              </a:rPr>
              <a:t>0.01</a:t>
            </a:r>
            <a:r>
              <a:rPr lang="zh-CN" altLang="en-US" sz="1600" b="1" i="0" kern="1200" dirty="0" smtClean="0">
                <a:solidFill>
                  <a:schemeClr val="tx1"/>
                </a:solidFill>
                <a:effectLst/>
                <a:latin typeface="Arial" charset="0"/>
                <a:ea typeface="+mn-ea"/>
                <a:cs typeface="+mn-cs"/>
              </a:rPr>
              <a:t>，</a:t>
            </a:r>
            <a:r>
              <a:rPr lang="en-US" altLang="zh-CN" sz="1600" b="1" i="0" kern="1200" dirty="0" err="1" smtClean="0">
                <a:solidFill>
                  <a:schemeClr val="tx1"/>
                </a:solidFill>
                <a:effectLst/>
                <a:latin typeface="Arial" charset="0"/>
                <a:ea typeface="+mn-ea"/>
                <a:cs typeface="+mn-cs"/>
              </a:rPr>
              <a:t>d2</a:t>
            </a:r>
            <a:r>
              <a:rPr lang="zh-CN" altLang="en-US" sz="1600" b="1" i="0" kern="1200" dirty="0" smtClean="0">
                <a:solidFill>
                  <a:schemeClr val="tx1"/>
                </a:solidFill>
                <a:effectLst/>
                <a:latin typeface="Arial" charset="0"/>
                <a:ea typeface="+mn-ea"/>
                <a:cs typeface="+mn-cs"/>
              </a:rPr>
              <a:t>有标签</a:t>
            </a:r>
            <a:r>
              <a:rPr lang="en-US" altLang="zh-CN" sz="1600" b="1" i="0" kern="1200" dirty="0" err="1" smtClean="0">
                <a:solidFill>
                  <a:schemeClr val="tx1"/>
                </a:solidFill>
                <a:effectLst/>
                <a:latin typeface="Arial" charset="0"/>
                <a:ea typeface="+mn-ea"/>
                <a:cs typeface="+mn-cs"/>
              </a:rPr>
              <a:t>A,B,C</a:t>
            </a:r>
            <a:r>
              <a:rPr lang="zh-CN" altLang="en-US" sz="1600" b="1" i="0" kern="1200" dirty="0" smtClean="0">
                <a:solidFill>
                  <a:schemeClr val="tx1"/>
                </a:solidFill>
                <a:effectLst/>
                <a:latin typeface="Arial" charset="0"/>
                <a:ea typeface="+mn-ea"/>
                <a:cs typeface="+mn-cs"/>
              </a:rPr>
              <a:t>的概率分别为</a:t>
            </a:r>
            <a:r>
              <a:rPr lang="en-US" altLang="zh-CN" sz="1600" b="1" i="0" kern="1200" dirty="0" smtClean="0">
                <a:solidFill>
                  <a:schemeClr val="tx1"/>
                </a:solidFill>
                <a:effectLst/>
                <a:latin typeface="Arial" charset="0"/>
                <a:ea typeface="+mn-ea"/>
                <a:cs typeface="+mn-cs"/>
              </a:rPr>
              <a:t>0.2,0.5</a:t>
            </a:r>
            <a:r>
              <a:rPr lang="zh-CN" altLang="en-US" sz="1600" b="1" i="0" kern="1200" dirty="0" smtClean="0">
                <a:solidFill>
                  <a:schemeClr val="tx1"/>
                </a:solidFill>
                <a:effectLst/>
                <a:latin typeface="Arial" charset="0"/>
                <a:ea typeface="+mn-ea"/>
                <a:cs typeface="+mn-cs"/>
              </a:rPr>
              <a:t>和</a:t>
            </a:r>
            <a:r>
              <a:rPr lang="en-US" altLang="zh-CN" sz="1600" b="1" i="0" kern="1200" dirty="0" smtClean="0">
                <a:solidFill>
                  <a:schemeClr val="tx1"/>
                </a:solidFill>
                <a:effectLst/>
                <a:latin typeface="Arial" charset="0"/>
                <a:ea typeface="+mn-ea"/>
                <a:cs typeface="+mn-cs"/>
              </a:rPr>
              <a:t>0.3</a:t>
            </a:r>
          </a:p>
          <a:p>
            <a:pPr marL="0" marR="0" indent="0" algn="l" defTabSz="1219170" rtl="0" eaLnBrk="1" fontAlgn="auto" latinLnBrk="0" hangingPunct="1">
              <a:lnSpc>
                <a:spcPct val="100000"/>
              </a:lnSpc>
              <a:spcBef>
                <a:spcPts val="0"/>
              </a:spcBef>
              <a:spcAft>
                <a:spcPts val="0"/>
              </a:spcAft>
              <a:buClrTx/>
              <a:buSzTx/>
              <a:buFontTx/>
              <a:buNone/>
              <a:tabLst/>
              <a:defRPr/>
            </a:pPr>
            <a:r>
              <a:rPr lang="zh-CN" altLang="en-US" sz="1600" b="1" i="0" kern="1200" dirty="0" smtClean="0">
                <a:solidFill>
                  <a:schemeClr val="tx1"/>
                </a:solidFill>
                <a:effectLst/>
                <a:latin typeface="Arial" charset="0"/>
                <a:ea typeface="+mn-ea"/>
                <a:cs typeface="+mn-cs"/>
              </a:rPr>
              <a:t>（</a:t>
            </a:r>
            <a:r>
              <a:rPr lang="en-US" altLang="zh-CN" sz="1600" b="1" i="0" kern="1200" dirty="0" smtClean="0">
                <a:solidFill>
                  <a:schemeClr val="tx1"/>
                </a:solidFill>
                <a:effectLst/>
                <a:latin typeface="Arial" charset="0"/>
                <a:ea typeface="+mn-ea"/>
                <a:cs typeface="+mn-cs"/>
              </a:rPr>
              <a:t>2</a:t>
            </a:r>
            <a:r>
              <a:rPr lang="zh-CN" altLang="en-US" sz="1600" b="1" i="0" kern="1200" dirty="0" smtClean="0">
                <a:solidFill>
                  <a:schemeClr val="tx1"/>
                </a:solidFill>
                <a:effectLst/>
                <a:latin typeface="Arial" charset="0"/>
                <a:ea typeface="+mn-ea"/>
                <a:cs typeface="+mn-cs"/>
              </a:rPr>
              <a:t>）在</a:t>
            </a:r>
            <a:r>
              <a:rPr lang="en-US" altLang="zh-CN" sz="1600" b="1" i="0" kern="1200" dirty="0" smtClean="0">
                <a:solidFill>
                  <a:schemeClr val="tx1"/>
                </a:solidFill>
                <a:effectLst/>
                <a:latin typeface="Arial" charset="0"/>
                <a:ea typeface="+mn-ea"/>
                <a:cs typeface="+mn-cs"/>
              </a:rPr>
              <a:t>the least confidence</a:t>
            </a:r>
            <a:r>
              <a:rPr lang="zh-CN" altLang="en-US" sz="1600" b="1" i="0" kern="1200" dirty="0" smtClean="0">
                <a:solidFill>
                  <a:schemeClr val="tx1"/>
                </a:solidFill>
                <a:effectLst/>
                <a:latin typeface="Arial" charset="0"/>
                <a:ea typeface="+mn-ea"/>
                <a:cs typeface="+mn-cs"/>
              </a:rPr>
              <a:t>策略中，</a:t>
            </a:r>
            <a:r>
              <a:rPr lang="en-US" altLang="zh-CN" sz="1600" b="1" i="0" kern="1200" dirty="0" smtClean="0">
                <a:solidFill>
                  <a:schemeClr val="tx1"/>
                </a:solidFill>
                <a:effectLst/>
                <a:latin typeface="Arial" charset="0"/>
                <a:ea typeface="+mn-ea"/>
                <a:cs typeface="+mn-cs"/>
              </a:rPr>
              <a:t>learner</a:t>
            </a:r>
            <a:r>
              <a:rPr lang="zh-CN" altLang="en-US" sz="1600" b="1" i="0" kern="1200" dirty="0" smtClean="0">
                <a:solidFill>
                  <a:schemeClr val="tx1"/>
                </a:solidFill>
                <a:effectLst/>
                <a:latin typeface="Arial" charset="0"/>
                <a:ea typeface="+mn-ea"/>
                <a:cs typeface="+mn-cs"/>
              </a:rPr>
              <a:t>选择</a:t>
            </a:r>
            <a:r>
              <a:rPr lang="en-US" altLang="zh-CN" sz="1600" b="0" i="0" kern="1200" dirty="0" smtClean="0">
                <a:solidFill>
                  <a:schemeClr val="tx1"/>
                </a:solidFill>
                <a:effectLst/>
                <a:latin typeface="Arial" charset="0"/>
                <a:ea typeface="+mn-ea"/>
                <a:cs typeface="+mn-cs"/>
              </a:rPr>
              <a:t>learner</a:t>
            </a:r>
            <a:r>
              <a:rPr lang="zh-CN" altLang="en-US" sz="1600" b="0" i="0" kern="1200" dirty="0" smtClean="0">
                <a:solidFill>
                  <a:schemeClr val="tx1"/>
                </a:solidFill>
                <a:effectLst/>
                <a:latin typeface="Arial" charset="0"/>
                <a:ea typeface="+mn-ea"/>
                <a:cs typeface="+mn-cs"/>
              </a:rPr>
              <a:t>选择了最高概率类标签最小的实例。在这个表中，</a:t>
            </a:r>
            <a:r>
              <a:rPr lang="en-US" altLang="zh-CN" sz="1600" b="0" i="0" kern="1200" dirty="0" err="1" smtClean="0">
                <a:solidFill>
                  <a:schemeClr val="tx1"/>
                </a:solidFill>
                <a:effectLst/>
                <a:latin typeface="Arial" charset="0"/>
                <a:ea typeface="+mn-ea"/>
                <a:cs typeface="+mn-cs"/>
              </a:rPr>
              <a:t>d1</a:t>
            </a:r>
            <a:r>
              <a:rPr lang="zh-CN" altLang="en-US" sz="1600" b="0" i="0" kern="1200" dirty="0" smtClean="0">
                <a:solidFill>
                  <a:schemeClr val="tx1"/>
                </a:solidFill>
                <a:effectLst/>
                <a:latin typeface="Arial" charset="0"/>
                <a:ea typeface="+mn-ea"/>
                <a:cs typeface="+mn-cs"/>
              </a:rPr>
              <a:t>的最高概率类标签为</a:t>
            </a:r>
            <a:r>
              <a:rPr lang="en-US" altLang="zh-CN" sz="1600" b="0" i="0" kern="1200" dirty="0" smtClean="0">
                <a:solidFill>
                  <a:schemeClr val="tx1"/>
                </a:solidFill>
                <a:effectLst/>
                <a:latin typeface="Arial" charset="0"/>
                <a:ea typeface="+mn-ea"/>
                <a:cs typeface="+mn-cs"/>
              </a:rPr>
              <a:t>A</a:t>
            </a:r>
            <a:r>
              <a:rPr lang="zh-CN" altLang="en-US" sz="1600" b="0" i="0" kern="1200" dirty="0" smtClean="0">
                <a:solidFill>
                  <a:schemeClr val="tx1"/>
                </a:solidFill>
                <a:effectLst/>
                <a:latin typeface="Arial" charset="0"/>
                <a:ea typeface="+mn-ea"/>
                <a:cs typeface="+mn-cs"/>
              </a:rPr>
              <a:t>，概率为</a:t>
            </a:r>
            <a:r>
              <a:rPr lang="en-US" altLang="zh-CN" sz="1600" b="0" i="0" kern="1200" dirty="0" smtClean="0">
                <a:solidFill>
                  <a:schemeClr val="tx1"/>
                </a:solidFill>
                <a:effectLst/>
                <a:latin typeface="Arial" charset="0"/>
                <a:ea typeface="+mn-ea"/>
                <a:cs typeface="+mn-cs"/>
              </a:rPr>
              <a:t>0.9. </a:t>
            </a:r>
            <a:r>
              <a:rPr lang="en-US" altLang="zh-CN" sz="1600" b="0" i="0" kern="1200" dirty="0" err="1" smtClean="0">
                <a:solidFill>
                  <a:schemeClr val="tx1"/>
                </a:solidFill>
                <a:effectLst/>
                <a:latin typeface="Arial" charset="0"/>
                <a:ea typeface="+mn-ea"/>
                <a:cs typeface="+mn-cs"/>
              </a:rPr>
              <a:t>d2</a:t>
            </a:r>
            <a:r>
              <a:rPr lang="zh-CN" altLang="en-US" sz="1600" b="0" i="0" kern="1200" dirty="0" smtClean="0">
                <a:solidFill>
                  <a:schemeClr val="tx1"/>
                </a:solidFill>
                <a:effectLst/>
                <a:latin typeface="Arial" charset="0"/>
                <a:ea typeface="+mn-ea"/>
                <a:cs typeface="+mn-cs"/>
              </a:rPr>
              <a:t>的最高概率类标签为</a:t>
            </a:r>
            <a:r>
              <a:rPr lang="en-US" altLang="zh-CN" sz="1600" b="0" i="0" kern="1200" dirty="0" smtClean="0">
                <a:solidFill>
                  <a:schemeClr val="tx1"/>
                </a:solidFill>
                <a:effectLst/>
                <a:latin typeface="Arial" charset="0"/>
                <a:ea typeface="+mn-ea"/>
                <a:cs typeface="+mn-cs"/>
              </a:rPr>
              <a:t>B</a:t>
            </a:r>
            <a:r>
              <a:rPr lang="zh-CN" altLang="en-US" sz="1600" b="0" i="0" kern="1200" dirty="0" smtClean="0">
                <a:solidFill>
                  <a:schemeClr val="tx1"/>
                </a:solidFill>
                <a:effectLst/>
                <a:latin typeface="Arial" charset="0"/>
                <a:ea typeface="+mn-ea"/>
                <a:cs typeface="+mn-cs"/>
              </a:rPr>
              <a:t>，概率为</a:t>
            </a:r>
            <a:r>
              <a:rPr lang="en-US" altLang="zh-CN" sz="1600" b="0" i="0" kern="1200" dirty="0" smtClean="0">
                <a:solidFill>
                  <a:schemeClr val="tx1"/>
                </a:solidFill>
                <a:effectLst/>
                <a:latin typeface="Arial" charset="0"/>
                <a:ea typeface="+mn-ea"/>
                <a:cs typeface="+mn-cs"/>
              </a:rPr>
              <a:t>0.5.</a:t>
            </a:r>
            <a:r>
              <a:rPr lang="zh-CN" altLang="en-US" sz="1600" b="0" i="0" kern="1200" dirty="0" smtClean="0">
                <a:solidFill>
                  <a:schemeClr val="tx1"/>
                </a:solidFill>
                <a:effectLst/>
                <a:latin typeface="Arial" charset="0"/>
                <a:ea typeface="+mn-ea"/>
                <a:cs typeface="+mn-cs"/>
              </a:rPr>
              <a:t>所以最终</a:t>
            </a:r>
            <a:r>
              <a:rPr lang="en-US" altLang="zh-CN" sz="1600" b="0" i="0" kern="1200" dirty="0" smtClean="0">
                <a:solidFill>
                  <a:schemeClr val="tx1"/>
                </a:solidFill>
                <a:effectLst/>
                <a:latin typeface="Arial" charset="0"/>
                <a:ea typeface="+mn-ea"/>
                <a:cs typeface="+mn-cs"/>
              </a:rPr>
              <a:t>learner</a:t>
            </a:r>
            <a:r>
              <a:rPr lang="zh-CN" altLang="en-US" sz="1600" b="0" i="0" kern="1200" dirty="0" smtClean="0">
                <a:solidFill>
                  <a:schemeClr val="tx1"/>
                </a:solidFill>
                <a:effectLst/>
                <a:latin typeface="Arial" charset="0"/>
                <a:ea typeface="+mn-ea"/>
                <a:cs typeface="+mn-cs"/>
              </a:rPr>
              <a:t>选择查询</a:t>
            </a:r>
            <a:r>
              <a:rPr lang="en-US" altLang="zh-CN" sz="1600" b="0" i="0" kern="1200" dirty="0" err="1" smtClean="0">
                <a:solidFill>
                  <a:schemeClr val="tx1"/>
                </a:solidFill>
                <a:effectLst/>
                <a:latin typeface="Arial" charset="0"/>
                <a:ea typeface="+mn-ea"/>
                <a:cs typeface="+mn-cs"/>
              </a:rPr>
              <a:t>d2</a:t>
            </a:r>
            <a:r>
              <a:rPr lang="zh-CN" altLang="en-US" sz="1600" b="0" i="0" kern="1200" dirty="0" smtClean="0">
                <a:solidFill>
                  <a:schemeClr val="tx1"/>
                </a:solidFill>
                <a:effectLst/>
                <a:latin typeface="Arial" charset="0"/>
                <a:ea typeface="+mn-ea"/>
                <a:cs typeface="+mn-cs"/>
              </a:rPr>
              <a:t>的真实标签。</a:t>
            </a:r>
            <a:endParaRPr lang="en-US" altLang="zh-CN" sz="1600" b="1" i="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zh-CN" altLang="en-US" sz="1600" b="1" i="0" kern="1200" dirty="0" smtClean="0">
                <a:solidFill>
                  <a:schemeClr val="tx1"/>
                </a:solidFill>
                <a:effectLst/>
                <a:latin typeface="Arial" charset="0"/>
                <a:ea typeface="+mn-ea"/>
                <a:cs typeface="+mn-cs"/>
              </a:rPr>
              <a:t>（</a:t>
            </a:r>
            <a:r>
              <a:rPr lang="en-US" altLang="zh-CN" sz="1600" b="1" i="0" kern="1200" dirty="0" smtClean="0">
                <a:solidFill>
                  <a:schemeClr val="tx1"/>
                </a:solidFill>
                <a:effectLst/>
                <a:latin typeface="Arial" charset="0"/>
                <a:ea typeface="+mn-ea"/>
                <a:cs typeface="+mn-cs"/>
              </a:rPr>
              <a:t>3</a:t>
            </a:r>
            <a:r>
              <a:rPr lang="zh-CN" altLang="en-US" sz="1600" b="1" i="0" kern="1200" dirty="0" smtClean="0">
                <a:solidFill>
                  <a:schemeClr val="tx1"/>
                </a:solidFill>
                <a:effectLst/>
                <a:latin typeface="Arial" charset="0"/>
                <a:ea typeface="+mn-ea"/>
                <a:cs typeface="+mn-cs"/>
              </a:rPr>
              <a:t>）在</a:t>
            </a:r>
            <a:r>
              <a:rPr lang="en-US" altLang="zh-CN" sz="1600" b="1" i="0" kern="1200" dirty="0" smtClean="0">
                <a:solidFill>
                  <a:schemeClr val="tx1"/>
                </a:solidFill>
                <a:effectLst/>
                <a:latin typeface="Arial" charset="0"/>
                <a:ea typeface="+mn-ea"/>
                <a:cs typeface="+mn-cs"/>
              </a:rPr>
              <a:t>Margin(</a:t>
            </a:r>
            <a:r>
              <a:rPr lang="en-US" altLang="zh-CN" sz="1600" dirty="0" smtClean="0">
                <a:solidFill>
                  <a:srgbClr val="000000"/>
                </a:solidFill>
                <a:latin typeface="Gill Sans" charset="0"/>
                <a:ea typeface="Gill Sans" charset="0"/>
                <a:cs typeface="Gill Sans" charset="0"/>
              </a:rPr>
              <a:t>ma </a:t>
            </a:r>
            <a:r>
              <a:rPr lang="en-US" altLang="zh-CN" sz="1600" dirty="0" err="1" smtClean="0">
                <a:solidFill>
                  <a:srgbClr val="000000"/>
                </a:solidFill>
                <a:latin typeface="Gill Sans" charset="0"/>
                <a:ea typeface="Gill Sans" charset="0"/>
                <a:cs typeface="Gill Sans" charset="0"/>
              </a:rPr>
              <a:t>jing</a:t>
            </a:r>
            <a:r>
              <a:rPr lang="zh-CN" altLang="en-US" sz="1600" dirty="0" smtClean="0">
                <a:solidFill>
                  <a:srgbClr val="000000"/>
                </a:solidFill>
                <a:latin typeface="Gill Sans" charset="0"/>
                <a:ea typeface="Gill Sans" charset="0"/>
                <a:cs typeface="Gill Sans" charset="0"/>
              </a:rPr>
              <a:t>）</a:t>
            </a:r>
            <a:r>
              <a:rPr lang="en-US" altLang="zh-CN" sz="1600" b="1" i="0" kern="1200" dirty="0" smtClean="0">
                <a:solidFill>
                  <a:schemeClr val="tx1"/>
                </a:solidFill>
                <a:effectLst/>
                <a:latin typeface="Arial" charset="0"/>
                <a:ea typeface="+mn-ea"/>
                <a:cs typeface="+mn-cs"/>
              </a:rPr>
              <a:t> Sampling</a:t>
            </a:r>
            <a:r>
              <a:rPr lang="zh-CN" altLang="en-US" sz="1600" b="1" i="0" kern="1200" dirty="0" smtClean="0">
                <a:solidFill>
                  <a:schemeClr val="tx1"/>
                </a:solidFill>
                <a:effectLst/>
                <a:latin typeface="Arial" charset="0"/>
                <a:ea typeface="+mn-ea"/>
                <a:cs typeface="+mn-cs"/>
              </a:rPr>
              <a:t>策略中，</a:t>
            </a:r>
            <a:r>
              <a:rPr lang="en-US" altLang="zh-CN" sz="1600" b="1" i="0" kern="1200" dirty="0" smtClean="0">
                <a:solidFill>
                  <a:schemeClr val="tx1"/>
                </a:solidFill>
                <a:effectLst/>
                <a:latin typeface="Arial" charset="0"/>
                <a:ea typeface="+mn-ea"/>
                <a:cs typeface="+mn-cs"/>
              </a:rPr>
              <a:t>learner</a:t>
            </a:r>
            <a:r>
              <a:rPr lang="zh-CN" altLang="en-US" sz="1600" b="0" i="0" kern="1200" dirty="0" smtClean="0">
                <a:solidFill>
                  <a:schemeClr val="tx1"/>
                </a:solidFill>
                <a:effectLst/>
                <a:latin typeface="Arial" charset="0"/>
                <a:ea typeface="+mn-ea"/>
                <a:cs typeface="+mn-cs"/>
              </a:rPr>
              <a:t>选择概率第一高和概率第二高的类标签概率之差最小的实例。</a:t>
            </a:r>
            <a:r>
              <a:rPr lang="en-US" altLang="zh-CN" sz="1600" b="0" i="0" kern="1200" dirty="0" err="1" smtClean="0">
                <a:solidFill>
                  <a:schemeClr val="tx1"/>
                </a:solidFill>
                <a:effectLst/>
                <a:latin typeface="Arial" charset="0"/>
                <a:ea typeface="+mn-ea"/>
                <a:cs typeface="+mn-cs"/>
              </a:rPr>
              <a:t>d1</a:t>
            </a:r>
            <a:r>
              <a:rPr lang="zh-CN" altLang="en-US" sz="1600" b="0" i="0" kern="1200" dirty="0" smtClean="0">
                <a:solidFill>
                  <a:schemeClr val="tx1"/>
                </a:solidFill>
                <a:effectLst/>
                <a:latin typeface="Arial" charset="0"/>
                <a:ea typeface="+mn-ea"/>
                <a:cs typeface="+mn-cs"/>
              </a:rPr>
              <a:t>为</a:t>
            </a:r>
            <a:r>
              <a:rPr lang="en-US" altLang="zh-CN" sz="1600" b="0" i="0" kern="1200" dirty="0" smtClean="0">
                <a:solidFill>
                  <a:schemeClr val="tx1"/>
                </a:solidFill>
                <a:effectLst/>
                <a:latin typeface="Arial" charset="0"/>
                <a:ea typeface="+mn-ea"/>
                <a:cs typeface="+mn-cs"/>
              </a:rPr>
              <a:t>0.81 (0.9 - 0.09) </a:t>
            </a:r>
            <a:r>
              <a:rPr lang="zh-CN" altLang="en-US" sz="1600" b="0" i="0" kern="1200" dirty="0" smtClean="0">
                <a:solidFill>
                  <a:schemeClr val="tx1"/>
                </a:solidFill>
                <a:effectLst/>
                <a:latin typeface="Arial" charset="0"/>
                <a:ea typeface="+mn-ea"/>
                <a:cs typeface="+mn-cs"/>
              </a:rPr>
              <a:t>，</a:t>
            </a:r>
            <a:r>
              <a:rPr lang="en-US" altLang="zh-CN" sz="1600" b="0" i="0" kern="1200" dirty="0" err="1" smtClean="0">
                <a:solidFill>
                  <a:schemeClr val="tx1"/>
                </a:solidFill>
                <a:effectLst/>
                <a:latin typeface="Arial" charset="0"/>
                <a:ea typeface="+mn-ea"/>
                <a:cs typeface="+mn-cs"/>
              </a:rPr>
              <a:t>d2</a:t>
            </a:r>
            <a:r>
              <a:rPr lang="zh-CN" altLang="en-US" sz="1600" b="0" i="0" kern="1200" dirty="0" smtClean="0">
                <a:solidFill>
                  <a:schemeClr val="tx1"/>
                </a:solidFill>
                <a:effectLst/>
                <a:latin typeface="Arial" charset="0"/>
                <a:ea typeface="+mn-ea"/>
                <a:cs typeface="+mn-cs"/>
              </a:rPr>
              <a:t>为</a:t>
            </a:r>
            <a:r>
              <a:rPr lang="en-US" altLang="zh-CN" sz="1600" b="0" i="0" kern="1200" dirty="0" smtClean="0">
                <a:solidFill>
                  <a:schemeClr val="tx1"/>
                </a:solidFill>
                <a:effectLst/>
                <a:latin typeface="Arial" charset="0"/>
                <a:ea typeface="+mn-ea"/>
                <a:cs typeface="+mn-cs"/>
              </a:rPr>
              <a:t> 0.2 (0.5 - 0.3)</a:t>
            </a:r>
            <a:r>
              <a:rPr lang="zh-CN" altLang="en-US" sz="1600" b="0" i="0" kern="1200" dirty="0" smtClean="0">
                <a:solidFill>
                  <a:schemeClr val="tx1"/>
                </a:solidFill>
                <a:effectLst/>
                <a:latin typeface="Arial" charset="0"/>
                <a:ea typeface="+mn-ea"/>
                <a:cs typeface="+mn-cs"/>
              </a:rPr>
              <a:t>。所以最终</a:t>
            </a:r>
            <a:r>
              <a:rPr lang="en-US" altLang="zh-CN" sz="1600" b="0" i="0" kern="1200" dirty="0" smtClean="0">
                <a:solidFill>
                  <a:schemeClr val="tx1"/>
                </a:solidFill>
                <a:effectLst/>
                <a:latin typeface="Arial" charset="0"/>
                <a:ea typeface="+mn-ea"/>
                <a:cs typeface="+mn-cs"/>
              </a:rPr>
              <a:t>learner</a:t>
            </a:r>
            <a:r>
              <a:rPr lang="zh-CN" altLang="en-US" sz="1600" b="0" i="0" kern="1200" dirty="0" smtClean="0">
                <a:solidFill>
                  <a:schemeClr val="tx1"/>
                </a:solidFill>
                <a:effectLst/>
                <a:latin typeface="Arial" charset="0"/>
                <a:ea typeface="+mn-ea"/>
                <a:cs typeface="+mn-cs"/>
              </a:rPr>
              <a:t>选择查询</a:t>
            </a:r>
            <a:r>
              <a:rPr lang="en-US" altLang="zh-CN" sz="1600" b="0" i="0" kern="1200" dirty="0" err="1" smtClean="0">
                <a:solidFill>
                  <a:schemeClr val="tx1"/>
                </a:solidFill>
                <a:effectLst/>
                <a:latin typeface="Arial" charset="0"/>
                <a:ea typeface="+mn-ea"/>
                <a:cs typeface="+mn-cs"/>
              </a:rPr>
              <a:t>d2</a:t>
            </a:r>
            <a:r>
              <a:rPr lang="zh-CN" altLang="en-US" sz="1600" b="0" i="0" kern="1200" dirty="0" smtClean="0">
                <a:solidFill>
                  <a:schemeClr val="tx1"/>
                </a:solidFill>
                <a:effectLst/>
                <a:latin typeface="Arial" charset="0"/>
                <a:ea typeface="+mn-ea"/>
                <a:cs typeface="+mn-cs"/>
              </a:rPr>
              <a:t>的真实标签。</a:t>
            </a:r>
            <a:endParaRPr lang="en-US" altLang="zh-CN" sz="1600" b="0" i="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4</a:t>
            </a:r>
            <a:r>
              <a:rPr lang="zh-CN" altLang="en-US" sz="1600" b="0" i="0" kern="1200" dirty="0" smtClean="0">
                <a:solidFill>
                  <a:schemeClr val="tx1"/>
                </a:solidFill>
                <a:effectLst/>
                <a:latin typeface="Arial" charset="0"/>
                <a:ea typeface="+mn-ea"/>
                <a:cs typeface="+mn-cs"/>
              </a:rPr>
              <a:t>）</a:t>
            </a:r>
            <a:r>
              <a:rPr lang="zh-CN" altLang="en-US" sz="1600" b="1" i="0" kern="1200" dirty="0" smtClean="0">
                <a:solidFill>
                  <a:schemeClr val="tx1"/>
                </a:solidFill>
                <a:effectLst/>
                <a:latin typeface="Arial" charset="0"/>
                <a:ea typeface="+mn-ea"/>
                <a:cs typeface="+mn-cs"/>
              </a:rPr>
              <a:t>在</a:t>
            </a:r>
            <a:r>
              <a:rPr lang="en-US" altLang="zh-CN" sz="1600" b="1" i="0" kern="1200" dirty="0" smtClean="0">
                <a:solidFill>
                  <a:schemeClr val="tx1"/>
                </a:solidFill>
                <a:effectLst/>
                <a:latin typeface="Arial" charset="0"/>
                <a:ea typeface="+mn-ea"/>
                <a:cs typeface="+mn-cs"/>
              </a:rPr>
              <a:t>Margin (</a:t>
            </a:r>
            <a:r>
              <a:rPr lang="en-US" altLang="zh-CN" sz="1600" dirty="0" smtClean="0">
                <a:solidFill>
                  <a:srgbClr val="000000"/>
                </a:solidFill>
                <a:latin typeface="Gill Sans" charset="0"/>
                <a:ea typeface="Gill Sans" charset="0"/>
                <a:cs typeface="Gill Sans" charset="0"/>
              </a:rPr>
              <a:t>ma </a:t>
            </a:r>
            <a:r>
              <a:rPr lang="en-US" altLang="zh-CN" sz="1600" dirty="0" err="1" smtClean="0">
                <a:solidFill>
                  <a:srgbClr val="000000"/>
                </a:solidFill>
                <a:latin typeface="Gill Sans" charset="0"/>
                <a:ea typeface="Gill Sans" charset="0"/>
                <a:cs typeface="Gill Sans" charset="0"/>
              </a:rPr>
              <a:t>jing</a:t>
            </a:r>
            <a:r>
              <a:rPr lang="zh-CN" altLang="en-US" sz="1600" dirty="0" smtClean="0">
                <a:solidFill>
                  <a:srgbClr val="000000"/>
                </a:solidFill>
                <a:latin typeface="Gill Sans" charset="0"/>
                <a:ea typeface="Gill Sans" charset="0"/>
                <a:cs typeface="Gill Sans" charset="0"/>
              </a:rPr>
              <a:t>）</a:t>
            </a:r>
            <a:r>
              <a:rPr lang="en-US" altLang="zh-CN" sz="1600" b="1" i="0" kern="1200" dirty="0" smtClean="0">
                <a:solidFill>
                  <a:schemeClr val="tx1"/>
                </a:solidFill>
                <a:effectLst/>
                <a:latin typeface="Arial" charset="0"/>
                <a:ea typeface="+mn-ea"/>
                <a:cs typeface="+mn-cs"/>
              </a:rPr>
              <a:t> Sampling</a:t>
            </a:r>
            <a:r>
              <a:rPr lang="zh-CN" altLang="en-US" sz="1600" b="1" i="0" kern="1200" dirty="0" smtClean="0">
                <a:solidFill>
                  <a:schemeClr val="tx1"/>
                </a:solidFill>
                <a:effectLst/>
                <a:latin typeface="Arial" charset="0"/>
                <a:ea typeface="+mn-ea"/>
                <a:cs typeface="+mn-cs"/>
              </a:rPr>
              <a:t>策略中，</a:t>
            </a:r>
            <a:r>
              <a:rPr lang="en-US" altLang="zh-CN" sz="1600" b="1" i="0" kern="1200" dirty="0" smtClean="0">
                <a:solidFill>
                  <a:schemeClr val="tx1"/>
                </a:solidFill>
                <a:effectLst/>
                <a:latin typeface="Arial" charset="0"/>
                <a:ea typeface="+mn-ea"/>
                <a:cs typeface="+mn-cs"/>
              </a:rPr>
              <a:t>learner</a:t>
            </a:r>
            <a:r>
              <a:rPr lang="zh-CN" altLang="en-US" sz="1600" b="1" i="0" kern="1200" dirty="0" smtClean="0">
                <a:solidFill>
                  <a:schemeClr val="tx1"/>
                </a:solidFill>
                <a:effectLst/>
                <a:latin typeface="Arial" charset="0"/>
                <a:ea typeface="+mn-ea"/>
                <a:cs typeface="+mn-cs"/>
              </a:rPr>
              <a:t>利用了所有可能的标签的概率，对每个实例都使用了熵的公式，其中熵值最大的实例就是要查询的实例。在上表中，</a:t>
            </a:r>
            <a:r>
              <a:rPr lang="en-US" altLang="zh-CN" sz="1600" b="1" i="0" kern="1200" dirty="0" err="1" smtClean="0">
                <a:solidFill>
                  <a:schemeClr val="tx1"/>
                </a:solidFill>
                <a:effectLst/>
                <a:latin typeface="Arial" charset="0"/>
                <a:ea typeface="+mn-ea"/>
                <a:cs typeface="+mn-cs"/>
              </a:rPr>
              <a:t>d1</a:t>
            </a:r>
            <a:r>
              <a:rPr lang="zh-CN" altLang="en-US" sz="1600" b="1" i="0" kern="1200" dirty="0" smtClean="0">
                <a:solidFill>
                  <a:schemeClr val="tx1"/>
                </a:solidFill>
                <a:effectLst/>
                <a:latin typeface="Arial" charset="0"/>
                <a:ea typeface="+mn-ea"/>
                <a:cs typeface="+mn-cs"/>
              </a:rPr>
              <a:t>的熵值为</a:t>
            </a:r>
            <a:r>
              <a:rPr lang="en-US" altLang="zh-CN" sz="1600" b="1" i="0" kern="1200" dirty="0" smtClean="0">
                <a:solidFill>
                  <a:schemeClr val="tx1"/>
                </a:solidFill>
                <a:effectLst/>
                <a:latin typeface="Arial" charset="0"/>
                <a:ea typeface="+mn-ea"/>
                <a:cs typeface="+mn-cs"/>
              </a:rPr>
              <a:t>0.155</a:t>
            </a:r>
            <a:r>
              <a:rPr lang="zh-CN" altLang="en-US" sz="1600" b="1" i="0" kern="1200" dirty="0" smtClean="0">
                <a:solidFill>
                  <a:schemeClr val="tx1"/>
                </a:solidFill>
                <a:effectLst/>
                <a:latin typeface="Arial" charset="0"/>
                <a:ea typeface="+mn-ea"/>
                <a:cs typeface="+mn-cs"/>
              </a:rPr>
              <a:t>，</a:t>
            </a:r>
            <a:r>
              <a:rPr lang="en-US" altLang="zh-CN" sz="1600" b="1" i="0" kern="1200" dirty="0" err="1" smtClean="0">
                <a:solidFill>
                  <a:schemeClr val="tx1"/>
                </a:solidFill>
                <a:effectLst/>
                <a:latin typeface="Arial" charset="0"/>
                <a:ea typeface="+mn-ea"/>
                <a:cs typeface="+mn-cs"/>
              </a:rPr>
              <a:t>d2</a:t>
            </a:r>
            <a:r>
              <a:rPr lang="zh-CN" altLang="en-US" sz="1600" b="1" i="0" kern="1200" dirty="0" smtClean="0">
                <a:solidFill>
                  <a:schemeClr val="tx1"/>
                </a:solidFill>
                <a:effectLst/>
                <a:latin typeface="Arial" charset="0"/>
                <a:ea typeface="+mn-ea"/>
                <a:cs typeface="+mn-cs"/>
              </a:rPr>
              <a:t>的熵值为</a:t>
            </a:r>
            <a:r>
              <a:rPr lang="en-US" altLang="zh-CN" sz="1600" b="1" i="0" kern="1200" dirty="0" smtClean="0">
                <a:solidFill>
                  <a:schemeClr val="tx1"/>
                </a:solidFill>
                <a:effectLst/>
                <a:latin typeface="Arial" charset="0"/>
                <a:ea typeface="+mn-ea"/>
                <a:cs typeface="+mn-cs"/>
              </a:rPr>
              <a:t>0.447.</a:t>
            </a:r>
            <a:r>
              <a:rPr lang="zh-CN" altLang="en-US" sz="1600" b="0" i="0" kern="1200" dirty="0" smtClean="0">
                <a:solidFill>
                  <a:schemeClr val="tx1"/>
                </a:solidFill>
                <a:effectLst/>
                <a:latin typeface="Arial" charset="0"/>
                <a:ea typeface="+mn-ea"/>
                <a:cs typeface="+mn-cs"/>
              </a:rPr>
              <a:t>所以最终</a:t>
            </a:r>
            <a:r>
              <a:rPr lang="en-US" altLang="zh-CN" sz="1600" b="0" i="0" kern="1200" dirty="0" smtClean="0">
                <a:solidFill>
                  <a:schemeClr val="tx1"/>
                </a:solidFill>
                <a:effectLst/>
                <a:latin typeface="Arial" charset="0"/>
                <a:ea typeface="+mn-ea"/>
                <a:cs typeface="+mn-cs"/>
              </a:rPr>
              <a:t>learner</a:t>
            </a:r>
            <a:r>
              <a:rPr lang="zh-CN" altLang="en-US" sz="1600" b="0" i="0" kern="1200" dirty="0" smtClean="0">
                <a:solidFill>
                  <a:schemeClr val="tx1"/>
                </a:solidFill>
                <a:effectLst/>
                <a:latin typeface="Arial" charset="0"/>
                <a:ea typeface="+mn-ea"/>
                <a:cs typeface="+mn-cs"/>
              </a:rPr>
              <a:t>选择查询</a:t>
            </a:r>
            <a:r>
              <a:rPr lang="en-US" altLang="zh-CN" sz="1600" b="0" i="0" kern="1200" dirty="0" err="1" smtClean="0">
                <a:solidFill>
                  <a:schemeClr val="tx1"/>
                </a:solidFill>
                <a:effectLst/>
                <a:latin typeface="Arial" charset="0"/>
                <a:ea typeface="+mn-ea"/>
                <a:cs typeface="+mn-cs"/>
              </a:rPr>
              <a:t>d2</a:t>
            </a:r>
            <a:r>
              <a:rPr lang="zh-CN" altLang="en-US" sz="1600" b="0" i="0" kern="1200" dirty="0" smtClean="0">
                <a:solidFill>
                  <a:schemeClr val="tx1"/>
                </a:solidFill>
                <a:effectLst/>
                <a:latin typeface="Arial" charset="0"/>
                <a:ea typeface="+mn-ea"/>
                <a:cs typeface="+mn-cs"/>
              </a:rPr>
              <a:t>的真实标签</a:t>
            </a:r>
            <a:endParaRPr lang="en-US" altLang="zh-CN" sz="1600" b="0" i="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en-US" altLang="zh-CN" sz="1600" b="1" i="0" kern="1200" dirty="0" smtClean="0">
                <a:solidFill>
                  <a:schemeClr val="tx1"/>
                </a:solidFill>
                <a:effectLst/>
                <a:latin typeface="Arial" charset="0"/>
                <a:ea typeface="+mn-ea"/>
                <a:cs typeface="+mn-cs"/>
              </a:rPr>
              <a:t>Least Confidence (LC)</a:t>
            </a:r>
            <a:r>
              <a:rPr lang="en-US" altLang="zh-CN" sz="1600" b="0" i="0" kern="1200" dirty="0" smtClean="0">
                <a:solidFill>
                  <a:schemeClr val="tx1"/>
                </a:solidFill>
                <a:effectLst/>
                <a:latin typeface="Arial" charset="0"/>
                <a:ea typeface="+mn-ea"/>
                <a:cs typeface="+mn-cs"/>
              </a:rPr>
              <a:t>: in this strategy, the learner selects the instance for which it has the least confidence in its </a:t>
            </a:r>
            <a:r>
              <a:rPr lang="en-US" altLang="zh-CN" sz="1600" b="1" i="0" kern="1200" dirty="0" smtClean="0">
                <a:solidFill>
                  <a:schemeClr val="tx1"/>
                </a:solidFill>
                <a:effectLst/>
                <a:latin typeface="Arial" charset="0"/>
                <a:ea typeface="+mn-ea"/>
                <a:cs typeface="+mn-cs"/>
              </a:rPr>
              <a:t>most</a:t>
            </a:r>
            <a:r>
              <a:rPr lang="en-US" altLang="zh-CN" sz="1600" b="0" i="0" kern="1200" dirty="0" smtClean="0">
                <a:solidFill>
                  <a:schemeClr val="tx1"/>
                </a:solidFill>
                <a:effectLst/>
                <a:latin typeface="Arial" charset="0"/>
                <a:ea typeface="+mn-ea"/>
                <a:cs typeface="+mn-cs"/>
              </a:rPr>
              <a:t> likely label. Looking at the table, the leaner is pretty confident about the label for </a:t>
            </a:r>
            <a:r>
              <a:rPr lang="en-US" altLang="zh-CN" sz="1600" b="0" i="0" kern="1200" dirty="0" err="1" smtClean="0">
                <a:solidFill>
                  <a:schemeClr val="tx1"/>
                </a:solidFill>
                <a:effectLst/>
                <a:latin typeface="Arial" charset="0"/>
                <a:ea typeface="+mn-ea"/>
                <a:cs typeface="+mn-cs"/>
              </a:rPr>
              <a:t>d</a:t>
            </a:r>
            <a:r>
              <a:rPr lang="en-US" altLang="zh-CN" sz="1600" b="0" i="0" kern="1200" baseline="-25000" dirty="0" err="1" smtClean="0">
                <a:solidFill>
                  <a:schemeClr val="tx1"/>
                </a:solidFill>
                <a:effectLst/>
                <a:latin typeface="Arial" charset="0"/>
                <a:ea typeface="+mn-ea"/>
                <a:cs typeface="+mn-cs"/>
              </a:rPr>
              <a:t>1</a:t>
            </a:r>
            <a:r>
              <a:rPr lang="en-US" altLang="zh-CN" sz="1600" b="0" i="0" kern="1200" dirty="0" smtClean="0">
                <a:solidFill>
                  <a:schemeClr val="tx1"/>
                </a:solidFill>
                <a:effectLst/>
                <a:latin typeface="Arial" charset="0"/>
                <a:ea typeface="+mn-ea"/>
                <a:cs typeface="+mn-cs"/>
              </a:rPr>
              <a:t>, since it thinks it should be labelled A with probability 0.9, however, it is less sure about the label of </a:t>
            </a:r>
            <a:r>
              <a:rPr lang="en-US" altLang="zh-CN" sz="1600" b="0" i="0" kern="1200" dirty="0" err="1" smtClean="0">
                <a:solidFill>
                  <a:schemeClr val="tx1"/>
                </a:solidFill>
                <a:effectLst/>
                <a:latin typeface="Arial" charset="0"/>
                <a:ea typeface="+mn-ea"/>
                <a:cs typeface="+mn-cs"/>
              </a:rPr>
              <a:t>d</a:t>
            </a:r>
            <a:r>
              <a:rPr lang="en-US" altLang="zh-CN" sz="1600" b="0" i="0" kern="1200" baseline="-25000" dirty="0" err="1" smtClean="0">
                <a:solidFill>
                  <a:schemeClr val="tx1"/>
                </a:solidFill>
                <a:effectLst/>
                <a:latin typeface="Arial" charset="0"/>
                <a:ea typeface="+mn-ea"/>
                <a:cs typeface="+mn-cs"/>
              </a:rPr>
              <a:t>2</a:t>
            </a:r>
            <a:r>
              <a:rPr lang="en-US" altLang="zh-CN" sz="1600" b="0" i="0" kern="1200" dirty="0" smtClean="0">
                <a:solidFill>
                  <a:schemeClr val="tx1"/>
                </a:solidFill>
                <a:effectLst/>
                <a:latin typeface="Arial" charset="0"/>
                <a:ea typeface="+mn-ea"/>
                <a:cs typeface="+mn-cs"/>
              </a:rPr>
              <a:t> since its probabilities are more spread and it thinks that it should be labelled B with a probability of only 0.5. Thus, using least confidence, the learner would select </a:t>
            </a:r>
            <a:r>
              <a:rPr lang="en-US" altLang="zh-CN" sz="1600" b="0" i="0" kern="1200" dirty="0" err="1" smtClean="0">
                <a:solidFill>
                  <a:schemeClr val="tx1"/>
                </a:solidFill>
                <a:effectLst/>
                <a:latin typeface="Arial" charset="0"/>
                <a:ea typeface="+mn-ea"/>
                <a:cs typeface="+mn-cs"/>
              </a:rPr>
              <a:t>d</a:t>
            </a:r>
            <a:r>
              <a:rPr lang="en-US" altLang="zh-CN" sz="1600" b="0" i="0" kern="1200" baseline="-25000" dirty="0" err="1" smtClean="0">
                <a:solidFill>
                  <a:schemeClr val="tx1"/>
                </a:solidFill>
                <a:effectLst/>
                <a:latin typeface="Arial" charset="0"/>
                <a:ea typeface="+mn-ea"/>
                <a:cs typeface="+mn-cs"/>
              </a:rPr>
              <a:t>2</a:t>
            </a:r>
            <a:r>
              <a:rPr lang="en-US" altLang="zh-CN" sz="1600" b="0" i="0" kern="1200" dirty="0" err="1" smtClean="0">
                <a:solidFill>
                  <a:schemeClr val="tx1"/>
                </a:solidFill>
                <a:effectLst/>
                <a:latin typeface="Arial" charset="0"/>
                <a:ea typeface="+mn-ea"/>
                <a:cs typeface="+mn-cs"/>
              </a:rPr>
              <a:t>to</a:t>
            </a:r>
            <a:r>
              <a:rPr lang="en-US" altLang="zh-CN" sz="1600" b="0" i="0" kern="1200" dirty="0" smtClean="0">
                <a:solidFill>
                  <a:schemeClr val="tx1"/>
                </a:solidFill>
                <a:effectLst/>
                <a:latin typeface="Arial" charset="0"/>
                <a:ea typeface="+mn-ea"/>
                <a:cs typeface="+mn-cs"/>
              </a:rPr>
              <a:t> query it's actual label.</a:t>
            </a:r>
          </a:p>
          <a:p>
            <a:r>
              <a:rPr lang="en-US" altLang="zh-CN" sz="1600" b="1" i="0" kern="1200" dirty="0" smtClean="0">
                <a:solidFill>
                  <a:schemeClr val="tx1"/>
                </a:solidFill>
                <a:effectLst/>
                <a:latin typeface="Arial" charset="0"/>
                <a:ea typeface="+mn-ea"/>
                <a:cs typeface="+mn-cs"/>
              </a:rPr>
              <a:t>Margin Sampling</a:t>
            </a:r>
            <a:r>
              <a:rPr lang="en-US" altLang="zh-CN" sz="1600" b="0" i="0" kern="1200" dirty="0" smtClean="0">
                <a:solidFill>
                  <a:schemeClr val="tx1"/>
                </a:solidFill>
                <a:effectLst/>
                <a:latin typeface="Arial" charset="0"/>
                <a:ea typeface="+mn-ea"/>
                <a:cs typeface="+mn-cs"/>
              </a:rPr>
              <a:t>: the shortcoming of the LC strategy, is that it only takes into consideration the most probable label and disregards the other label probabilities. The margin sampling strategy seeks to overcome this disadvantage by selecting the instance that has the smallest difference between the first and second most probable labels. Looking at </a:t>
            </a:r>
            <a:r>
              <a:rPr lang="en-US" altLang="zh-CN" sz="1600" b="0" i="0" kern="1200" dirty="0" err="1" smtClean="0">
                <a:solidFill>
                  <a:schemeClr val="tx1"/>
                </a:solidFill>
                <a:effectLst/>
                <a:latin typeface="Arial" charset="0"/>
                <a:ea typeface="+mn-ea"/>
                <a:cs typeface="+mn-cs"/>
              </a:rPr>
              <a:t>d</a:t>
            </a:r>
            <a:r>
              <a:rPr lang="en-US" altLang="zh-CN" sz="1600" b="0" i="0" kern="1200" baseline="-25000" dirty="0" err="1" smtClean="0">
                <a:solidFill>
                  <a:schemeClr val="tx1"/>
                </a:solidFill>
                <a:effectLst/>
                <a:latin typeface="Arial" charset="0"/>
                <a:ea typeface="+mn-ea"/>
                <a:cs typeface="+mn-cs"/>
              </a:rPr>
              <a:t>1</a:t>
            </a:r>
            <a:r>
              <a:rPr lang="en-US" altLang="zh-CN" sz="1600" b="0" i="0" kern="1200" dirty="0" smtClean="0">
                <a:solidFill>
                  <a:schemeClr val="tx1"/>
                </a:solidFill>
                <a:effectLst/>
                <a:latin typeface="Arial" charset="0"/>
                <a:ea typeface="+mn-ea"/>
                <a:cs typeface="+mn-cs"/>
              </a:rPr>
              <a:t>, the difference between its first and second most probable labels is 0.81 (0.9 - 0.09) and for </a:t>
            </a:r>
            <a:r>
              <a:rPr lang="en-US" altLang="zh-CN" sz="1600" b="0" i="0" kern="1200" dirty="0" err="1" smtClean="0">
                <a:solidFill>
                  <a:schemeClr val="tx1"/>
                </a:solidFill>
                <a:effectLst/>
                <a:latin typeface="Arial" charset="0"/>
                <a:ea typeface="+mn-ea"/>
                <a:cs typeface="+mn-cs"/>
              </a:rPr>
              <a:t>d</a:t>
            </a:r>
            <a:r>
              <a:rPr lang="en-US" altLang="zh-CN" sz="1600" b="0" i="0" kern="1200" baseline="-25000" dirty="0" err="1" smtClean="0">
                <a:solidFill>
                  <a:schemeClr val="tx1"/>
                </a:solidFill>
                <a:effectLst/>
                <a:latin typeface="Arial" charset="0"/>
                <a:ea typeface="+mn-ea"/>
                <a:cs typeface="+mn-cs"/>
              </a:rPr>
              <a:t>2</a:t>
            </a:r>
            <a:r>
              <a:rPr lang="en-US" altLang="zh-CN" sz="1600" b="0" i="0" kern="1200" dirty="0" smtClean="0">
                <a:solidFill>
                  <a:schemeClr val="tx1"/>
                </a:solidFill>
                <a:effectLst/>
                <a:latin typeface="Arial" charset="0"/>
                <a:ea typeface="+mn-ea"/>
                <a:cs typeface="+mn-cs"/>
              </a:rPr>
              <a:t> it is 0.2 (0.5 - 0.3). Hence, the leaner will select </a:t>
            </a:r>
            <a:r>
              <a:rPr lang="en-US" altLang="zh-CN" sz="1600" b="0" i="0" kern="1200" dirty="0" err="1" smtClean="0">
                <a:solidFill>
                  <a:schemeClr val="tx1"/>
                </a:solidFill>
                <a:effectLst/>
                <a:latin typeface="Arial" charset="0"/>
                <a:ea typeface="+mn-ea"/>
                <a:cs typeface="+mn-cs"/>
              </a:rPr>
              <a:t>d</a:t>
            </a:r>
            <a:r>
              <a:rPr lang="en-US" altLang="zh-CN" sz="1600" b="0" i="0" kern="1200" baseline="-25000" dirty="0" err="1" smtClean="0">
                <a:solidFill>
                  <a:schemeClr val="tx1"/>
                </a:solidFill>
                <a:effectLst/>
                <a:latin typeface="Arial" charset="0"/>
                <a:ea typeface="+mn-ea"/>
                <a:cs typeface="+mn-cs"/>
              </a:rPr>
              <a:t>2</a:t>
            </a:r>
            <a:r>
              <a:rPr lang="en-US" altLang="zh-CN" sz="1600" b="0" i="0" kern="1200" dirty="0" smtClean="0">
                <a:solidFill>
                  <a:schemeClr val="tx1"/>
                </a:solidFill>
                <a:effectLst/>
                <a:latin typeface="Arial" charset="0"/>
                <a:ea typeface="+mn-ea"/>
                <a:cs typeface="+mn-cs"/>
              </a:rPr>
              <a:t> again.</a:t>
            </a:r>
          </a:p>
          <a:p>
            <a:r>
              <a:rPr lang="en-US" altLang="zh-CN" sz="1600" b="1" i="0" kern="1200" dirty="0" smtClean="0">
                <a:solidFill>
                  <a:schemeClr val="tx1"/>
                </a:solidFill>
                <a:effectLst/>
                <a:latin typeface="Arial" charset="0"/>
                <a:ea typeface="+mn-ea"/>
                <a:cs typeface="+mn-cs"/>
              </a:rPr>
              <a:t>Entropy Sampling</a:t>
            </a:r>
            <a:r>
              <a:rPr lang="en-US" altLang="zh-CN" sz="1600" b="0" i="0" kern="1200" dirty="0" smtClean="0">
                <a:solidFill>
                  <a:schemeClr val="tx1"/>
                </a:solidFill>
                <a:effectLst/>
                <a:latin typeface="Arial" charset="0"/>
                <a:ea typeface="+mn-ea"/>
                <a:cs typeface="+mn-cs"/>
              </a:rPr>
              <a:t>: in order to utilize all the possible label probabilities, you use a popular measure called </a:t>
            </a:r>
            <a:r>
              <a:rPr lang="en-US" altLang="zh-CN" sz="1600" b="0" i="0" u="none" strike="noStrike" kern="1200" dirty="0" smtClean="0">
                <a:solidFill>
                  <a:schemeClr val="tx1"/>
                </a:solidFill>
                <a:effectLst/>
                <a:latin typeface="Arial" charset="0"/>
                <a:ea typeface="+mn-ea"/>
                <a:cs typeface="+mn-cs"/>
                <a:hlinkClick r:id="rId3"/>
              </a:rPr>
              <a:t>entropy</a:t>
            </a:r>
            <a:r>
              <a:rPr lang="en-US" altLang="zh-CN" sz="1600" b="0" i="0" kern="1200" dirty="0" smtClean="0">
                <a:solidFill>
                  <a:schemeClr val="tx1"/>
                </a:solidFill>
                <a:effectLst/>
                <a:latin typeface="Arial" charset="0"/>
                <a:ea typeface="+mn-ea"/>
                <a:cs typeface="+mn-cs"/>
              </a:rPr>
              <a:t>. The entropy formula is applied to each instance and the instance with the largest value is queried. Using our example, </a:t>
            </a:r>
            <a:r>
              <a:rPr lang="en-US" altLang="zh-CN" sz="1600" b="0" i="0" kern="1200" dirty="0" err="1" smtClean="0">
                <a:solidFill>
                  <a:schemeClr val="tx1"/>
                </a:solidFill>
                <a:effectLst/>
                <a:latin typeface="Arial" charset="0"/>
                <a:ea typeface="+mn-ea"/>
                <a:cs typeface="+mn-cs"/>
              </a:rPr>
              <a:t>d</a:t>
            </a:r>
            <a:r>
              <a:rPr lang="en-US" altLang="zh-CN" sz="1600" b="0" i="0" kern="1200" baseline="-25000" dirty="0" err="1" smtClean="0">
                <a:solidFill>
                  <a:schemeClr val="tx1"/>
                </a:solidFill>
                <a:effectLst/>
                <a:latin typeface="Arial" charset="0"/>
                <a:ea typeface="+mn-ea"/>
                <a:cs typeface="+mn-cs"/>
              </a:rPr>
              <a:t>1</a:t>
            </a:r>
            <a:r>
              <a:rPr lang="en-US" altLang="zh-CN" sz="1600" b="0" i="0" kern="1200" dirty="0" smtClean="0">
                <a:solidFill>
                  <a:schemeClr val="tx1"/>
                </a:solidFill>
                <a:effectLst/>
                <a:latin typeface="Arial" charset="0"/>
                <a:ea typeface="+mn-ea"/>
                <a:cs typeface="+mn-cs"/>
              </a:rPr>
              <a:t> has a value of 0.155 while </a:t>
            </a:r>
            <a:r>
              <a:rPr lang="en-US" altLang="zh-CN" sz="1600" b="0" i="0" kern="1200" dirty="0" err="1" smtClean="0">
                <a:solidFill>
                  <a:schemeClr val="tx1"/>
                </a:solidFill>
                <a:effectLst/>
                <a:latin typeface="Arial" charset="0"/>
                <a:ea typeface="+mn-ea"/>
                <a:cs typeface="+mn-cs"/>
              </a:rPr>
              <a:t>d</a:t>
            </a:r>
            <a:r>
              <a:rPr lang="en-US" altLang="zh-CN" sz="1600" b="0" i="0" kern="1200" baseline="-25000" dirty="0" err="1" smtClean="0">
                <a:solidFill>
                  <a:schemeClr val="tx1"/>
                </a:solidFill>
                <a:effectLst/>
                <a:latin typeface="Arial" charset="0"/>
                <a:ea typeface="+mn-ea"/>
                <a:cs typeface="+mn-cs"/>
              </a:rPr>
              <a:t>2</a:t>
            </a:r>
            <a:r>
              <a:rPr lang="en-US" altLang="zh-CN" sz="1600" b="0" i="0" kern="1200" dirty="0" err="1" smtClean="0">
                <a:solidFill>
                  <a:schemeClr val="tx1"/>
                </a:solidFill>
                <a:effectLst/>
                <a:latin typeface="Arial" charset="0"/>
                <a:ea typeface="+mn-ea"/>
                <a:cs typeface="+mn-cs"/>
              </a:rPr>
              <a:t>'s</a:t>
            </a:r>
            <a:r>
              <a:rPr lang="en-US" altLang="zh-CN" sz="1600" b="0" i="0" kern="1200" dirty="0" smtClean="0">
                <a:solidFill>
                  <a:schemeClr val="tx1"/>
                </a:solidFill>
                <a:effectLst/>
                <a:latin typeface="Arial" charset="0"/>
                <a:ea typeface="+mn-ea"/>
                <a:cs typeface="+mn-cs"/>
              </a:rPr>
              <a:t> value is 0.447 and so the learner will select </a:t>
            </a:r>
            <a:r>
              <a:rPr lang="en-US" altLang="zh-CN" sz="1600" b="0" i="0" kern="1200" dirty="0" err="1" smtClean="0">
                <a:solidFill>
                  <a:schemeClr val="tx1"/>
                </a:solidFill>
                <a:effectLst/>
                <a:latin typeface="Arial" charset="0"/>
                <a:ea typeface="+mn-ea"/>
                <a:cs typeface="+mn-cs"/>
              </a:rPr>
              <a:t>d</a:t>
            </a:r>
            <a:r>
              <a:rPr lang="en-US" altLang="zh-CN" sz="1600" b="0" i="0" kern="1200" baseline="-25000" dirty="0" err="1" smtClean="0">
                <a:solidFill>
                  <a:schemeClr val="tx1"/>
                </a:solidFill>
                <a:effectLst/>
                <a:latin typeface="Arial" charset="0"/>
                <a:ea typeface="+mn-ea"/>
                <a:cs typeface="+mn-cs"/>
              </a:rPr>
              <a:t>2</a:t>
            </a:r>
            <a:r>
              <a:rPr lang="en-US" altLang="zh-CN" sz="1600" b="0" i="0" kern="1200" dirty="0" smtClean="0">
                <a:solidFill>
                  <a:schemeClr val="tx1"/>
                </a:solidFill>
                <a:effectLst/>
                <a:latin typeface="Arial" charset="0"/>
                <a:ea typeface="+mn-ea"/>
                <a:cs typeface="+mn-cs"/>
              </a:rPr>
              <a:t> once again.</a:t>
            </a:r>
            <a:endParaRPr lang="zh-CN" altLang="en-US" dirty="0"/>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647020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r>
            <a:br>
              <a:rPr lang="en-US" altLang="zh-CN" dirty="0" smtClean="0"/>
            </a:br>
            <a:r>
              <a:rPr lang="zh-CN" altLang="en-US" dirty="0" smtClean="0"/>
              <a:t>（</a:t>
            </a:r>
            <a:r>
              <a:rPr lang="en-US" altLang="zh-CN" dirty="0" smtClean="0"/>
              <a:t>1</a:t>
            </a:r>
            <a:r>
              <a:rPr lang="zh-CN" altLang="en-US" dirty="0" smtClean="0"/>
              <a:t>）现在我们看一下</a:t>
            </a:r>
            <a:r>
              <a:rPr lang="zh-CN" altLang="en-US" sz="1600" b="0" i="0" kern="1200" spc="-38" baseline="0" dirty="0" smtClean="0">
                <a:solidFill>
                  <a:schemeClr val="tx1">
                    <a:lumMod val="50000"/>
                  </a:schemeClr>
                </a:solidFill>
                <a:latin typeface="Gill Sans" charset="0"/>
                <a:ea typeface="Gill Sans" charset="0"/>
                <a:cs typeface="Gill Sans" charset="0"/>
              </a:rPr>
              <a:t>基于异质性的模型的</a:t>
            </a:r>
            <a:r>
              <a:rPr lang="en-US" altLang="zh-CN" sz="1600" b="0" i="0" kern="1200" dirty="0" smtClean="0">
                <a:solidFill>
                  <a:schemeClr val="tx1"/>
                </a:solidFill>
                <a:effectLst/>
                <a:latin typeface="Arial" charset="0"/>
                <a:ea typeface="+mn-ea"/>
                <a:cs typeface="+mn-cs"/>
              </a:rPr>
              <a:t> </a:t>
            </a:r>
            <a:r>
              <a:rPr lang="zh-CN" altLang="en-US" sz="1600" b="0" i="0" kern="1200" dirty="0" smtClean="0">
                <a:solidFill>
                  <a:schemeClr val="tx1"/>
                </a:solidFill>
                <a:effectLst/>
                <a:latin typeface="Arial" charset="0"/>
                <a:ea typeface="+mn-ea"/>
                <a:cs typeface="+mn-cs"/>
              </a:rPr>
              <a:t>另一种查询策略</a:t>
            </a:r>
            <a:r>
              <a:rPr lang="en-US" altLang="zh-CN" sz="1600" dirty="0" smtClean="0"/>
              <a:t>Query-by-Committee</a:t>
            </a:r>
            <a:r>
              <a:rPr lang="zh-CN" altLang="en-US" sz="1600" dirty="0" smtClean="0"/>
              <a:t>（</a:t>
            </a:r>
            <a:r>
              <a:rPr lang="en-US" altLang="zh-CN" sz="1600" dirty="0" err="1" smtClean="0"/>
              <a:t>kang</a:t>
            </a:r>
            <a:r>
              <a:rPr lang="en-US" altLang="zh-CN" sz="1600" dirty="0" smtClean="0"/>
              <a:t> mi </a:t>
            </a:r>
            <a:r>
              <a:rPr lang="en-US" altLang="zh-CN" sz="1600" dirty="0" err="1" smtClean="0"/>
              <a:t>tei</a:t>
            </a:r>
            <a:r>
              <a:rPr lang="zh-CN" altLang="en-US" sz="1600" dirty="0" smtClean="0"/>
              <a:t>）。该策略主要思想是在当前已经标记的数据集上训练多种模型，通过得到的结果对未标记数据进行投票，选择各模型结果意见最不统一的实例。</a:t>
            </a:r>
            <a:endParaRPr lang="en-US" altLang="zh-CN" sz="1600" dirty="0" smtClean="0"/>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2</a:t>
            </a:r>
            <a:r>
              <a:rPr lang="zh-CN" altLang="en-US" sz="1600" b="0" i="0" kern="1200" dirty="0" smtClean="0">
                <a:solidFill>
                  <a:schemeClr val="tx1"/>
                </a:solidFill>
                <a:effectLst/>
                <a:latin typeface="Arial" charset="0"/>
                <a:ea typeface="+mn-ea"/>
                <a:cs typeface="+mn-cs"/>
              </a:rPr>
              <a:t>）该策略需要维护一个委员会，委员会成员为需要在已经标记数据集上进行训练的模型，这些模型的训练结果通常并不相同。每个委员会成员都需要对待查询的数据进行投票，最终选出意见最不统一的实例。</a:t>
            </a:r>
            <a:endParaRPr lang="en-US" altLang="zh-CN" sz="1600" b="0" i="0" kern="1200" dirty="0" smtClean="0">
              <a:solidFill>
                <a:schemeClr val="tx1"/>
              </a:solidFill>
              <a:effectLst/>
              <a:latin typeface="Arial" charset="0"/>
              <a:ea typeface="+mn-ea"/>
              <a:cs typeface="+mn-cs"/>
            </a:endParaRP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3</a:t>
            </a:r>
            <a:r>
              <a:rPr lang="zh-CN" altLang="en-US" sz="1600" b="0" i="0" kern="1200" dirty="0" smtClean="0">
                <a:solidFill>
                  <a:schemeClr val="tx1"/>
                </a:solidFill>
                <a:effectLst/>
                <a:latin typeface="Arial" charset="0"/>
                <a:ea typeface="+mn-ea"/>
                <a:cs typeface="+mn-cs"/>
              </a:rPr>
              <a:t>）因此，为了能够保证该策略的运行，至少需要保证以下两点：</a:t>
            </a:r>
            <a:endParaRPr lang="en-US" altLang="zh-CN" sz="1600" b="0" i="0" kern="1200" dirty="0" smtClean="0">
              <a:solidFill>
                <a:schemeClr val="tx1"/>
              </a:solidFill>
              <a:effectLst/>
              <a:latin typeface="Arial" charset="0"/>
              <a:ea typeface="+mn-ea"/>
              <a:cs typeface="+mn-cs"/>
            </a:endParaRP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4</a:t>
            </a:r>
            <a:r>
              <a:rPr lang="zh-CN" altLang="en-US" sz="1600" b="0" i="0" kern="1200" dirty="0" smtClean="0">
                <a:solidFill>
                  <a:schemeClr val="tx1"/>
                </a:solidFill>
                <a:effectLst/>
                <a:latin typeface="Arial" charset="0"/>
                <a:ea typeface="+mn-ea"/>
                <a:cs typeface="+mn-cs"/>
              </a:rPr>
              <a:t>）一是能够构建不同模型组成的委员会，二是能够对委员会成员的意见不统一程度有一个度量标准。</a:t>
            </a:r>
            <a:endParaRPr lang="en-US" altLang="zh-CN" sz="1600" b="0" i="0" kern="1200" dirty="0" smtClean="0">
              <a:solidFill>
                <a:schemeClr val="tx1"/>
              </a:solidFill>
              <a:effectLst/>
              <a:latin typeface="Arial" charset="0"/>
              <a:ea typeface="+mn-ea"/>
              <a:cs typeface="+mn-cs"/>
            </a:endParaRP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1</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a variety of models are trained on the current labeled data, and vote on the output for unlabeled data; label those points for which the "committee" disagrees the most.</a:t>
            </a: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2</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The QBC approach involves</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maintaining a committee </a:t>
            </a:r>
            <a:r>
              <a:rPr lang="en-US" altLang="zh-CN" sz="1600" b="0" i="1" kern="1200" dirty="0" smtClean="0">
                <a:solidFill>
                  <a:schemeClr val="tx1"/>
                </a:solidFill>
                <a:effectLst/>
                <a:latin typeface="Arial" charset="0"/>
                <a:ea typeface="+mn-ea"/>
                <a:cs typeface="+mn-cs"/>
              </a:rPr>
              <a:t>C </a:t>
            </a:r>
            <a:r>
              <a:rPr lang="en-US" altLang="zh-CN" sz="1600" b="0" i="0" kern="1200" dirty="0" smtClean="0">
                <a:solidFill>
                  <a:schemeClr val="tx1"/>
                </a:solidFill>
                <a:effectLst/>
                <a:latin typeface="Arial" charset="0"/>
                <a:ea typeface="+mn-ea"/>
                <a:cs typeface="+mn-cs"/>
              </a:rPr>
              <a:t>= </a:t>
            </a:r>
            <a:r>
              <a:rPr lang="en-US" altLang="zh-CN" sz="1600" b="0" i="1" kern="1200" dirty="0" err="1" smtClean="0">
                <a:solidFill>
                  <a:schemeClr val="tx1"/>
                </a:solidFill>
                <a:effectLst/>
                <a:latin typeface="Arial" charset="0"/>
                <a:ea typeface="+mn-ea"/>
                <a:cs typeface="+mn-cs"/>
              </a:rPr>
              <a:t>fθ</a:t>
            </a:r>
            <a:r>
              <a:rPr lang="en-US" altLang="zh-CN" sz="1600" b="0" i="0" kern="1200" dirty="0" smtClean="0">
                <a:solidFill>
                  <a:schemeClr val="tx1"/>
                </a:solidFill>
                <a:effectLst/>
                <a:latin typeface="Arial" charset="0"/>
                <a:ea typeface="+mn-ea"/>
                <a:cs typeface="+mn-cs"/>
              </a:rPr>
              <a:t>(1)</a:t>
            </a:r>
            <a:r>
              <a:rPr lang="en-US" altLang="zh-CN" sz="1600" b="0" i="1" kern="1200" dirty="0" smtClean="0">
                <a:solidFill>
                  <a:schemeClr val="tx1"/>
                </a:solidFill>
                <a:effectLst/>
                <a:latin typeface="Arial" charset="0"/>
                <a:ea typeface="+mn-ea"/>
                <a:cs typeface="+mn-cs"/>
              </a:rPr>
              <a:t>; : : : ; θ</a:t>
            </a:r>
            <a:r>
              <a:rPr lang="en-US" altLang="zh-CN" sz="1600" b="0" i="0" kern="1200" dirty="0" smtClean="0">
                <a:solidFill>
                  <a:schemeClr val="tx1"/>
                </a:solidFill>
                <a:effectLst/>
                <a:latin typeface="Arial" charset="0"/>
                <a:ea typeface="+mn-ea"/>
                <a:cs typeface="+mn-cs"/>
              </a:rPr>
              <a:t>(</a:t>
            </a:r>
            <a:r>
              <a:rPr lang="en-US" altLang="zh-CN" sz="1600" b="0" i="1" kern="1200" dirty="0" smtClean="0">
                <a:solidFill>
                  <a:schemeClr val="tx1"/>
                </a:solidFill>
                <a:effectLst/>
                <a:latin typeface="Arial" charset="0"/>
                <a:ea typeface="+mn-ea"/>
                <a:cs typeface="+mn-cs"/>
              </a:rPr>
              <a:t>C</a:t>
            </a:r>
            <a:r>
              <a:rPr lang="en-US" altLang="zh-CN" sz="1600" b="0" i="0" kern="1200" dirty="0" smtClean="0">
                <a:solidFill>
                  <a:schemeClr val="tx1"/>
                </a:solidFill>
                <a:effectLst/>
                <a:latin typeface="Arial" charset="0"/>
                <a:ea typeface="+mn-ea"/>
                <a:cs typeface="+mn-cs"/>
              </a:rPr>
              <a:t>)</a:t>
            </a:r>
            <a:r>
              <a:rPr lang="en-US" altLang="zh-CN" sz="1600" b="0" i="1" kern="1200" dirty="0" smtClean="0">
                <a:solidFill>
                  <a:schemeClr val="tx1"/>
                </a:solidFill>
                <a:effectLst/>
                <a:latin typeface="Arial" charset="0"/>
                <a:ea typeface="+mn-ea"/>
                <a:cs typeface="+mn-cs"/>
              </a:rPr>
              <a:t>g </a:t>
            </a:r>
            <a:r>
              <a:rPr lang="en-US" altLang="zh-CN" sz="1600" b="0" i="0" kern="1200" dirty="0" smtClean="0">
                <a:solidFill>
                  <a:schemeClr val="tx1"/>
                </a:solidFill>
                <a:effectLst/>
                <a:latin typeface="Arial" charset="0"/>
                <a:ea typeface="+mn-ea"/>
                <a:cs typeface="+mn-cs"/>
              </a:rPr>
              <a:t>of models which are all trained on</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the current labeled set </a:t>
            </a:r>
            <a:r>
              <a:rPr lang="en-US" altLang="zh-CN" sz="1600" b="0" i="1" kern="1200" dirty="0" smtClean="0">
                <a:solidFill>
                  <a:schemeClr val="tx1"/>
                </a:solidFill>
                <a:effectLst/>
                <a:latin typeface="Arial" charset="0"/>
                <a:ea typeface="+mn-ea"/>
                <a:cs typeface="+mn-cs"/>
              </a:rPr>
              <a:t>L</a:t>
            </a:r>
            <a:r>
              <a:rPr lang="en-US" altLang="zh-CN" sz="1600" b="0" i="0" kern="1200" dirty="0" smtClean="0">
                <a:solidFill>
                  <a:schemeClr val="tx1"/>
                </a:solidFill>
                <a:effectLst/>
                <a:latin typeface="Arial" charset="0"/>
                <a:ea typeface="+mn-ea"/>
                <a:cs typeface="+mn-cs"/>
              </a:rPr>
              <a:t>, but represent competing hypotheses. Each committee</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member is then allowed to vote on the </a:t>
            </a:r>
            <a:r>
              <a:rPr lang="en-US" altLang="zh-CN" sz="1600" b="0" i="0" kern="1200" dirty="0" err="1" smtClean="0">
                <a:solidFill>
                  <a:schemeClr val="tx1"/>
                </a:solidFill>
                <a:effectLst/>
                <a:latin typeface="Arial" charset="0"/>
                <a:ea typeface="+mn-ea"/>
                <a:cs typeface="+mn-cs"/>
              </a:rPr>
              <a:t>labelings</a:t>
            </a:r>
            <a:r>
              <a:rPr lang="en-US" altLang="zh-CN" sz="1600" b="0" i="0" kern="1200" dirty="0" smtClean="0">
                <a:solidFill>
                  <a:schemeClr val="tx1"/>
                </a:solidFill>
                <a:effectLst/>
                <a:latin typeface="Arial" charset="0"/>
                <a:ea typeface="+mn-ea"/>
                <a:cs typeface="+mn-cs"/>
              </a:rPr>
              <a:t> of query candidates. The most</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informative query is considered to be the instance about which they most disagree</a:t>
            </a:r>
            <a:r>
              <a:rPr lang="en-US" altLang="zh-CN" dirty="0" smtClean="0"/>
              <a:t> </a:t>
            </a:r>
            <a:br>
              <a:rPr lang="en-US" altLang="zh-CN" dirty="0" smtClean="0"/>
            </a:br>
            <a:r>
              <a:rPr lang="zh-CN" altLang="en-US" dirty="0" smtClean="0"/>
              <a:t>（</a:t>
            </a:r>
            <a:r>
              <a:rPr lang="en-US" altLang="zh-CN" dirty="0" smtClean="0"/>
              <a:t>3</a:t>
            </a:r>
            <a:r>
              <a:rPr lang="zh-CN" altLang="en-US" dirty="0" smtClean="0"/>
              <a:t>）</a:t>
            </a:r>
            <a:r>
              <a:rPr lang="en-US" altLang="zh-CN" sz="1600" b="0" i="0" kern="1200" dirty="0" smtClean="0">
                <a:solidFill>
                  <a:schemeClr val="tx1"/>
                </a:solidFill>
                <a:effectLst/>
                <a:latin typeface="Arial" charset="0"/>
                <a:ea typeface="+mn-ea"/>
                <a:cs typeface="+mn-cs"/>
              </a:rPr>
              <a:t>In order to</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implement a QBC selection algorithm, one must:</a:t>
            </a:r>
            <a:r>
              <a:rPr lang="en-US" altLang="zh-CN" dirty="0" smtClean="0"/>
              <a:t> </a:t>
            </a:r>
            <a:br>
              <a:rPr lang="en-US" altLang="zh-CN" dirty="0" smtClean="0"/>
            </a:br>
            <a:r>
              <a:rPr lang="en-US" altLang="zh-CN" sz="1600" b="0" i="0" kern="1200" dirty="0" err="1" smtClean="0">
                <a:solidFill>
                  <a:schemeClr val="tx1"/>
                </a:solidFill>
                <a:effectLst/>
                <a:latin typeface="Arial" charset="0"/>
                <a:ea typeface="+mn-ea"/>
                <a:cs typeface="+mn-cs"/>
              </a:rPr>
              <a:t>i</a:t>
            </a:r>
            <a:r>
              <a:rPr lang="en-US" altLang="zh-CN" sz="1600" b="0" i="0" kern="1200" dirty="0" smtClean="0">
                <a:solidFill>
                  <a:schemeClr val="tx1"/>
                </a:solidFill>
                <a:effectLst/>
                <a:latin typeface="Arial" charset="0"/>
                <a:ea typeface="+mn-ea"/>
                <a:cs typeface="+mn-cs"/>
              </a:rPr>
              <a:t>. be able to construct a committee of models that represent different regions</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of the version space, and</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ii. have some measure of disagreement among committee members.</a:t>
            </a:r>
            <a:r>
              <a:rPr lang="en-US" altLang="zh-CN" dirty="0" smtClean="0"/>
              <a:t> </a:t>
            </a:r>
            <a:br>
              <a:rPr lang="en-US" altLang="zh-CN" dirty="0" smtClean="0"/>
            </a:br>
            <a:r>
              <a:rPr lang="en-US" altLang="zh-CN" dirty="0" smtClean="0"/>
              <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843636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1</a:t>
            </a:r>
            <a:r>
              <a:rPr lang="zh-CN" altLang="en-US" sz="1600" b="0" i="0" kern="1200" dirty="0" smtClean="0">
                <a:solidFill>
                  <a:schemeClr val="tx1"/>
                </a:solidFill>
                <a:effectLst/>
                <a:latin typeface="Arial" charset="0"/>
                <a:ea typeface="+mn-ea"/>
                <a:cs typeface="+mn-cs"/>
              </a:rPr>
              <a:t>）为了度量意见不统一的程度，这里先讲一种方法是</a:t>
            </a:r>
            <a:r>
              <a:rPr lang="en-US" altLang="zh-CN" sz="1600" b="0" i="0" kern="1200" dirty="0" smtClean="0">
                <a:solidFill>
                  <a:schemeClr val="tx1"/>
                </a:solidFill>
                <a:effectLst/>
                <a:latin typeface="Arial" charset="0"/>
                <a:ea typeface="+mn-ea"/>
                <a:cs typeface="+mn-cs"/>
              </a:rPr>
              <a:t>vote entropy</a:t>
            </a:r>
            <a:r>
              <a:rPr lang="zh-CN" altLang="en-US" sz="1600" dirty="0" smtClean="0">
                <a:solidFill>
                  <a:srgbClr val="000000"/>
                </a:solidFill>
                <a:latin typeface="Gill Sans" charset="0"/>
                <a:ea typeface="Gill Sans" charset="0"/>
                <a:cs typeface="Gill Sans" charset="0"/>
              </a:rPr>
              <a:t>（</a:t>
            </a:r>
            <a:r>
              <a:rPr lang="en-US" altLang="zh-CN" sz="1600" dirty="0" err="1" smtClean="0">
                <a:solidFill>
                  <a:srgbClr val="000000"/>
                </a:solidFill>
                <a:latin typeface="Gill Sans" charset="0"/>
                <a:ea typeface="Gill Sans" charset="0"/>
                <a:cs typeface="Gill Sans" charset="0"/>
              </a:rPr>
              <a:t>en</a:t>
            </a:r>
            <a:r>
              <a:rPr lang="en-US" altLang="zh-CN" sz="1600" dirty="0" smtClean="0">
                <a:solidFill>
                  <a:srgbClr val="000000"/>
                </a:solidFill>
                <a:latin typeface="Gill Sans" charset="0"/>
                <a:ea typeface="Gill Sans" charset="0"/>
                <a:cs typeface="Gill Sans" charset="0"/>
              </a:rPr>
              <a:t>  </a:t>
            </a:r>
            <a:r>
              <a:rPr lang="en-US" altLang="zh-CN" sz="1600" dirty="0" err="1" smtClean="0">
                <a:solidFill>
                  <a:srgbClr val="000000"/>
                </a:solidFill>
                <a:latin typeface="Gill Sans" charset="0"/>
                <a:ea typeface="Gill Sans" charset="0"/>
                <a:cs typeface="Gill Sans" charset="0"/>
              </a:rPr>
              <a:t>cuo</a:t>
            </a:r>
            <a:r>
              <a:rPr lang="en-US" altLang="zh-CN" sz="1600" dirty="0" smtClean="0">
                <a:solidFill>
                  <a:srgbClr val="000000"/>
                </a:solidFill>
                <a:latin typeface="Gill Sans" charset="0"/>
                <a:ea typeface="Gill Sans" charset="0"/>
                <a:cs typeface="Gill Sans" charset="0"/>
              </a:rPr>
              <a:t> </a:t>
            </a:r>
            <a:r>
              <a:rPr lang="en-US" altLang="zh-CN" sz="1600" dirty="0" err="1" smtClean="0">
                <a:solidFill>
                  <a:srgbClr val="000000"/>
                </a:solidFill>
                <a:latin typeface="Gill Sans" charset="0"/>
                <a:ea typeface="Gill Sans" charset="0"/>
                <a:cs typeface="Gill Sans" charset="0"/>
              </a:rPr>
              <a:t>pei</a:t>
            </a:r>
            <a:r>
              <a:rPr lang="zh-CN" altLang="en-US" sz="1600" dirty="0" smtClean="0">
                <a:solidFill>
                  <a:srgbClr val="000000"/>
                </a:solidFill>
                <a:latin typeface="Gill Sans" charset="0"/>
                <a:ea typeface="Gill Sans" charset="0"/>
                <a:cs typeface="Gill Sans" charset="0"/>
              </a:rPr>
              <a:t>）</a:t>
            </a:r>
            <a:r>
              <a:rPr lang="en-US" altLang="zh-CN" sz="1600" b="0" i="0" kern="1200" dirty="0" smtClean="0">
                <a:solidFill>
                  <a:schemeClr val="tx1"/>
                </a:solidFill>
                <a:effectLst/>
                <a:latin typeface="Arial" charset="0"/>
                <a:ea typeface="+mn-ea"/>
                <a:cs typeface="+mn-cs"/>
              </a:rPr>
              <a:t>.</a:t>
            </a: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2</a:t>
            </a:r>
            <a:r>
              <a:rPr lang="zh-CN" altLang="en-US" sz="1600" b="0" i="0" kern="1200" dirty="0" smtClean="0">
                <a:solidFill>
                  <a:schemeClr val="tx1"/>
                </a:solidFill>
                <a:effectLst/>
                <a:latin typeface="Arial" charset="0"/>
                <a:ea typeface="+mn-ea"/>
                <a:cs typeface="+mn-cs"/>
              </a:rPr>
              <a:t>）其中</a:t>
            </a:r>
            <a:r>
              <a:rPr lang="en-US" altLang="zh-CN" sz="1600" b="0" i="0" kern="1200" dirty="0" err="1" smtClean="0">
                <a:solidFill>
                  <a:schemeClr val="tx1"/>
                </a:solidFill>
                <a:effectLst/>
                <a:latin typeface="Arial" charset="0"/>
                <a:ea typeface="+mn-ea"/>
                <a:cs typeface="+mn-cs"/>
              </a:rPr>
              <a:t>yi</a:t>
            </a:r>
            <a:r>
              <a:rPr lang="zh-CN" altLang="en-US" sz="1600" b="0" i="0" kern="1200" dirty="0" smtClean="0">
                <a:solidFill>
                  <a:schemeClr val="tx1"/>
                </a:solidFill>
                <a:effectLst/>
                <a:latin typeface="Arial" charset="0"/>
                <a:ea typeface="+mn-ea"/>
                <a:cs typeface="+mn-cs"/>
              </a:rPr>
              <a:t>的范围是所有可能的标记。</a:t>
            </a:r>
            <a:r>
              <a:rPr lang="en-US" altLang="zh-CN" sz="1600" b="0" i="0" kern="1200" dirty="0" smtClean="0">
                <a:solidFill>
                  <a:schemeClr val="tx1"/>
                </a:solidFill>
                <a:effectLst/>
                <a:latin typeface="Arial" charset="0"/>
                <a:ea typeface="+mn-ea"/>
                <a:cs typeface="+mn-cs"/>
              </a:rPr>
              <a:t>V</a:t>
            </a:r>
            <a:r>
              <a:rPr lang="zh-CN" altLang="en-US" sz="1600" b="0" i="0" kern="1200" dirty="0" smtClean="0">
                <a:solidFill>
                  <a:schemeClr val="tx1"/>
                </a:solidFill>
                <a:effectLst/>
                <a:latin typeface="Arial" charset="0"/>
                <a:ea typeface="+mn-ea"/>
                <a:cs typeface="+mn-cs"/>
              </a:rPr>
              <a:t>（</a:t>
            </a:r>
            <a:r>
              <a:rPr lang="en-US" altLang="zh-CN" sz="1600" b="0" i="0" kern="1200" dirty="0" err="1" smtClean="0">
                <a:solidFill>
                  <a:schemeClr val="tx1"/>
                </a:solidFill>
                <a:effectLst/>
                <a:latin typeface="Arial" charset="0"/>
                <a:ea typeface="+mn-ea"/>
                <a:cs typeface="+mn-cs"/>
              </a:rPr>
              <a:t>yi</a:t>
            </a:r>
            <a:r>
              <a:rPr lang="zh-CN" altLang="en-US" sz="1600" b="0" i="0" kern="1200" dirty="0" smtClean="0">
                <a:solidFill>
                  <a:schemeClr val="tx1"/>
                </a:solidFill>
                <a:effectLst/>
                <a:latin typeface="Arial" charset="0"/>
                <a:ea typeface="+mn-ea"/>
                <a:cs typeface="+mn-cs"/>
              </a:rPr>
              <a:t>）是标记</a:t>
            </a:r>
            <a:r>
              <a:rPr lang="en-US" altLang="zh-CN" sz="1600" b="0" i="0" kern="1200" dirty="0" err="1" smtClean="0">
                <a:solidFill>
                  <a:schemeClr val="tx1"/>
                </a:solidFill>
                <a:effectLst/>
                <a:latin typeface="Arial" charset="0"/>
                <a:ea typeface="+mn-ea"/>
                <a:cs typeface="+mn-cs"/>
              </a:rPr>
              <a:t>yi</a:t>
            </a:r>
            <a:r>
              <a:rPr lang="zh-CN" altLang="en-US" sz="1600" b="0" i="0" kern="1200" dirty="0" smtClean="0">
                <a:solidFill>
                  <a:schemeClr val="tx1"/>
                </a:solidFill>
                <a:effectLst/>
                <a:latin typeface="Arial" charset="0"/>
                <a:ea typeface="+mn-ea"/>
                <a:cs typeface="+mn-cs"/>
              </a:rPr>
              <a:t>所收到的来自委员会成员的投票。</a:t>
            </a:r>
            <a:r>
              <a:rPr lang="en-US" altLang="zh-CN" sz="1600" b="0" i="0" kern="1200" dirty="0" smtClean="0">
                <a:solidFill>
                  <a:schemeClr val="tx1"/>
                </a:solidFill>
                <a:effectLst/>
                <a:latin typeface="Arial" charset="0"/>
                <a:ea typeface="+mn-ea"/>
                <a:cs typeface="+mn-cs"/>
              </a:rPr>
              <a:t>C</a:t>
            </a:r>
            <a:r>
              <a:rPr lang="zh-CN" altLang="en-US" sz="1600" b="0" i="0" kern="1200" dirty="0" smtClean="0">
                <a:solidFill>
                  <a:schemeClr val="tx1"/>
                </a:solidFill>
                <a:effectLst/>
                <a:latin typeface="Arial" charset="0"/>
                <a:ea typeface="+mn-ea"/>
                <a:cs typeface="+mn-cs"/>
              </a:rPr>
              <a:t>是委员会的成员数</a:t>
            </a:r>
            <a:r>
              <a:rPr lang="en-US" altLang="zh-CN" sz="1600" b="0" i="0" kern="1200" dirty="0" smtClean="0">
                <a:solidFill>
                  <a:schemeClr val="tx1"/>
                </a:solidFill>
                <a:effectLst/>
                <a:latin typeface="Arial" charset="0"/>
                <a:ea typeface="+mn-ea"/>
                <a:cs typeface="+mn-cs"/>
              </a:rPr>
              <a:t>. </a:t>
            </a:r>
            <a:r>
              <a:rPr lang="zh-CN" altLang="en-US" sz="1600" b="0" i="0" kern="1200" dirty="0" smtClean="0">
                <a:solidFill>
                  <a:schemeClr val="tx1"/>
                </a:solidFill>
                <a:effectLst/>
                <a:latin typeface="Arial" charset="0"/>
                <a:ea typeface="+mn-ea"/>
                <a:cs typeface="+mn-cs"/>
              </a:rPr>
              <a:t>最大值即为要查询的实例</a:t>
            </a:r>
            <a:endParaRPr lang="en-US" altLang="zh-CN" sz="1600" b="0" i="0" kern="1200" dirty="0" smtClean="0">
              <a:solidFill>
                <a:schemeClr val="tx1"/>
              </a:solidFill>
              <a:effectLst/>
              <a:latin typeface="Arial" charset="0"/>
              <a:ea typeface="+mn-ea"/>
              <a:cs typeface="+mn-cs"/>
            </a:endParaRPr>
          </a:p>
          <a:p>
            <a:pPr marL="0" marR="0" lvl="1" indent="0" algn="l" defTabSz="1219170" rtl="0" eaLnBrk="1" fontAlgn="auto" latinLnBrk="0" hangingPunct="1">
              <a:lnSpc>
                <a:spcPct val="100000"/>
              </a:lnSpc>
              <a:spcBef>
                <a:spcPts val="0"/>
              </a:spcBef>
              <a:spcAft>
                <a:spcPts val="0"/>
              </a:spcAft>
              <a:buClrTx/>
              <a:buSzTx/>
              <a:buFontTx/>
              <a:buNone/>
              <a:tabLst/>
              <a:defRPr/>
            </a:pPr>
            <a:r>
              <a:rPr lang="en-US" altLang="zh-CN" sz="2400" dirty="0" smtClean="0"/>
              <a:t/>
            </a:r>
            <a:br>
              <a:rPr lang="en-US" altLang="zh-CN" sz="2400" dirty="0" smtClean="0"/>
            </a:br>
            <a:endParaRPr lang="en-US" altLang="zh-CN" sz="1800" dirty="0" smtClean="0">
              <a:solidFill>
                <a:srgbClr val="000000"/>
              </a:solidFill>
            </a:endParaRPr>
          </a:p>
          <a:p>
            <a:endParaRPr lang="en-US" altLang="zh-CN" sz="1600" b="0" i="0" kern="1200" dirty="0" smtClean="0">
              <a:solidFill>
                <a:schemeClr val="tx1"/>
              </a:solidFill>
              <a:effectLst/>
              <a:latin typeface="Arial" charset="0"/>
              <a:ea typeface="+mn-ea"/>
              <a:cs typeface="+mn-cs"/>
            </a:endParaRP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1</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For measuring the level of disagreement, two main approaches have been proposed. The first is </a:t>
            </a:r>
            <a:r>
              <a:rPr lang="en-US" altLang="zh-CN" sz="1600" b="0" i="1" kern="1200" dirty="0" smtClean="0">
                <a:solidFill>
                  <a:schemeClr val="tx1"/>
                </a:solidFill>
                <a:effectLst/>
                <a:latin typeface="Arial" charset="0"/>
                <a:ea typeface="+mn-ea"/>
                <a:cs typeface="+mn-cs"/>
              </a:rPr>
              <a:t>vote entropy</a:t>
            </a:r>
            <a:r>
              <a:rPr lang="en-US" altLang="zh-CN" dirty="0" smtClean="0"/>
              <a:t> </a:t>
            </a: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2</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where </a:t>
            </a:r>
            <a:r>
              <a:rPr lang="en-US" altLang="zh-CN" sz="1600" b="0" i="1" kern="1200" dirty="0" err="1" smtClean="0">
                <a:solidFill>
                  <a:schemeClr val="tx1"/>
                </a:solidFill>
                <a:effectLst/>
                <a:latin typeface="Arial" charset="0"/>
                <a:ea typeface="+mn-ea"/>
                <a:cs typeface="+mn-cs"/>
              </a:rPr>
              <a:t>yi</a:t>
            </a:r>
            <a:r>
              <a:rPr lang="en-US" altLang="zh-CN" sz="1600" b="0" i="1" kern="120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again ranges over all possible </a:t>
            </a:r>
            <a:r>
              <a:rPr lang="en-US" altLang="zh-CN" sz="1600" b="0" i="0" kern="1200" dirty="0" err="1" smtClean="0">
                <a:solidFill>
                  <a:schemeClr val="tx1"/>
                </a:solidFill>
                <a:effectLst/>
                <a:latin typeface="Arial" charset="0"/>
                <a:ea typeface="+mn-ea"/>
                <a:cs typeface="+mn-cs"/>
              </a:rPr>
              <a:t>labelings</a:t>
            </a:r>
            <a:r>
              <a:rPr lang="en-US" altLang="zh-CN" sz="1600" b="0" i="0" kern="1200" dirty="0" smtClean="0">
                <a:solidFill>
                  <a:schemeClr val="tx1"/>
                </a:solidFill>
                <a:effectLst/>
                <a:latin typeface="Arial" charset="0"/>
                <a:ea typeface="+mn-ea"/>
                <a:cs typeface="+mn-cs"/>
              </a:rPr>
              <a:t>, and </a:t>
            </a:r>
            <a:r>
              <a:rPr lang="en-US" altLang="zh-CN" sz="1600" b="0" i="1" kern="1200" dirty="0" smtClean="0">
                <a:solidFill>
                  <a:schemeClr val="tx1"/>
                </a:solidFill>
                <a:effectLst/>
                <a:latin typeface="Arial" charset="0"/>
                <a:ea typeface="+mn-ea"/>
                <a:cs typeface="+mn-cs"/>
              </a:rPr>
              <a:t>V </a:t>
            </a:r>
            <a:r>
              <a:rPr lang="en-US" altLang="zh-CN" sz="1600" b="0" i="0" kern="1200" dirty="0" smtClean="0">
                <a:solidFill>
                  <a:schemeClr val="tx1"/>
                </a:solidFill>
                <a:effectLst/>
                <a:latin typeface="Arial" charset="0"/>
                <a:ea typeface="+mn-ea"/>
                <a:cs typeface="+mn-cs"/>
              </a:rPr>
              <a:t>(</a:t>
            </a:r>
            <a:r>
              <a:rPr lang="en-US" altLang="zh-CN" sz="1600" b="0" i="1" kern="1200" dirty="0" err="1" smtClean="0">
                <a:solidFill>
                  <a:schemeClr val="tx1"/>
                </a:solidFill>
                <a:effectLst/>
                <a:latin typeface="Arial" charset="0"/>
                <a:ea typeface="+mn-ea"/>
                <a:cs typeface="+mn-cs"/>
              </a:rPr>
              <a:t>yi</a:t>
            </a:r>
            <a:r>
              <a:rPr lang="en-US" altLang="zh-CN" sz="1600" b="0" i="0" kern="1200" dirty="0" smtClean="0">
                <a:solidFill>
                  <a:schemeClr val="tx1"/>
                </a:solidFill>
                <a:effectLst/>
                <a:latin typeface="Arial" charset="0"/>
                <a:ea typeface="+mn-ea"/>
                <a:cs typeface="+mn-cs"/>
              </a:rPr>
              <a:t>) is the number of</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“votes” that a label receives from among the committee members’ predictions,</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and </a:t>
            </a:r>
            <a:r>
              <a:rPr lang="en-US" altLang="zh-CN" sz="1600" b="0" i="1" kern="1200" dirty="0" smtClean="0">
                <a:solidFill>
                  <a:schemeClr val="tx1"/>
                </a:solidFill>
                <a:effectLst/>
                <a:latin typeface="Arial" charset="0"/>
                <a:ea typeface="+mn-ea"/>
                <a:cs typeface="+mn-cs"/>
              </a:rPr>
              <a:t>C </a:t>
            </a:r>
            <a:r>
              <a:rPr lang="en-US" altLang="zh-CN" sz="1600" b="0" i="0" kern="1200" dirty="0" smtClean="0">
                <a:solidFill>
                  <a:schemeClr val="tx1"/>
                </a:solidFill>
                <a:effectLst/>
                <a:latin typeface="Arial" charset="0"/>
                <a:ea typeface="+mn-ea"/>
                <a:cs typeface="+mn-cs"/>
              </a:rPr>
              <a:t>is the committee size.</a:t>
            </a:r>
            <a:r>
              <a:rPr lang="en-US" altLang="zh-CN" dirty="0" smtClean="0"/>
              <a:t> </a:t>
            </a:r>
            <a:br>
              <a:rPr lang="en-US" altLang="zh-CN" dirty="0" smtClean="0"/>
            </a:br>
            <a:r>
              <a:rPr lang="zh-CN" altLang="en-US" dirty="0" smtClean="0"/>
              <a:t>（</a:t>
            </a:r>
            <a:r>
              <a:rPr lang="en-US" altLang="zh-CN" dirty="0" smtClean="0"/>
              <a:t>3</a:t>
            </a:r>
            <a:r>
              <a:rPr lang="zh-CN" altLang="en-US" dirty="0" smtClean="0"/>
              <a:t>）</a:t>
            </a:r>
            <a:r>
              <a:rPr lang="en-US" altLang="zh-CN" sz="1600" b="0" i="0" kern="1200" dirty="0" smtClean="0">
                <a:solidFill>
                  <a:schemeClr val="tx1"/>
                </a:solidFill>
                <a:effectLst/>
                <a:latin typeface="Arial" charset="0"/>
                <a:ea typeface="+mn-ea"/>
                <a:cs typeface="+mn-cs"/>
              </a:rPr>
              <a:t>Here </a:t>
            </a:r>
            <a:r>
              <a:rPr lang="en-US" altLang="zh-CN" sz="1600" b="0" i="1" kern="1200" dirty="0" smtClean="0">
                <a:solidFill>
                  <a:schemeClr val="tx1"/>
                </a:solidFill>
                <a:effectLst/>
                <a:latin typeface="Arial" charset="0"/>
                <a:ea typeface="+mn-ea"/>
                <a:cs typeface="+mn-cs"/>
              </a:rPr>
              <a:t>θ</a:t>
            </a:r>
            <a:r>
              <a:rPr lang="en-US" altLang="zh-CN" sz="1600" b="0" i="0" kern="1200" dirty="0" smtClean="0">
                <a:solidFill>
                  <a:schemeClr val="tx1"/>
                </a:solidFill>
                <a:effectLst/>
                <a:latin typeface="Arial" charset="0"/>
                <a:ea typeface="+mn-ea"/>
                <a:cs typeface="+mn-cs"/>
              </a:rPr>
              <a:t>(</a:t>
            </a:r>
            <a:r>
              <a:rPr lang="en-US" altLang="zh-CN" sz="1600" b="0" i="1" kern="1200" dirty="0" smtClean="0">
                <a:solidFill>
                  <a:schemeClr val="tx1"/>
                </a:solidFill>
                <a:effectLst/>
                <a:latin typeface="Arial" charset="0"/>
                <a:ea typeface="+mn-ea"/>
                <a:cs typeface="+mn-cs"/>
              </a:rPr>
              <a:t>c</a:t>
            </a:r>
            <a:r>
              <a:rPr lang="en-US" altLang="zh-CN" sz="1600" b="0" i="0" kern="1200" dirty="0" smtClean="0">
                <a:solidFill>
                  <a:schemeClr val="tx1"/>
                </a:solidFill>
                <a:effectLst/>
                <a:latin typeface="Arial" charset="0"/>
                <a:ea typeface="+mn-ea"/>
                <a:cs typeface="+mn-cs"/>
              </a:rPr>
              <a:t>) represents a particular model in the committee, and </a:t>
            </a:r>
            <a:r>
              <a:rPr lang="en-US" altLang="zh-CN" sz="1600" b="0" i="1" kern="1200" dirty="0" smtClean="0">
                <a:solidFill>
                  <a:schemeClr val="tx1"/>
                </a:solidFill>
                <a:effectLst/>
                <a:latin typeface="Arial" charset="0"/>
                <a:ea typeface="+mn-ea"/>
                <a:cs typeface="+mn-cs"/>
              </a:rPr>
              <a:t>C </a:t>
            </a:r>
            <a:r>
              <a:rPr lang="en-US" altLang="zh-CN" sz="1600" b="0" i="0" kern="1200" dirty="0" smtClean="0">
                <a:solidFill>
                  <a:schemeClr val="tx1"/>
                </a:solidFill>
                <a:effectLst/>
                <a:latin typeface="Arial" charset="0"/>
                <a:ea typeface="+mn-ea"/>
                <a:cs typeface="+mn-cs"/>
              </a:rPr>
              <a:t>represents the committee as a whole, thus </a:t>
            </a:r>
            <a:r>
              <a:rPr lang="en-US" altLang="zh-CN" sz="1600" b="0" i="1" kern="1200" dirty="0" smtClean="0">
                <a:solidFill>
                  <a:schemeClr val="tx1"/>
                </a:solidFill>
                <a:effectLst/>
                <a:latin typeface="Arial" charset="0"/>
                <a:ea typeface="+mn-ea"/>
                <a:cs typeface="+mn-cs"/>
              </a:rPr>
              <a:t>PC</a:t>
            </a:r>
            <a:r>
              <a:rPr lang="en-US" altLang="zh-CN" sz="1600" b="0" i="0" kern="1200" dirty="0" smtClean="0">
                <a:solidFill>
                  <a:schemeClr val="tx1"/>
                </a:solidFill>
                <a:effectLst/>
                <a:latin typeface="Arial" charset="0"/>
                <a:ea typeface="+mn-ea"/>
                <a:cs typeface="+mn-cs"/>
              </a:rPr>
              <a:t>(</a:t>
            </a:r>
            <a:r>
              <a:rPr lang="en-US" altLang="zh-CN" sz="1600" b="0" i="1" kern="1200" dirty="0" err="1" smtClean="0">
                <a:solidFill>
                  <a:schemeClr val="tx1"/>
                </a:solidFill>
                <a:effectLst/>
                <a:latin typeface="Arial" charset="0"/>
                <a:ea typeface="+mn-ea"/>
                <a:cs typeface="+mn-cs"/>
              </a:rPr>
              <a:t>yijx</a:t>
            </a:r>
            <a:r>
              <a:rPr lang="en-US" altLang="zh-CN" sz="1600" b="0" i="0" kern="1200" dirty="0" smtClean="0">
                <a:solidFill>
                  <a:schemeClr val="tx1"/>
                </a:solidFill>
                <a:effectLst/>
                <a:latin typeface="Arial" charset="0"/>
                <a:ea typeface="+mn-ea"/>
                <a:cs typeface="+mn-cs"/>
              </a:rPr>
              <a:t>) = </a:t>
            </a:r>
            <a:r>
              <a:rPr lang="en-US" altLang="zh-CN" sz="1600" b="0" i="1" kern="1200" dirty="0" err="1" smtClean="0">
                <a:solidFill>
                  <a:schemeClr val="tx1"/>
                </a:solidFill>
                <a:effectLst/>
                <a:latin typeface="Arial" charset="0"/>
                <a:ea typeface="+mn-ea"/>
                <a:cs typeface="+mn-cs"/>
              </a:rPr>
              <a:t>C</a:t>
            </a:r>
            <a:r>
              <a:rPr lang="en-US" altLang="zh-CN" sz="1600" b="0" i="0" kern="1200" dirty="0" err="1" smtClean="0">
                <a:solidFill>
                  <a:schemeClr val="tx1"/>
                </a:solidFill>
                <a:effectLst/>
                <a:latin typeface="Arial" charset="0"/>
                <a:ea typeface="+mn-ea"/>
                <a:cs typeface="+mn-cs"/>
              </a:rPr>
              <a:t>1</a:t>
            </a:r>
            <a:r>
              <a:rPr lang="en-US" altLang="zh-CN" sz="1600" b="0" i="0" kern="1200" dirty="0" smtClean="0">
                <a:solidFill>
                  <a:schemeClr val="tx1"/>
                </a:solidFill>
                <a:effectLst/>
                <a:latin typeface="Arial" charset="0"/>
                <a:ea typeface="+mn-ea"/>
                <a:cs typeface="+mn-cs"/>
              </a:rPr>
              <a:t> P</a:t>
            </a:r>
            <a:r>
              <a:rPr lang="en-US" altLang="zh-CN" sz="1600" b="0" i="1" kern="1200" dirty="0" smtClean="0">
                <a:solidFill>
                  <a:schemeClr val="tx1"/>
                </a:solidFill>
                <a:effectLst/>
                <a:latin typeface="Arial" charset="0"/>
                <a:ea typeface="+mn-ea"/>
                <a:cs typeface="+mn-cs"/>
              </a:rPr>
              <a:t>C c</a:t>
            </a:r>
            <a:r>
              <a:rPr lang="en-US" altLang="zh-CN" sz="1600" b="0" i="0" kern="1200" dirty="0" smtClean="0">
                <a:solidFill>
                  <a:schemeClr val="tx1"/>
                </a:solidFill>
                <a:effectLst/>
                <a:latin typeface="Arial" charset="0"/>
                <a:ea typeface="+mn-ea"/>
                <a:cs typeface="+mn-cs"/>
              </a:rPr>
              <a:t>=1 </a:t>
            </a:r>
            <a:r>
              <a:rPr lang="en-US" altLang="zh-CN" sz="1600" b="0" i="1" kern="1200" dirty="0" err="1" smtClean="0">
                <a:solidFill>
                  <a:schemeClr val="tx1"/>
                </a:solidFill>
                <a:effectLst/>
                <a:latin typeface="Arial" charset="0"/>
                <a:ea typeface="+mn-ea"/>
                <a:cs typeface="+mn-cs"/>
              </a:rPr>
              <a:t>Pθ</a:t>
            </a:r>
            <a:r>
              <a:rPr lang="en-US" altLang="zh-CN" sz="1600" b="0" i="0" kern="1200" dirty="0" smtClean="0">
                <a:solidFill>
                  <a:schemeClr val="tx1"/>
                </a:solidFill>
                <a:effectLst/>
                <a:latin typeface="Arial" charset="0"/>
                <a:ea typeface="+mn-ea"/>
                <a:cs typeface="+mn-cs"/>
              </a:rPr>
              <a:t>(</a:t>
            </a:r>
            <a:r>
              <a:rPr lang="en-US" altLang="zh-CN" sz="1600" b="0" i="1" kern="1200" dirty="0" smtClean="0">
                <a:solidFill>
                  <a:schemeClr val="tx1"/>
                </a:solidFill>
                <a:effectLst/>
                <a:latin typeface="Arial" charset="0"/>
                <a:ea typeface="+mn-ea"/>
                <a:cs typeface="+mn-cs"/>
              </a:rPr>
              <a:t>c</a:t>
            </a:r>
            <a:r>
              <a:rPr lang="en-US" altLang="zh-CN" sz="1600" b="0" i="0" kern="1200" dirty="0" smtClean="0">
                <a:solidFill>
                  <a:schemeClr val="tx1"/>
                </a:solidFill>
                <a:effectLst/>
                <a:latin typeface="Arial" charset="0"/>
                <a:ea typeface="+mn-ea"/>
                <a:cs typeface="+mn-cs"/>
              </a:rPr>
              <a:t>)(</a:t>
            </a:r>
            <a:r>
              <a:rPr lang="en-US" altLang="zh-CN" sz="1600" b="0" i="1" kern="1200" dirty="0" err="1" smtClean="0">
                <a:solidFill>
                  <a:schemeClr val="tx1"/>
                </a:solidFill>
                <a:effectLst/>
                <a:latin typeface="Arial" charset="0"/>
                <a:ea typeface="+mn-ea"/>
                <a:cs typeface="+mn-cs"/>
              </a:rPr>
              <a:t>yijx</a:t>
            </a:r>
            <a:r>
              <a:rPr lang="en-US" altLang="zh-CN" sz="1600" b="0" i="0" kern="1200" dirty="0" smtClean="0">
                <a:solidFill>
                  <a:schemeClr val="tx1"/>
                </a:solidFill>
                <a:effectLst/>
                <a:latin typeface="Arial" charset="0"/>
                <a:ea typeface="+mn-ea"/>
                <a:cs typeface="+mn-cs"/>
              </a:rPr>
              <a:t>) is the “consensus” probability that </a:t>
            </a:r>
            <a:r>
              <a:rPr lang="en-US" altLang="zh-CN" sz="1600" b="0" i="1" kern="1200" dirty="0" err="1" smtClean="0">
                <a:solidFill>
                  <a:schemeClr val="tx1"/>
                </a:solidFill>
                <a:effectLst/>
                <a:latin typeface="Arial" charset="0"/>
                <a:ea typeface="+mn-ea"/>
                <a:cs typeface="+mn-cs"/>
              </a:rPr>
              <a:t>yi</a:t>
            </a:r>
            <a:r>
              <a:rPr lang="en-US" altLang="zh-CN" sz="1600" b="0" i="1" kern="120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is the correct label.</a:t>
            </a:r>
            <a:r>
              <a:rPr lang="en-US" altLang="zh-CN" dirty="0" smtClean="0"/>
              <a:t> </a:t>
            </a:r>
            <a:br>
              <a:rPr lang="en-US" altLang="zh-CN" dirty="0" smtClean="0"/>
            </a:br>
            <a:r>
              <a:rPr lang="zh-CN" altLang="en-US" dirty="0" smtClean="0"/>
              <a:t>（</a:t>
            </a:r>
            <a:r>
              <a:rPr lang="en-US" altLang="zh-CN" dirty="0" smtClean="0"/>
              <a:t>4</a:t>
            </a:r>
            <a:r>
              <a:rPr lang="zh-CN" altLang="en-US" dirty="0" smtClean="0"/>
              <a:t>）</a:t>
            </a:r>
            <a:r>
              <a:rPr lang="en-US" altLang="zh-CN" sz="1600" b="0" i="0" kern="1200" dirty="0" smtClean="0">
                <a:solidFill>
                  <a:schemeClr val="tx1"/>
                </a:solidFill>
                <a:effectLst/>
                <a:latin typeface="Arial" charset="0"/>
                <a:ea typeface="+mn-ea"/>
                <a:cs typeface="+mn-cs"/>
              </a:rPr>
              <a:t>KL divergence (</a:t>
            </a:r>
            <a:r>
              <a:rPr lang="en-US" altLang="zh-CN" sz="1600" b="0" i="0" kern="1200" dirty="0" err="1" smtClean="0">
                <a:solidFill>
                  <a:schemeClr val="tx1"/>
                </a:solidFill>
                <a:effectLst/>
                <a:latin typeface="Arial" charset="0"/>
                <a:ea typeface="+mn-ea"/>
                <a:cs typeface="+mn-cs"/>
              </a:rPr>
              <a:t>Kullback</a:t>
            </a:r>
            <a:r>
              <a:rPr lang="en-US" altLang="zh-CN" sz="1600" b="0" i="0" kern="1200" dirty="0" smtClean="0">
                <a:solidFill>
                  <a:schemeClr val="tx1"/>
                </a:solidFill>
                <a:effectLst/>
                <a:latin typeface="Arial" charset="0"/>
                <a:ea typeface="+mn-ea"/>
                <a:cs typeface="+mn-cs"/>
              </a:rPr>
              <a:t> and </a:t>
            </a:r>
            <a:r>
              <a:rPr lang="en-US" altLang="zh-CN" sz="1600" b="0" i="0" kern="1200" dirty="0" err="1" smtClean="0">
                <a:solidFill>
                  <a:schemeClr val="tx1"/>
                </a:solidFill>
                <a:effectLst/>
                <a:latin typeface="Arial" charset="0"/>
                <a:ea typeface="+mn-ea"/>
                <a:cs typeface="+mn-cs"/>
              </a:rPr>
              <a:t>Leibler</a:t>
            </a:r>
            <a:r>
              <a:rPr lang="en-US" altLang="zh-CN" sz="1600" b="0" i="0" kern="1200" dirty="0" smtClean="0">
                <a:solidFill>
                  <a:schemeClr val="tx1"/>
                </a:solidFill>
                <a:effectLst/>
                <a:latin typeface="Arial" charset="0"/>
                <a:ea typeface="+mn-ea"/>
                <a:cs typeface="+mn-cs"/>
              </a:rPr>
              <a:t>, 1951) is</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an information-theoretic measure of the difference between two probability distributions. </a:t>
            </a: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5</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So this disagreement measure considers the most informative query</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to be the one with the largest average difference between the label distributions</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of any one committee member and the consensus.</a:t>
            </a:r>
            <a:r>
              <a:rPr lang="en-US" altLang="zh-CN" dirty="0" smtClean="0"/>
              <a:t> </a:t>
            </a:r>
            <a:br>
              <a:rPr lang="en-US" altLang="zh-CN" dirty="0" smtClean="0"/>
            </a:br>
            <a:r>
              <a:rPr lang="en-US" altLang="zh-CN" dirty="0" smtClean="0"/>
              <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227992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1</a:t>
            </a:r>
            <a:r>
              <a:rPr lang="zh-CN" altLang="en-US" sz="1600" b="0" i="0" kern="1200" dirty="0" smtClean="0">
                <a:solidFill>
                  <a:schemeClr val="tx1"/>
                </a:solidFill>
                <a:effectLst/>
                <a:latin typeface="Arial" charset="0"/>
                <a:ea typeface="+mn-ea"/>
                <a:cs typeface="+mn-cs"/>
              </a:rPr>
              <a:t>）接下来讲另一个策略：</a:t>
            </a:r>
            <a:r>
              <a:rPr lang="en-US" altLang="zh-CN" sz="1600" dirty="0" smtClean="0"/>
              <a:t>Except Model Change</a:t>
            </a:r>
            <a:r>
              <a:rPr lang="zh-CN" altLang="en-US" sz="1600" dirty="0" smtClean="0"/>
              <a:t>。它的主要思想是选择知道真实标记后会对当前模型造成最大改变的实例。具体来说就是，查询能够对与模型参数相关目标函数的梯度造成最大改变的实例</a:t>
            </a:r>
            <a:endParaRPr lang="en-US" altLang="zh-CN" sz="1600" dirty="0" smtClean="0"/>
          </a:p>
          <a:p>
            <a:r>
              <a:rPr lang="zh-CN" altLang="en-US" sz="1600" dirty="0" smtClean="0"/>
              <a:t>（</a:t>
            </a:r>
            <a:r>
              <a:rPr lang="en-US" altLang="zh-CN" sz="1600" dirty="0" smtClean="0"/>
              <a:t>2</a:t>
            </a:r>
            <a:r>
              <a:rPr lang="zh-CN" altLang="en-US" sz="1600" dirty="0" smtClean="0"/>
              <a:t>）但是这种方法只适用于基于梯度训练的模型</a:t>
            </a:r>
            <a:endParaRPr lang="en-US" altLang="zh-CN" sz="1600" dirty="0" smtClean="0"/>
          </a:p>
          <a:p>
            <a:endParaRPr lang="en-US" altLang="zh-CN" sz="1600" dirty="0" smtClean="0"/>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1</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label those points that would most change the current model</a:t>
            </a: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2</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Another general active learning framework uses a decision-theoretic approach, selecting the instance that would impart the greatest change to the current model </a:t>
            </a:r>
            <a:r>
              <a:rPr lang="en-US" altLang="zh-CN" sz="1600" b="0" i="1" kern="1200" dirty="0" smtClean="0">
                <a:solidFill>
                  <a:schemeClr val="tx1"/>
                </a:solidFill>
                <a:effectLst/>
                <a:latin typeface="Arial" charset="0"/>
                <a:ea typeface="+mn-ea"/>
                <a:cs typeface="+mn-cs"/>
              </a:rPr>
              <a:t>if</a:t>
            </a:r>
            <a:r>
              <a:rPr lang="en-US" altLang="zh-CN" sz="1600" b="0" i="1" kern="1200" baseline="0" dirty="0" smtClean="0">
                <a:solidFill>
                  <a:schemeClr val="tx1"/>
                </a:solidFill>
                <a:effectLst/>
                <a:latin typeface="Arial" charset="0"/>
                <a:ea typeface="+mn-ea"/>
                <a:cs typeface="+mn-cs"/>
              </a:rPr>
              <a:t>  </a:t>
            </a:r>
            <a:r>
              <a:rPr lang="en-US" altLang="zh-CN" sz="1600" b="0" i="1" kern="1200" dirty="0" smtClean="0">
                <a:solidFill>
                  <a:schemeClr val="tx1"/>
                </a:solidFill>
                <a:effectLst/>
                <a:latin typeface="Arial" charset="0"/>
                <a:ea typeface="+mn-ea"/>
                <a:cs typeface="+mn-cs"/>
              </a:rPr>
              <a:t>we knew its label</a:t>
            </a:r>
            <a:r>
              <a:rPr lang="en-US" altLang="zh-CN" sz="1600" b="0" i="0" kern="1200" dirty="0" smtClean="0">
                <a:solidFill>
                  <a:schemeClr val="tx1"/>
                </a:solidFill>
                <a:effectLst/>
                <a:latin typeface="Arial" charset="0"/>
                <a:ea typeface="+mn-ea"/>
                <a:cs typeface="+mn-cs"/>
              </a:rPr>
              <a:t>. </a:t>
            </a:r>
            <a:r>
              <a:rPr lang="en-US" altLang="zh-CN" dirty="0" smtClean="0"/>
              <a:t/>
            </a:r>
            <a:br>
              <a:rPr lang="en-US" altLang="zh-CN" dirty="0" smtClean="0"/>
            </a:br>
            <a:r>
              <a:rPr lang="zh-CN" altLang="en-US" dirty="0" smtClean="0"/>
              <a:t>（</a:t>
            </a:r>
            <a:r>
              <a:rPr lang="en-US" altLang="zh-CN" dirty="0" smtClean="0"/>
              <a:t>2</a:t>
            </a:r>
            <a:r>
              <a:rPr lang="zh-CN" altLang="en-US" dirty="0" smtClean="0"/>
              <a:t>）</a:t>
            </a:r>
            <a:r>
              <a:rPr lang="en-US" altLang="zh-CN" sz="1600" b="0" i="0" kern="1200" dirty="0" smtClean="0">
                <a:solidFill>
                  <a:schemeClr val="tx1"/>
                </a:solidFill>
                <a:effectLst/>
                <a:latin typeface="Arial" charset="0"/>
                <a:ea typeface="+mn-ea"/>
                <a:cs typeface="+mn-cs"/>
              </a:rPr>
              <a:t>A decision theoretic-approach is to select the instance that results in the greatest change from</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the current model. Specifically, the instance that results in the greatest change in gradient of the</a:t>
            </a:r>
            <a:r>
              <a:rPr lang="en-US" altLang="zh-CN" dirty="0" smtClean="0"/>
              <a:t>  </a:t>
            </a:r>
            <a:r>
              <a:rPr lang="en-US" altLang="zh-CN" sz="1600" b="0" i="0" kern="1200" dirty="0" smtClean="0">
                <a:solidFill>
                  <a:schemeClr val="tx1"/>
                </a:solidFill>
                <a:effectLst/>
                <a:latin typeface="Arial" charset="0"/>
                <a:ea typeface="+mn-ea"/>
                <a:cs typeface="+mn-cs"/>
              </a:rPr>
              <a:t>objective function with respect to the model parameters is used. The intuition of such an approach</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is to use an instance that is most different from the current model that is already known.</a:t>
            </a:r>
            <a:r>
              <a:rPr lang="en-US" altLang="zh-CN" dirty="0" smtClean="0"/>
              <a:t> </a:t>
            </a:r>
          </a:p>
          <a:p>
            <a:r>
              <a:rPr lang="zh-CN" altLang="en-US" dirty="0" smtClean="0"/>
              <a:t>（</a:t>
            </a:r>
            <a:r>
              <a:rPr lang="en-US" altLang="zh-CN" dirty="0" smtClean="0"/>
              <a:t>3</a:t>
            </a:r>
            <a:r>
              <a:rPr lang="zh-CN" altLang="en-US" dirty="0" smtClean="0"/>
              <a:t>）</a:t>
            </a:r>
            <a:r>
              <a:rPr lang="en-US" altLang="zh-CN" sz="1600" b="0" i="0" kern="1200" dirty="0" smtClean="0">
                <a:solidFill>
                  <a:schemeClr val="tx1"/>
                </a:solidFill>
                <a:effectLst/>
                <a:latin typeface="Arial" charset="0"/>
                <a:ea typeface="+mn-ea"/>
                <a:cs typeface="+mn-cs"/>
              </a:rPr>
              <a:t>Such an approach is only applicable to models where gradient-based training is used,</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such as discriminative probabilistic models.</a:t>
            </a:r>
            <a:r>
              <a:rPr lang="en-US" altLang="zh-CN" dirty="0" smtClean="0"/>
              <a:t> </a:t>
            </a:r>
          </a:p>
          <a:p>
            <a:r>
              <a:rPr lang="zh-CN" altLang="en-US" dirty="0" smtClean="0"/>
              <a:t>（</a:t>
            </a:r>
            <a:r>
              <a:rPr lang="en-US" altLang="zh-CN" dirty="0" smtClean="0"/>
              <a:t>4</a:t>
            </a:r>
            <a:r>
              <a:rPr lang="zh-CN" altLang="en-US" dirty="0" smtClean="0"/>
              <a:t>）</a:t>
            </a:r>
            <a:r>
              <a:rPr lang="en-US" altLang="zh-CN" sz="1600" b="0" i="0" kern="1200" dirty="0" smtClean="0">
                <a:solidFill>
                  <a:schemeClr val="tx1"/>
                </a:solidFill>
                <a:effectLst/>
                <a:latin typeface="Arial" charset="0"/>
                <a:ea typeface="+mn-ea"/>
                <a:cs typeface="+mn-cs"/>
              </a:rPr>
              <a:t>Let </a:t>
            </a:r>
            <a:r>
              <a:rPr lang="en-US" altLang="zh-CN" sz="1600" b="0" i="0" kern="1200" dirty="0" err="1" smtClean="0">
                <a:solidFill>
                  <a:schemeClr val="tx1"/>
                </a:solidFill>
                <a:effectLst/>
                <a:latin typeface="Arial" charset="0"/>
                <a:ea typeface="+mn-ea"/>
                <a:cs typeface="+mn-cs"/>
              </a:rPr>
              <a:t>δ</a:t>
            </a:r>
            <a:r>
              <a:rPr lang="en-US" altLang="zh-CN" sz="1600" b="0" i="1" kern="1200" dirty="0" err="1" smtClean="0">
                <a:solidFill>
                  <a:schemeClr val="tx1"/>
                </a:solidFill>
                <a:effectLst/>
                <a:latin typeface="Arial" charset="0"/>
                <a:ea typeface="+mn-ea"/>
                <a:cs typeface="+mn-cs"/>
              </a:rPr>
              <a:t>gi</a:t>
            </a:r>
            <a:r>
              <a:rPr lang="en-US" altLang="zh-CN" sz="1600" b="0" i="0" kern="1200" dirty="0" smtClean="0">
                <a:solidFill>
                  <a:schemeClr val="tx1"/>
                </a:solidFill>
                <a:effectLst/>
                <a:latin typeface="Arial" charset="0"/>
                <a:ea typeface="+mn-ea"/>
                <a:cs typeface="+mn-cs"/>
              </a:rPr>
              <a:t>(</a:t>
            </a:r>
            <a:r>
              <a:rPr lang="en-US" altLang="zh-CN" sz="1600" b="0" i="1" kern="1200" dirty="0" smtClean="0">
                <a:solidFill>
                  <a:schemeClr val="tx1"/>
                </a:solidFill>
                <a:effectLst/>
                <a:latin typeface="Arial" charset="0"/>
                <a:ea typeface="+mn-ea"/>
                <a:cs typeface="+mn-cs"/>
              </a:rPr>
              <a:t>X</a:t>
            </a:r>
            <a:r>
              <a:rPr lang="en-US" altLang="zh-CN" sz="1600" b="0" i="0" kern="1200" dirty="0" smtClean="0">
                <a:solidFill>
                  <a:schemeClr val="tx1"/>
                </a:solidFill>
                <a:effectLst/>
                <a:latin typeface="Arial" charset="0"/>
                <a:ea typeface="+mn-ea"/>
                <a:cs typeface="+mn-cs"/>
              </a:rPr>
              <a:t>) be the change in the gradient with respect to</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the model parameters, if the training label of the candidate instance </a:t>
            </a:r>
            <a:r>
              <a:rPr lang="en-US" altLang="zh-CN" sz="1600" b="0" i="1" kern="1200" dirty="0" smtClean="0">
                <a:solidFill>
                  <a:schemeClr val="tx1"/>
                </a:solidFill>
                <a:effectLst/>
                <a:latin typeface="Arial" charset="0"/>
                <a:ea typeface="+mn-ea"/>
                <a:cs typeface="+mn-cs"/>
              </a:rPr>
              <a:t>X </a:t>
            </a:r>
            <a:r>
              <a:rPr lang="en-US" altLang="zh-CN" sz="1600" b="0" i="0" kern="1200" dirty="0" smtClean="0">
                <a:solidFill>
                  <a:schemeClr val="tx1"/>
                </a:solidFill>
                <a:effectLst/>
                <a:latin typeface="Arial" charset="0"/>
                <a:ea typeface="+mn-ea"/>
                <a:cs typeface="+mn-cs"/>
              </a:rPr>
              <a:t>(with unknown label) is </a:t>
            </a:r>
            <a:r>
              <a:rPr lang="en-US" altLang="zh-CN" sz="1600" b="0" i="1" kern="1200" dirty="0" err="1" smtClean="0">
                <a:solidFill>
                  <a:schemeClr val="tx1"/>
                </a:solidFill>
                <a:effectLst/>
                <a:latin typeface="Arial" charset="0"/>
                <a:ea typeface="+mn-ea"/>
                <a:cs typeface="+mn-cs"/>
              </a:rPr>
              <a:t>i</a:t>
            </a:r>
            <a:r>
              <a:rPr lang="en-US" altLang="zh-CN" sz="1600" b="0" i="0" kern="1200" dirty="0" smtClean="0">
                <a:solidFill>
                  <a:schemeClr val="tx1"/>
                </a:solidFill>
                <a:effectLst/>
                <a:latin typeface="Arial" charset="0"/>
                <a:ea typeface="+mn-ea"/>
                <a:cs typeface="+mn-cs"/>
              </a:rPr>
              <a:t>. </a:t>
            </a:r>
          </a:p>
          <a:p>
            <a:r>
              <a:rPr lang="en-US" altLang="zh-CN" sz="1600" b="0" i="0" kern="1200" dirty="0" smtClean="0">
                <a:solidFill>
                  <a:schemeClr val="tx1"/>
                </a:solidFill>
                <a:effectLst/>
                <a:latin typeface="Arial" charset="0"/>
                <a:ea typeface="+mn-ea"/>
                <a:cs typeface="+mn-cs"/>
              </a:rPr>
              <a:t>Let</a:t>
            </a:r>
            <a:r>
              <a:rPr lang="en-US" altLang="zh-CN" sz="1600" b="0" i="0" kern="1200" baseline="0" dirty="0" smtClean="0">
                <a:solidFill>
                  <a:schemeClr val="tx1"/>
                </a:solidFill>
                <a:effectLst/>
                <a:latin typeface="Arial" charset="0"/>
                <a:ea typeface="+mn-ea"/>
                <a:cs typeface="+mn-cs"/>
              </a:rPr>
              <a:t> </a:t>
            </a:r>
            <a:r>
              <a:rPr lang="en-US" altLang="zh-CN" sz="1600" b="0" i="1" kern="1200" dirty="0" smtClean="0">
                <a:solidFill>
                  <a:schemeClr val="tx1"/>
                </a:solidFill>
                <a:effectLst/>
                <a:latin typeface="Arial" charset="0"/>
                <a:ea typeface="+mn-ea"/>
                <a:cs typeface="+mn-cs"/>
              </a:rPr>
              <a:t>pi </a:t>
            </a:r>
            <a:r>
              <a:rPr lang="en-US" altLang="zh-CN" sz="1600" b="0" i="0" kern="1200" dirty="0" smtClean="0">
                <a:solidFill>
                  <a:schemeClr val="tx1"/>
                </a:solidFill>
                <a:effectLst/>
                <a:latin typeface="Arial" charset="0"/>
                <a:ea typeface="+mn-ea"/>
                <a:cs typeface="+mn-cs"/>
              </a:rPr>
              <a:t>be the posterior probability of the instance </a:t>
            </a:r>
            <a:r>
              <a:rPr lang="en-US" altLang="zh-CN" sz="1600" b="0" i="1" kern="1200" dirty="0" err="1" smtClean="0">
                <a:solidFill>
                  <a:schemeClr val="tx1"/>
                </a:solidFill>
                <a:effectLst/>
                <a:latin typeface="Arial" charset="0"/>
                <a:ea typeface="+mn-ea"/>
                <a:cs typeface="+mn-cs"/>
              </a:rPr>
              <a:t>i</a:t>
            </a:r>
            <a:r>
              <a:rPr lang="en-US" altLang="zh-CN" sz="1600" b="0" i="1" kern="120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with respect to the current label set in the training</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data. Then, the expected model change </a:t>
            </a:r>
            <a:r>
              <a:rPr lang="en-US" altLang="zh-CN" sz="1600" b="0" i="1" kern="1200" dirty="0" smtClean="0">
                <a:solidFill>
                  <a:schemeClr val="tx1"/>
                </a:solidFill>
                <a:effectLst/>
                <a:latin typeface="Arial" charset="0"/>
                <a:ea typeface="+mn-ea"/>
                <a:cs typeface="+mn-cs"/>
              </a:rPr>
              <a:t>C</a:t>
            </a:r>
            <a:r>
              <a:rPr lang="en-US" altLang="zh-CN" sz="1600" b="0" i="0" kern="1200" dirty="0" smtClean="0">
                <a:solidFill>
                  <a:schemeClr val="tx1"/>
                </a:solidFill>
                <a:effectLst/>
                <a:latin typeface="Arial" charset="0"/>
                <a:ea typeface="+mn-ea"/>
                <a:cs typeface="+mn-cs"/>
              </a:rPr>
              <a:t>(</a:t>
            </a:r>
            <a:r>
              <a:rPr lang="en-US" altLang="zh-CN" sz="1600" b="0" i="1" kern="1200" dirty="0" smtClean="0">
                <a:solidFill>
                  <a:schemeClr val="tx1"/>
                </a:solidFill>
                <a:effectLst/>
                <a:latin typeface="Arial" charset="0"/>
                <a:ea typeface="+mn-ea"/>
                <a:cs typeface="+mn-cs"/>
              </a:rPr>
              <a:t>X</a:t>
            </a:r>
            <a:r>
              <a:rPr lang="en-US" altLang="zh-CN" sz="1600" b="0" i="0" kern="1200" dirty="0" smtClean="0">
                <a:solidFill>
                  <a:schemeClr val="tx1"/>
                </a:solidFill>
                <a:effectLst/>
                <a:latin typeface="Arial" charset="0"/>
                <a:ea typeface="+mn-ea"/>
                <a:cs typeface="+mn-cs"/>
              </a:rPr>
              <a:t>) with respect to the instance </a:t>
            </a:r>
            <a:r>
              <a:rPr lang="en-US" altLang="zh-CN" sz="1600" b="0" i="1" kern="1200" dirty="0" smtClean="0">
                <a:solidFill>
                  <a:schemeClr val="tx1"/>
                </a:solidFill>
                <a:effectLst/>
                <a:latin typeface="Arial" charset="0"/>
                <a:ea typeface="+mn-ea"/>
                <a:cs typeface="+mn-cs"/>
              </a:rPr>
              <a:t>X </a:t>
            </a:r>
            <a:r>
              <a:rPr lang="en-US" altLang="zh-CN" sz="1600" b="0" i="0" kern="1200" dirty="0" smtClean="0">
                <a:solidFill>
                  <a:schemeClr val="tx1"/>
                </a:solidFill>
                <a:effectLst/>
                <a:latin typeface="Arial" charset="0"/>
                <a:ea typeface="+mn-ea"/>
                <a:cs typeface="+mn-cs"/>
              </a:rPr>
              <a:t>is defined as follows:</a:t>
            </a:r>
            <a:r>
              <a:rPr lang="en-US" altLang="zh-CN" dirty="0" smtClean="0"/>
              <a:t> </a:t>
            </a:r>
          </a:p>
          <a:p>
            <a:r>
              <a:rPr lang="zh-CN" altLang="en-US" dirty="0" smtClean="0"/>
              <a:t>（</a:t>
            </a:r>
            <a:r>
              <a:rPr lang="en-US" altLang="zh-CN" dirty="0" smtClean="0"/>
              <a:t>5</a:t>
            </a:r>
            <a:r>
              <a:rPr lang="zh-CN" altLang="en-US" dirty="0" smtClean="0"/>
              <a:t>）</a:t>
            </a:r>
            <a:r>
              <a:rPr lang="en-US" altLang="zh-CN" sz="1600" b="0" i="0" kern="1200" dirty="0" smtClean="0">
                <a:solidFill>
                  <a:schemeClr val="tx1"/>
                </a:solidFill>
                <a:effectLst/>
                <a:latin typeface="Arial" charset="0"/>
                <a:ea typeface="+mn-ea"/>
                <a:cs typeface="+mn-cs"/>
              </a:rPr>
              <a:t>The instance </a:t>
            </a:r>
            <a:r>
              <a:rPr lang="en-US" altLang="zh-CN" sz="1600" b="0" i="1" kern="1200" dirty="0" smtClean="0">
                <a:solidFill>
                  <a:schemeClr val="tx1"/>
                </a:solidFill>
                <a:effectLst/>
                <a:latin typeface="Arial" charset="0"/>
                <a:ea typeface="+mn-ea"/>
                <a:cs typeface="+mn-cs"/>
              </a:rPr>
              <a:t>X </a:t>
            </a:r>
            <a:r>
              <a:rPr lang="en-US" altLang="zh-CN" sz="1600" b="0" i="0" kern="1200" dirty="0" smtClean="0">
                <a:solidFill>
                  <a:schemeClr val="tx1"/>
                </a:solidFill>
                <a:effectLst/>
                <a:latin typeface="Arial" charset="0"/>
                <a:ea typeface="+mn-ea"/>
                <a:cs typeface="+mn-cs"/>
              </a:rPr>
              <a:t>with the largest value of </a:t>
            </a:r>
            <a:r>
              <a:rPr lang="en-US" altLang="zh-CN" sz="1600" b="0" i="1" kern="1200" dirty="0" smtClean="0">
                <a:solidFill>
                  <a:schemeClr val="tx1"/>
                </a:solidFill>
                <a:effectLst/>
                <a:latin typeface="Arial" charset="0"/>
                <a:ea typeface="+mn-ea"/>
                <a:cs typeface="+mn-cs"/>
              </a:rPr>
              <a:t>C</a:t>
            </a:r>
            <a:r>
              <a:rPr lang="en-US" altLang="zh-CN" sz="1600" b="0" i="0" kern="1200" dirty="0" smtClean="0">
                <a:solidFill>
                  <a:schemeClr val="tx1"/>
                </a:solidFill>
                <a:effectLst/>
                <a:latin typeface="Arial" charset="0"/>
                <a:ea typeface="+mn-ea"/>
                <a:cs typeface="+mn-cs"/>
              </a:rPr>
              <a:t>(</a:t>
            </a:r>
            <a:r>
              <a:rPr lang="en-US" altLang="zh-CN" sz="1600" b="0" i="1" kern="1200" dirty="0" smtClean="0">
                <a:solidFill>
                  <a:schemeClr val="tx1"/>
                </a:solidFill>
                <a:effectLst/>
                <a:latin typeface="Arial" charset="0"/>
                <a:ea typeface="+mn-ea"/>
                <a:cs typeface="+mn-cs"/>
              </a:rPr>
              <a:t>X</a:t>
            </a:r>
            <a:r>
              <a:rPr lang="en-US" altLang="zh-CN" sz="1600" b="0" i="0" kern="1200" dirty="0" smtClean="0">
                <a:solidFill>
                  <a:schemeClr val="tx1"/>
                </a:solidFill>
                <a:effectLst/>
                <a:latin typeface="Arial" charset="0"/>
                <a:ea typeface="+mn-ea"/>
                <a:cs typeface="+mn-cs"/>
              </a:rPr>
              <a:t>) is queried for the label. </a:t>
            </a:r>
            <a:endParaRPr lang="zh-CN" altLang="en-US" dirty="0"/>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743107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dirty="0" smtClean="0"/>
              <a:t>（</a:t>
            </a:r>
            <a:r>
              <a:rPr lang="en-US" altLang="zh-CN" sz="1600" dirty="0" smtClean="0"/>
              <a:t>1</a:t>
            </a:r>
            <a:r>
              <a:rPr lang="zh-CN" altLang="en-US" sz="1600" dirty="0" smtClean="0"/>
              <a:t>）那么实例</a:t>
            </a:r>
            <a:r>
              <a:rPr lang="en-US" altLang="zh-CN" sz="1600" dirty="0" smtClean="0"/>
              <a:t>X</a:t>
            </a:r>
            <a:r>
              <a:rPr lang="zh-CN" altLang="en-US" sz="1600" dirty="0" smtClean="0"/>
              <a:t>对模型造成的改变可以定于如下：。其中</a:t>
            </a:r>
            <a:r>
              <a:rPr lang="el-GR" altLang="zh-CN" sz="1600" b="0" i="0" kern="1200" dirty="0" smtClean="0">
                <a:solidFill>
                  <a:schemeClr val="tx1"/>
                </a:solidFill>
                <a:effectLst/>
                <a:latin typeface="Arial" charset="0"/>
                <a:ea typeface="+mn-ea"/>
                <a:cs typeface="+mn-cs"/>
              </a:rPr>
              <a:t>δ</a:t>
            </a:r>
            <a:r>
              <a:rPr lang="en-US" altLang="zh-CN" sz="1600" b="0" i="1" kern="1200" dirty="0" err="1" smtClean="0">
                <a:solidFill>
                  <a:schemeClr val="tx1"/>
                </a:solidFill>
                <a:effectLst/>
                <a:latin typeface="Arial" charset="0"/>
                <a:ea typeface="+mn-ea"/>
                <a:cs typeface="+mn-cs"/>
              </a:rPr>
              <a:t>gi</a:t>
            </a:r>
            <a:r>
              <a:rPr lang="en-US" altLang="zh-CN" sz="1600" b="0" i="0" kern="1200" dirty="0" smtClean="0">
                <a:solidFill>
                  <a:schemeClr val="tx1"/>
                </a:solidFill>
                <a:effectLst/>
                <a:latin typeface="Arial" charset="0"/>
                <a:ea typeface="+mn-ea"/>
                <a:cs typeface="+mn-cs"/>
              </a:rPr>
              <a:t>(</a:t>
            </a:r>
            <a:r>
              <a:rPr lang="en-US" altLang="zh-CN" sz="1600" b="0" i="1" kern="1200" dirty="0" smtClean="0">
                <a:solidFill>
                  <a:schemeClr val="tx1"/>
                </a:solidFill>
                <a:effectLst/>
                <a:latin typeface="Arial" charset="0"/>
                <a:ea typeface="+mn-ea"/>
                <a:cs typeface="+mn-cs"/>
              </a:rPr>
              <a:t>X</a:t>
            </a:r>
            <a:r>
              <a:rPr lang="en-US" altLang="zh-CN" sz="1600" b="0" i="0" kern="1200" dirty="0" smtClean="0">
                <a:solidFill>
                  <a:schemeClr val="tx1"/>
                </a:solidFill>
                <a:effectLst/>
                <a:latin typeface="Arial" charset="0"/>
                <a:ea typeface="+mn-ea"/>
                <a:cs typeface="+mn-cs"/>
              </a:rPr>
              <a:t>)</a:t>
            </a:r>
            <a:r>
              <a:rPr lang="en-US" altLang="zh-CN" dirty="0" smtClean="0"/>
              <a:t> </a:t>
            </a:r>
            <a:r>
              <a:rPr lang="zh-CN" altLang="en-US" dirty="0" smtClean="0"/>
              <a:t>表示在待查询实例为</a:t>
            </a:r>
            <a:r>
              <a:rPr lang="en-US" altLang="zh-CN" dirty="0" smtClean="0"/>
              <a:t>X</a:t>
            </a:r>
            <a:r>
              <a:rPr lang="zh-CN" altLang="en-US" dirty="0" smtClean="0"/>
              <a:t>，训练标记为</a:t>
            </a:r>
            <a:r>
              <a:rPr lang="en-US" altLang="zh-CN" dirty="0" err="1" smtClean="0"/>
              <a:t>i</a:t>
            </a:r>
            <a:r>
              <a:rPr lang="zh-CN" altLang="en-US" dirty="0" smtClean="0"/>
              <a:t>的情况下，</a:t>
            </a:r>
            <a:r>
              <a:rPr lang="zh-CN" altLang="en-US" sz="1600" dirty="0" smtClean="0"/>
              <a:t>与模型参数相关的目标函数的梯度的改变。</a:t>
            </a:r>
            <a:r>
              <a:rPr lang="en-US" altLang="zh-CN" sz="1600" dirty="0" smtClean="0"/>
              <a:t>Pi</a:t>
            </a:r>
            <a:r>
              <a:rPr lang="zh-CN" altLang="en-US" sz="1600" dirty="0" smtClean="0"/>
              <a:t>表示训练数据的当前标记集中标记</a:t>
            </a:r>
            <a:r>
              <a:rPr lang="en-US" altLang="zh-CN" sz="1600" dirty="0" err="1" smtClean="0"/>
              <a:t>i</a:t>
            </a:r>
            <a:r>
              <a:rPr lang="zh-CN" altLang="en-US" sz="1600" dirty="0" smtClean="0"/>
              <a:t>的后验概率</a:t>
            </a:r>
            <a:r>
              <a:rPr lang="en-US" altLang="zh-CN" sz="1600" dirty="0" smtClean="0"/>
              <a:t>.</a:t>
            </a:r>
          </a:p>
          <a:p>
            <a:r>
              <a:rPr lang="zh-CN" altLang="en-US" sz="1600" dirty="0" smtClean="0"/>
              <a:t>（</a:t>
            </a:r>
            <a:r>
              <a:rPr lang="en-US" altLang="zh-CN" sz="1600" dirty="0" smtClean="0"/>
              <a:t>2</a:t>
            </a:r>
            <a:r>
              <a:rPr lang="zh-CN" altLang="en-US" sz="1600" dirty="0" smtClean="0"/>
              <a:t>）</a:t>
            </a:r>
            <a:r>
              <a:rPr lang="en-US" altLang="zh-CN" sz="1600" dirty="0" smtClean="0"/>
              <a:t>C</a:t>
            </a:r>
            <a:r>
              <a:rPr lang="zh-CN" altLang="en-US" sz="1600" dirty="0" smtClean="0"/>
              <a:t>（</a:t>
            </a:r>
            <a:r>
              <a:rPr lang="en-US" altLang="zh-CN" sz="1600" dirty="0" smtClean="0"/>
              <a:t>x</a:t>
            </a:r>
            <a:r>
              <a:rPr lang="zh-CN" altLang="en-US" sz="1600" dirty="0" smtClean="0"/>
              <a:t>）最大值对于的实例就是我们要查询的实例。</a:t>
            </a:r>
            <a:r>
              <a:rPr lang="en-US" altLang="zh-CN" dirty="0" smtClean="0"/>
              <a:t/>
            </a:r>
            <a:br>
              <a:rPr lang="en-US" altLang="zh-CN" dirty="0" smtClean="0"/>
            </a:br>
            <a:endParaRPr lang="en-US" altLang="zh-CN" sz="1600" dirty="0" smtClean="0"/>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1</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label those points that would most change the current model</a:t>
            </a: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2</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Another general active learning framework uses a decision-theoretic approach, selecting the instance that would impart the greatest change to the current model </a:t>
            </a:r>
            <a:r>
              <a:rPr lang="en-US" altLang="zh-CN" sz="1600" b="0" i="1" kern="1200" dirty="0" smtClean="0">
                <a:solidFill>
                  <a:schemeClr val="tx1"/>
                </a:solidFill>
                <a:effectLst/>
                <a:latin typeface="Arial" charset="0"/>
                <a:ea typeface="+mn-ea"/>
                <a:cs typeface="+mn-cs"/>
              </a:rPr>
              <a:t>if</a:t>
            </a:r>
            <a:r>
              <a:rPr lang="en-US" altLang="zh-CN" sz="1600" b="0" i="1" kern="1200" baseline="0" dirty="0" smtClean="0">
                <a:solidFill>
                  <a:schemeClr val="tx1"/>
                </a:solidFill>
                <a:effectLst/>
                <a:latin typeface="Arial" charset="0"/>
                <a:ea typeface="+mn-ea"/>
                <a:cs typeface="+mn-cs"/>
              </a:rPr>
              <a:t>  </a:t>
            </a:r>
            <a:r>
              <a:rPr lang="en-US" altLang="zh-CN" sz="1600" b="0" i="1" kern="1200" dirty="0" smtClean="0">
                <a:solidFill>
                  <a:schemeClr val="tx1"/>
                </a:solidFill>
                <a:effectLst/>
                <a:latin typeface="Arial" charset="0"/>
                <a:ea typeface="+mn-ea"/>
                <a:cs typeface="+mn-cs"/>
              </a:rPr>
              <a:t>we knew its label</a:t>
            </a:r>
            <a:r>
              <a:rPr lang="en-US" altLang="zh-CN" sz="1600" b="0" i="0" kern="1200" dirty="0" smtClean="0">
                <a:solidFill>
                  <a:schemeClr val="tx1"/>
                </a:solidFill>
                <a:effectLst/>
                <a:latin typeface="Arial" charset="0"/>
                <a:ea typeface="+mn-ea"/>
                <a:cs typeface="+mn-cs"/>
              </a:rPr>
              <a:t>. </a:t>
            </a:r>
            <a:r>
              <a:rPr lang="en-US" altLang="zh-CN" dirty="0" smtClean="0"/>
              <a:t/>
            </a:r>
            <a:br>
              <a:rPr lang="en-US" altLang="zh-CN" dirty="0" smtClean="0"/>
            </a:br>
            <a:r>
              <a:rPr lang="zh-CN" altLang="en-US" dirty="0" smtClean="0"/>
              <a:t>（</a:t>
            </a:r>
            <a:r>
              <a:rPr lang="en-US" altLang="zh-CN" dirty="0" smtClean="0"/>
              <a:t>2</a:t>
            </a:r>
            <a:r>
              <a:rPr lang="zh-CN" altLang="en-US" dirty="0" smtClean="0"/>
              <a:t>）</a:t>
            </a:r>
            <a:r>
              <a:rPr lang="en-US" altLang="zh-CN" sz="1600" b="0" i="0" kern="1200" dirty="0" smtClean="0">
                <a:solidFill>
                  <a:schemeClr val="tx1"/>
                </a:solidFill>
                <a:effectLst/>
                <a:latin typeface="Arial" charset="0"/>
                <a:ea typeface="+mn-ea"/>
                <a:cs typeface="+mn-cs"/>
              </a:rPr>
              <a:t>A decision theoretic-approach is to select the instance that results in the greatest change from</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the current model. Specifically, the instance that results in the greatest change in gradient of the</a:t>
            </a:r>
            <a:r>
              <a:rPr lang="en-US" altLang="zh-CN" dirty="0" smtClean="0"/>
              <a:t>  </a:t>
            </a:r>
            <a:r>
              <a:rPr lang="en-US" altLang="zh-CN" sz="1600" b="0" i="0" kern="1200" dirty="0" smtClean="0">
                <a:solidFill>
                  <a:schemeClr val="tx1"/>
                </a:solidFill>
                <a:effectLst/>
                <a:latin typeface="Arial" charset="0"/>
                <a:ea typeface="+mn-ea"/>
                <a:cs typeface="+mn-cs"/>
              </a:rPr>
              <a:t>objective function with respect to the model parameters is used. The intuition of such an approach</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is to use an instance that is most different from the current model that is already known.</a:t>
            </a:r>
            <a:r>
              <a:rPr lang="en-US" altLang="zh-CN" dirty="0" smtClean="0"/>
              <a:t> </a:t>
            </a:r>
          </a:p>
          <a:p>
            <a:r>
              <a:rPr lang="zh-CN" altLang="en-US" dirty="0" smtClean="0"/>
              <a:t>（</a:t>
            </a:r>
            <a:r>
              <a:rPr lang="en-US" altLang="zh-CN" dirty="0" smtClean="0"/>
              <a:t>3</a:t>
            </a:r>
            <a:r>
              <a:rPr lang="zh-CN" altLang="en-US" dirty="0" smtClean="0"/>
              <a:t>）</a:t>
            </a:r>
            <a:r>
              <a:rPr lang="en-US" altLang="zh-CN" sz="1600" b="0" i="0" kern="1200" dirty="0" smtClean="0">
                <a:solidFill>
                  <a:schemeClr val="tx1"/>
                </a:solidFill>
                <a:effectLst/>
                <a:latin typeface="Arial" charset="0"/>
                <a:ea typeface="+mn-ea"/>
                <a:cs typeface="+mn-cs"/>
              </a:rPr>
              <a:t>Such an approach is only applicable to models where gradient-based training is used,</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such as discriminative probabilistic models.</a:t>
            </a:r>
            <a:r>
              <a:rPr lang="en-US" altLang="zh-CN" dirty="0" smtClean="0"/>
              <a:t> </a:t>
            </a:r>
          </a:p>
          <a:p>
            <a:r>
              <a:rPr lang="zh-CN" altLang="en-US" dirty="0" smtClean="0"/>
              <a:t>（</a:t>
            </a:r>
            <a:r>
              <a:rPr lang="en-US" altLang="zh-CN" dirty="0" smtClean="0"/>
              <a:t>4</a:t>
            </a:r>
            <a:r>
              <a:rPr lang="zh-CN" altLang="en-US" dirty="0" smtClean="0"/>
              <a:t>）</a:t>
            </a:r>
            <a:r>
              <a:rPr lang="en-US" altLang="zh-CN" sz="1600" b="0" i="0" kern="1200" dirty="0" smtClean="0">
                <a:solidFill>
                  <a:schemeClr val="tx1"/>
                </a:solidFill>
                <a:effectLst/>
                <a:latin typeface="Arial" charset="0"/>
                <a:ea typeface="+mn-ea"/>
                <a:cs typeface="+mn-cs"/>
              </a:rPr>
              <a:t>Let </a:t>
            </a:r>
            <a:r>
              <a:rPr lang="en-US" altLang="zh-CN" sz="1600" b="0" i="0" kern="1200" dirty="0" err="1" smtClean="0">
                <a:solidFill>
                  <a:schemeClr val="tx1"/>
                </a:solidFill>
                <a:effectLst/>
                <a:latin typeface="Arial" charset="0"/>
                <a:ea typeface="+mn-ea"/>
                <a:cs typeface="+mn-cs"/>
              </a:rPr>
              <a:t>δ</a:t>
            </a:r>
            <a:r>
              <a:rPr lang="en-US" altLang="zh-CN" sz="1600" b="0" i="1" kern="1200" dirty="0" err="1" smtClean="0">
                <a:solidFill>
                  <a:schemeClr val="tx1"/>
                </a:solidFill>
                <a:effectLst/>
                <a:latin typeface="Arial" charset="0"/>
                <a:ea typeface="+mn-ea"/>
                <a:cs typeface="+mn-cs"/>
              </a:rPr>
              <a:t>gi</a:t>
            </a:r>
            <a:r>
              <a:rPr lang="en-US" altLang="zh-CN" sz="1600" b="0" i="0" kern="1200" dirty="0" smtClean="0">
                <a:solidFill>
                  <a:schemeClr val="tx1"/>
                </a:solidFill>
                <a:effectLst/>
                <a:latin typeface="Arial" charset="0"/>
                <a:ea typeface="+mn-ea"/>
                <a:cs typeface="+mn-cs"/>
              </a:rPr>
              <a:t>(</a:t>
            </a:r>
            <a:r>
              <a:rPr lang="en-US" altLang="zh-CN" sz="1600" b="0" i="1" kern="1200" dirty="0" smtClean="0">
                <a:solidFill>
                  <a:schemeClr val="tx1"/>
                </a:solidFill>
                <a:effectLst/>
                <a:latin typeface="Arial" charset="0"/>
                <a:ea typeface="+mn-ea"/>
                <a:cs typeface="+mn-cs"/>
              </a:rPr>
              <a:t>X</a:t>
            </a:r>
            <a:r>
              <a:rPr lang="en-US" altLang="zh-CN" sz="1600" b="0" i="0" kern="1200" dirty="0" smtClean="0">
                <a:solidFill>
                  <a:schemeClr val="tx1"/>
                </a:solidFill>
                <a:effectLst/>
                <a:latin typeface="Arial" charset="0"/>
                <a:ea typeface="+mn-ea"/>
                <a:cs typeface="+mn-cs"/>
              </a:rPr>
              <a:t>) be the change in the gradient with respect to</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the model parameters, if the training label of the candidate instance </a:t>
            </a:r>
            <a:r>
              <a:rPr lang="en-US" altLang="zh-CN" sz="1600" b="0" i="1" kern="1200" dirty="0" smtClean="0">
                <a:solidFill>
                  <a:schemeClr val="tx1"/>
                </a:solidFill>
                <a:effectLst/>
                <a:latin typeface="Arial" charset="0"/>
                <a:ea typeface="+mn-ea"/>
                <a:cs typeface="+mn-cs"/>
              </a:rPr>
              <a:t>X </a:t>
            </a:r>
            <a:r>
              <a:rPr lang="en-US" altLang="zh-CN" sz="1600" b="0" i="0" kern="1200" dirty="0" smtClean="0">
                <a:solidFill>
                  <a:schemeClr val="tx1"/>
                </a:solidFill>
                <a:effectLst/>
                <a:latin typeface="Arial" charset="0"/>
                <a:ea typeface="+mn-ea"/>
                <a:cs typeface="+mn-cs"/>
              </a:rPr>
              <a:t>(with unknown label) is </a:t>
            </a:r>
            <a:r>
              <a:rPr lang="en-US" altLang="zh-CN" sz="1600" b="0" i="1" kern="1200" dirty="0" err="1" smtClean="0">
                <a:solidFill>
                  <a:schemeClr val="tx1"/>
                </a:solidFill>
                <a:effectLst/>
                <a:latin typeface="Arial" charset="0"/>
                <a:ea typeface="+mn-ea"/>
                <a:cs typeface="+mn-cs"/>
              </a:rPr>
              <a:t>i</a:t>
            </a:r>
            <a:r>
              <a:rPr lang="en-US" altLang="zh-CN" sz="1600" b="0" i="0" kern="1200" dirty="0" smtClean="0">
                <a:solidFill>
                  <a:schemeClr val="tx1"/>
                </a:solidFill>
                <a:effectLst/>
                <a:latin typeface="Arial" charset="0"/>
                <a:ea typeface="+mn-ea"/>
                <a:cs typeface="+mn-cs"/>
              </a:rPr>
              <a:t>. </a:t>
            </a:r>
          </a:p>
          <a:p>
            <a:r>
              <a:rPr lang="en-US" altLang="zh-CN" sz="1600" b="0" i="0" kern="1200" dirty="0" smtClean="0">
                <a:solidFill>
                  <a:schemeClr val="tx1"/>
                </a:solidFill>
                <a:effectLst/>
                <a:latin typeface="Arial" charset="0"/>
                <a:ea typeface="+mn-ea"/>
                <a:cs typeface="+mn-cs"/>
              </a:rPr>
              <a:t>Let</a:t>
            </a:r>
            <a:r>
              <a:rPr lang="en-US" altLang="zh-CN" sz="1600" b="0" i="0" kern="1200" baseline="0" dirty="0" smtClean="0">
                <a:solidFill>
                  <a:schemeClr val="tx1"/>
                </a:solidFill>
                <a:effectLst/>
                <a:latin typeface="Arial" charset="0"/>
                <a:ea typeface="+mn-ea"/>
                <a:cs typeface="+mn-cs"/>
              </a:rPr>
              <a:t> </a:t>
            </a:r>
            <a:r>
              <a:rPr lang="en-US" altLang="zh-CN" sz="1600" b="0" i="1" kern="1200" dirty="0" smtClean="0">
                <a:solidFill>
                  <a:schemeClr val="tx1"/>
                </a:solidFill>
                <a:effectLst/>
                <a:latin typeface="Arial" charset="0"/>
                <a:ea typeface="+mn-ea"/>
                <a:cs typeface="+mn-cs"/>
              </a:rPr>
              <a:t>pi </a:t>
            </a:r>
            <a:r>
              <a:rPr lang="en-US" altLang="zh-CN" sz="1600" b="0" i="0" kern="1200" dirty="0" smtClean="0">
                <a:solidFill>
                  <a:schemeClr val="tx1"/>
                </a:solidFill>
                <a:effectLst/>
                <a:latin typeface="Arial" charset="0"/>
                <a:ea typeface="+mn-ea"/>
                <a:cs typeface="+mn-cs"/>
              </a:rPr>
              <a:t>be the posterior probability of the instance </a:t>
            </a:r>
            <a:r>
              <a:rPr lang="en-US" altLang="zh-CN" sz="1600" b="0" i="1" kern="1200" dirty="0" err="1" smtClean="0">
                <a:solidFill>
                  <a:schemeClr val="tx1"/>
                </a:solidFill>
                <a:effectLst/>
                <a:latin typeface="Arial" charset="0"/>
                <a:ea typeface="+mn-ea"/>
                <a:cs typeface="+mn-cs"/>
              </a:rPr>
              <a:t>i</a:t>
            </a:r>
            <a:r>
              <a:rPr lang="en-US" altLang="zh-CN" sz="1600" b="0" i="1" kern="120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with respect to the current label set in the training</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data. Then, the expected model change </a:t>
            </a:r>
            <a:r>
              <a:rPr lang="en-US" altLang="zh-CN" sz="1600" b="0" i="1" kern="1200" dirty="0" smtClean="0">
                <a:solidFill>
                  <a:schemeClr val="tx1"/>
                </a:solidFill>
                <a:effectLst/>
                <a:latin typeface="Arial" charset="0"/>
                <a:ea typeface="+mn-ea"/>
                <a:cs typeface="+mn-cs"/>
              </a:rPr>
              <a:t>C</a:t>
            </a:r>
            <a:r>
              <a:rPr lang="en-US" altLang="zh-CN" sz="1600" b="0" i="0" kern="1200" dirty="0" smtClean="0">
                <a:solidFill>
                  <a:schemeClr val="tx1"/>
                </a:solidFill>
                <a:effectLst/>
                <a:latin typeface="Arial" charset="0"/>
                <a:ea typeface="+mn-ea"/>
                <a:cs typeface="+mn-cs"/>
              </a:rPr>
              <a:t>(</a:t>
            </a:r>
            <a:r>
              <a:rPr lang="en-US" altLang="zh-CN" sz="1600" b="0" i="1" kern="1200" dirty="0" smtClean="0">
                <a:solidFill>
                  <a:schemeClr val="tx1"/>
                </a:solidFill>
                <a:effectLst/>
                <a:latin typeface="Arial" charset="0"/>
                <a:ea typeface="+mn-ea"/>
                <a:cs typeface="+mn-cs"/>
              </a:rPr>
              <a:t>X</a:t>
            </a:r>
            <a:r>
              <a:rPr lang="en-US" altLang="zh-CN" sz="1600" b="0" i="0" kern="1200" dirty="0" smtClean="0">
                <a:solidFill>
                  <a:schemeClr val="tx1"/>
                </a:solidFill>
                <a:effectLst/>
                <a:latin typeface="Arial" charset="0"/>
                <a:ea typeface="+mn-ea"/>
                <a:cs typeface="+mn-cs"/>
              </a:rPr>
              <a:t>) with respect to the instance </a:t>
            </a:r>
            <a:r>
              <a:rPr lang="en-US" altLang="zh-CN" sz="1600" b="0" i="1" kern="1200" dirty="0" smtClean="0">
                <a:solidFill>
                  <a:schemeClr val="tx1"/>
                </a:solidFill>
                <a:effectLst/>
                <a:latin typeface="Arial" charset="0"/>
                <a:ea typeface="+mn-ea"/>
                <a:cs typeface="+mn-cs"/>
              </a:rPr>
              <a:t>X </a:t>
            </a:r>
            <a:r>
              <a:rPr lang="en-US" altLang="zh-CN" sz="1600" b="0" i="0" kern="1200" dirty="0" smtClean="0">
                <a:solidFill>
                  <a:schemeClr val="tx1"/>
                </a:solidFill>
                <a:effectLst/>
                <a:latin typeface="Arial" charset="0"/>
                <a:ea typeface="+mn-ea"/>
                <a:cs typeface="+mn-cs"/>
              </a:rPr>
              <a:t>is defined as follows:</a:t>
            </a:r>
            <a:r>
              <a:rPr lang="en-US" altLang="zh-CN" dirty="0" smtClean="0"/>
              <a:t> </a:t>
            </a:r>
          </a:p>
          <a:p>
            <a:r>
              <a:rPr lang="zh-CN" altLang="en-US" dirty="0" smtClean="0"/>
              <a:t>（</a:t>
            </a:r>
            <a:r>
              <a:rPr lang="en-US" altLang="zh-CN" dirty="0" smtClean="0"/>
              <a:t>5</a:t>
            </a:r>
            <a:r>
              <a:rPr lang="zh-CN" altLang="en-US" dirty="0" smtClean="0"/>
              <a:t>）</a:t>
            </a:r>
            <a:r>
              <a:rPr lang="en-US" altLang="zh-CN" sz="1600" b="0" i="0" kern="1200" dirty="0" smtClean="0">
                <a:solidFill>
                  <a:schemeClr val="tx1"/>
                </a:solidFill>
                <a:effectLst/>
                <a:latin typeface="Arial" charset="0"/>
                <a:ea typeface="+mn-ea"/>
                <a:cs typeface="+mn-cs"/>
              </a:rPr>
              <a:t>The instance </a:t>
            </a:r>
            <a:r>
              <a:rPr lang="en-US" altLang="zh-CN" sz="1600" b="0" i="1" kern="1200" dirty="0" smtClean="0">
                <a:solidFill>
                  <a:schemeClr val="tx1"/>
                </a:solidFill>
                <a:effectLst/>
                <a:latin typeface="Arial" charset="0"/>
                <a:ea typeface="+mn-ea"/>
                <a:cs typeface="+mn-cs"/>
              </a:rPr>
              <a:t>X </a:t>
            </a:r>
            <a:r>
              <a:rPr lang="en-US" altLang="zh-CN" sz="1600" b="0" i="0" kern="1200" dirty="0" smtClean="0">
                <a:solidFill>
                  <a:schemeClr val="tx1"/>
                </a:solidFill>
                <a:effectLst/>
                <a:latin typeface="Arial" charset="0"/>
                <a:ea typeface="+mn-ea"/>
                <a:cs typeface="+mn-cs"/>
              </a:rPr>
              <a:t>with the largest value of </a:t>
            </a:r>
            <a:r>
              <a:rPr lang="en-US" altLang="zh-CN" sz="1600" b="0" i="1" kern="1200" dirty="0" smtClean="0">
                <a:solidFill>
                  <a:schemeClr val="tx1"/>
                </a:solidFill>
                <a:effectLst/>
                <a:latin typeface="Arial" charset="0"/>
                <a:ea typeface="+mn-ea"/>
                <a:cs typeface="+mn-cs"/>
              </a:rPr>
              <a:t>C</a:t>
            </a:r>
            <a:r>
              <a:rPr lang="en-US" altLang="zh-CN" sz="1600" b="0" i="0" kern="1200" dirty="0" smtClean="0">
                <a:solidFill>
                  <a:schemeClr val="tx1"/>
                </a:solidFill>
                <a:effectLst/>
                <a:latin typeface="Arial" charset="0"/>
                <a:ea typeface="+mn-ea"/>
                <a:cs typeface="+mn-cs"/>
              </a:rPr>
              <a:t>(</a:t>
            </a:r>
            <a:r>
              <a:rPr lang="en-US" altLang="zh-CN" sz="1600" b="0" i="1" kern="1200" dirty="0" smtClean="0">
                <a:solidFill>
                  <a:schemeClr val="tx1"/>
                </a:solidFill>
                <a:effectLst/>
                <a:latin typeface="Arial" charset="0"/>
                <a:ea typeface="+mn-ea"/>
                <a:cs typeface="+mn-cs"/>
              </a:rPr>
              <a:t>X</a:t>
            </a:r>
            <a:r>
              <a:rPr lang="en-US" altLang="zh-CN" sz="1600" b="0" i="0" kern="1200" dirty="0" smtClean="0">
                <a:solidFill>
                  <a:schemeClr val="tx1"/>
                </a:solidFill>
                <a:effectLst/>
                <a:latin typeface="Arial" charset="0"/>
                <a:ea typeface="+mn-ea"/>
                <a:cs typeface="+mn-cs"/>
              </a:rPr>
              <a:t>) is queried for the label. </a:t>
            </a:r>
            <a:endParaRPr lang="zh-CN" altLang="en-US" dirty="0"/>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19805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1</a:t>
            </a:r>
            <a:r>
              <a:rPr lang="zh-CN" altLang="en-US" sz="1600" b="0" i="0" kern="1200" dirty="0" smtClean="0">
                <a:solidFill>
                  <a:schemeClr val="tx1"/>
                </a:solidFill>
                <a:effectLst/>
                <a:latin typeface="Arial" charset="0"/>
                <a:ea typeface="+mn-ea"/>
                <a:cs typeface="+mn-cs"/>
              </a:rPr>
              <a:t>）现在我们看下</a:t>
            </a:r>
            <a:r>
              <a:rPr lang="en-US" altLang="zh-CN" sz="1600" dirty="0" smtClean="0">
                <a:solidFill>
                  <a:schemeClr val="tx1">
                    <a:lumMod val="50000"/>
                  </a:schemeClr>
                </a:solidFill>
                <a:latin typeface="Gill Sans" charset="0"/>
                <a:ea typeface="Gill Sans" charset="0"/>
                <a:cs typeface="Gill Sans" charset="0"/>
              </a:rPr>
              <a:t>Performance-based models </a:t>
            </a:r>
            <a:r>
              <a:rPr lang="zh-CN" altLang="en-US" sz="1600" dirty="0" smtClean="0">
                <a:solidFill>
                  <a:schemeClr val="tx1">
                    <a:lumMod val="50000"/>
                  </a:schemeClr>
                </a:solidFill>
                <a:latin typeface="Gill Sans" charset="0"/>
                <a:ea typeface="Gill Sans" charset="0"/>
                <a:cs typeface="Gill Sans" charset="0"/>
              </a:rPr>
              <a:t>的策略，首先是</a:t>
            </a:r>
            <a:r>
              <a:rPr lang="en-US" altLang="zh-CN" sz="1600" dirty="0" smtClean="0"/>
              <a:t>Except Error Reduction</a:t>
            </a:r>
            <a:r>
              <a:rPr lang="zh-CN" altLang="en-US" sz="1600" dirty="0" smtClean="0"/>
              <a:t>（</a:t>
            </a:r>
            <a:r>
              <a:rPr lang="en-US" altLang="zh-CN" sz="1600" dirty="0" err="1" smtClean="0"/>
              <a:t>rui</a:t>
            </a:r>
            <a:r>
              <a:rPr lang="en-US" altLang="zh-CN" sz="1600" dirty="0" smtClean="0"/>
              <a:t> da </a:t>
            </a:r>
            <a:r>
              <a:rPr lang="en-US" altLang="zh-CN" sz="1600" dirty="0" err="1" smtClean="0"/>
              <a:t>ke</a:t>
            </a:r>
            <a:r>
              <a:rPr lang="en-US" altLang="zh-CN" sz="1600" baseline="0" dirty="0" smtClean="0"/>
              <a:t> </a:t>
            </a:r>
            <a:r>
              <a:rPr lang="en-US" altLang="zh-CN" sz="1600" baseline="0" dirty="0" err="1" smtClean="0"/>
              <a:t>xun</a:t>
            </a:r>
            <a:r>
              <a:rPr lang="zh-CN" altLang="en-US" sz="1600" dirty="0" smtClean="0"/>
              <a:t>）。它的主要思想是标记那些能够最大程度减少模型泛化误差的实例。</a:t>
            </a:r>
            <a:endParaRPr lang="en-US" altLang="zh-CN" sz="1600" dirty="0" smtClean="0">
              <a:solidFill>
                <a:schemeClr val="tx1">
                  <a:lumMod val="50000"/>
                </a:schemeClr>
              </a:solidFill>
              <a:latin typeface="Gill Sans" charset="0"/>
              <a:ea typeface="Gill Sans" charset="0"/>
              <a:cs typeface="Gill Sans" charset="0"/>
            </a:endParaRP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2</a:t>
            </a:r>
            <a:r>
              <a:rPr lang="zh-CN" altLang="en-US" sz="1600" b="0" i="0" kern="1200" dirty="0" smtClean="0">
                <a:solidFill>
                  <a:schemeClr val="tx1"/>
                </a:solidFill>
                <a:effectLst/>
                <a:latin typeface="Arial" charset="0"/>
                <a:ea typeface="+mn-ea"/>
                <a:cs typeface="+mn-cs"/>
              </a:rPr>
              <a:t>）因此该策略需要度量训练后模型的泛化误差。具体公式如下：。其中</a:t>
            </a:r>
            <a:r>
              <a:rPr lang="en-US" altLang="zh-CN" sz="1600" b="0" i="0" kern="1200" dirty="0" smtClean="0">
                <a:solidFill>
                  <a:schemeClr val="tx1"/>
                </a:solidFill>
                <a:effectLst/>
                <a:latin typeface="Arial" charset="0"/>
                <a:ea typeface="+mn-ea"/>
                <a:cs typeface="+mn-cs"/>
              </a:rPr>
              <a:t>U</a:t>
            </a:r>
            <a:r>
              <a:rPr lang="zh-CN" altLang="en-US" sz="1600" b="0" i="0" kern="1200" dirty="0" smtClean="0">
                <a:solidFill>
                  <a:schemeClr val="tx1"/>
                </a:solidFill>
                <a:effectLst/>
                <a:latin typeface="Arial" charset="0"/>
                <a:ea typeface="+mn-ea"/>
                <a:cs typeface="+mn-cs"/>
              </a:rPr>
              <a:t>代表剩余未标记的实例集合。</a:t>
            </a:r>
            <a:r>
              <a:rPr lang="en-US" altLang="zh-CN" sz="1600" b="0" i="1" kern="1200" dirty="0" smtClean="0">
                <a:solidFill>
                  <a:schemeClr val="tx1"/>
                </a:solidFill>
                <a:effectLst/>
                <a:latin typeface="Arial" charset="0"/>
                <a:ea typeface="+mn-ea"/>
                <a:cs typeface="+mn-cs"/>
              </a:rPr>
              <a:t>θ</a:t>
            </a:r>
            <a:r>
              <a:rPr lang="en-US" altLang="zh-CN" sz="1600" b="0" i="0" kern="1200" dirty="0" smtClean="0">
                <a:solidFill>
                  <a:schemeClr val="tx1"/>
                </a:solidFill>
                <a:effectLst/>
                <a:latin typeface="Arial" charset="0"/>
                <a:ea typeface="+mn-ea"/>
                <a:cs typeface="+mn-cs"/>
              </a:rPr>
              <a:t>+&lt;</a:t>
            </a:r>
            <a:r>
              <a:rPr lang="en-US" altLang="zh-CN" sz="1600" b="0" i="0" kern="1200" dirty="0" err="1" smtClean="0">
                <a:solidFill>
                  <a:schemeClr val="tx1"/>
                </a:solidFill>
                <a:effectLst/>
                <a:latin typeface="Arial" charset="0"/>
                <a:ea typeface="+mn-ea"/>
                <a:cs typeface="+mn-cs"/>
              </a:rPr>
              <a:t>x,y</a:t>
            </a:r>
            <a:r>
              <a:rPr lang="en-US" altLang="zh-CN" sz="1600" b="0" i="0" kern="1200" dirty="0" smtClean="0">
                <a:solidFill>
                  <a:schemeClr val="tx1"/>
                </a:solidFill>
                <a:effectLst/>
                <a:latin typeface="Arial" charset="0"/>
                <a:ea typeface="+mn-ea"/>
                <a:cs typeface="+mn-cs"/>
              </a:rPr>
              <a:t>&gt;</a:t>
            </a:r>
            <a:r>
              <a:rPr lang="zh-CN" altLang="en-US" sz="1600" b="0" i="0" kern="1200" dirty="0" smtClean="0">
                <a:solidFill>
                  <a:schemeClr val="tx1"/>
                </a:solidFill>
                <a:effectLst/>
                <a:latin typeface="Arial" charset="0"/>
                <a:ea typeface="+mn-ea"/>
                <a:cs typeface="+mn-cs"/>
              </a:rPr>
              <a:t>代表将元组</a:t>
            </a:r>
            <a:r>
              <a:rPr lang="en-US" altLang="zh-CN" sz="1600" b="0" i="0" kern="1200" dirty="0" smtClean="0">
                <a:solidFill>
                  <a:schemeClr val="tx1"/>
                </a:solidFill>
                <a:effectLst/>
                <a:latin typeface="Arial" charset="0"/>
                <a:ea typeface="+mn-ea"/>
                <a:cs typeface="+mn-cs"/>
              </a:rPr>
              <a:t>&lt;</a:t>
            </a:r>
            <a:r>
              <a:rPr lang="en-US" altLang="zh-CN" sz="1600" b="0" i="0" kern="1200" dirty="0" err="1" smtClean="0">
                <a:solidFill>
                  <a:schemeClr val="tx1"/>
                </a:solidFill>
                <a:effectLst/>
                <a:latin typeface="Arial" charset="0"/>
                <a:ea typeface="+mn-ea"/>
                <a:cs typeface="+mn-cs"/>
              </a:rPr>
              <a:t>x,y</a:t>
            </a:r>
            <a:r>
              <a:rPr lang="en-US" altLang="zh-CN" sz="1600" b="0" i="0" kern="1200" dirty="0" smtClean="0">
                <a:solidFill>
                  <a:schemeClr val="tx1"/>
                </a:solidFill>
                <a:effectLst/>
                <a:latin typeface="Arial" charset="0"/>
                <a:ea typeface="+mn-ea"/>
                <a:cs typeface="+mn-cs"/>
              </a:rPr>
              <a:t>&gt;</a:t>
            </a:r>
            <a:r>
              <a:rPr lang="zh-CN" altLang="en-US" sz="1600" b="0" i="0" kern="1200" dirty="0" smtClean="0">
                <a:solidFill>
                  <a:schemeClr val="tx1"/>
                </a:solidFill>
                <a:effectLst/>
                <a:latin typeface="Arial" charset="0"/>
                <a:ea typeface="+mn-ea"/>
                <a:cs typeface="+mn-cs"/>
              </a:rPr>
              <a:t>添加到</a:t>
            </a:r>
            <a:r>
              <a:rPr lang="en-US" altLang="zh-CN" sz="1600" b="0" i="0" kern="1200" dirty="0" smtClean="0">
                <a:solidFill>
                  <a:schemeClr val="tx1"/>
                </a:solidFill>
                <a:effectLst/>
                <a:latin typeface="Arial" charset="0"/>
                <a:ea typeface="+mn-ea"/>
                <a:cs typeface="+mn-cs"/>
              </a:rPr>
              <a:t>L</a:t>
            </a:r>
            <a:r>
              <a:rPr lang="zh-CN" altLang="en-US" sz="1600" b="0" i="0" kern="1200" dirty="0" smtClean="0">
                <a:solidFill>
                  <a:schemeClr val="tx1"/>
                </a:solidFill>
                <a:effectLst/>
                <a:latin typeface="Arial" charset="0"/>
                <a:ea typeface="+mn-ea"/>
                <a:cs typeface="+mn-cs"/>
              </a:rPr>
              <a:t>进行训练后的新模型。（可不说）</a:t>
            </a:r>
            <a:r>
              <a:rPr lang="en-US" altLang="zh-CN" sz="1600" b="0" i="0" kern="1200" dirty="0" smtClean="0">
                <a:solidFill>
                  <a:schemeClr val="tx1"/>
                </a:solidFill>
                <a:effectLst/>
                <a:latin typeface="Arial" charset="0"/>
                <a:ea typeface="+mn-ea"/>
                <a:cs typeface="+mn-cs"/>
              </a:rPr>
              <a:t>L</a:t>
            </a:r>
            <a:r>
              <a:rPr lang="zh-CN" altLang="en-US" sz="1600" b="0" i="0" kern="1200" dirty="0" smtClean="0">
                <a:solidFill>
                  <a:schemeClr val="tx1"/>
                </a:solidFill>
                <a:effectLst/>
                <a:latin typeface="Arial" charset="0"/>
                <a:ea typeface="+mn-ea"/>
                <a:cs typeface="+mn-cs"/>
              </a:rPr>
              <a:t>代表已标记实例的集合。</a:t>
            </a:r>
            <a:endParaRPr lang="en-US" altLang="zh-CN" sz="1600" b="0" i="0" kern="1200" dirty="0" smtClean="0">
              <a:solidFill>
                <a:schemeClr val="tx1"/>
              </a:solidFill>
              <a:effectLst/>
              <a:latin typeface="Arial" charset="0"/>
              <a:ea typeface="+mn-ea"/>
              <a:cs typeface="+mn-cs"/>
            </a:endParaRP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3</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4</a:t>
            </a:r>
            <a:r>
              <a:rPr lang="zh-CN" altLang="en-US" sz="1600" b="0" i="0" kern="1200" dirty="0" smtClean="0">
                <a:solidFill>
                  <a:schemeClr val="tx1"/>
                </a:solidFill>
                <a:effectLst/>
                <a:latin typeface="Arial" charset="0"/>
                <a:ea typeface="+mn-ea"/>
                <a:cs typeface="+mn-cs"/>
              </a:rPr>
              <a:t>）</a:t>
            </a:r>
            <a:endParaRPr lang="en-US" altLang="zh-CN" sz="1600" b="0" i="0" kern="1200" dirty="0" smtClean="0">
              <a:solidFill>
                <a:schemeClr val="tx1"/>
              </a:solidFill>
              <a:effectLst/>
              <a:latin typeface="Arial" charset="0"/>
              <a:ea typeface="+mn-ea"/>
              <a:cs typeface="+mn-cs"/>
            </a:endParaRP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1</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 label those points that would most reduce the model‘s generalization error</a:t>
            </a:r>
            <a:r>
              <a:rPr lang="en-US" altLang="zh-CN" dirty="0" smtClean="0"/>
              <a:t/>
            </a:r>
            <a:br>
              <a:rPr lang="en-US" altLang="zh-CN" dirty="0" smtClean="0"/>
            </a:br>
            <a:r>
              <a:rPr lang="zh-CN" altLang="en-US" dirty="0" smtClean="0"/>
              <a:t>（</a:t>
            </a:r>
            <a:r>
              <a:rPr lang="en-US" altLang="zh-CN" dirty="0" smtClean="0"/>
              <a:t>2</a:t>
            </a:r>
            <a:r>
              <a:rPr lang="zh-CN" altLang="en-US" dirty="0" smtClean="0"/>
              <a:t>）</a:t>
            </a:r>
            <a:r>
              <a:rPr lang="en-US" altLang="zh-CN" sz="1600" b="0" i="0" kern="1200" dirty="0" smtClean="0">
                <a:solidFill>
                  <a:schemeClr val="tx1"/>
                </a:solidFill>
                <a:effectLst/>
                <a:latin typeface="Arial" charset="0"/>
                <a:ea typeface="+mn-ea"/>
                <a:cs typeface="+mn-cs"/>
              </a:rPr>
              <a:t>Another decision-theoretic approach aims to measure not how much the model is</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likely to change, but how much its generalization error is likely to be reduced. The</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idea it to estimate the expected future error of a model trained using </a:t>
            </a:r>
            <a:r>
              <a:rPr lang="en-US" altLang="zh-CN" sz="1600" b="0" i="1" kern="1200" dirty="0" smtClean="0">
                <a:solidFill>
                  <a:schemeClr val="tx1"/>
                </a:solidFill>
                <a:effectLst/>
                <a:latin typeface="Arial" charset="0"/>
                <a:ea typeface="+mn-ea"/>
                <a:cs typeface="+mn-cs"/>
              </a:rPr>
              <a:t>L [ </a:t>
            </a:r>
            <a:r>
              <a:rPr lang="en-US" altLang="zh-CN" sz="1600" b="0" i="1" kern="1200" dirty="0" err="1" smtClean="0">
                <a:solidFill>
                  <a:schemeClr val="tx1"/>
                </a:solidFill>
                <a:effectLst/>
                <a:latin typeface="Arial" charset="0"/>
                <a:ea typeface="+mn-ea"/>
                <a:cs typeface="+mn-cs"/>
              </a:rPr>
              <a:t>hx</a:t>
            </a:r>
            <a:r>
              <a:rPr lang="en-US" altLang="zh-CN" sz="1600" b="0" i="1" kern="1200" dirty="0" smtClean="0">
                <a:solidFill>
                  <a:schemeClr val="tx1"/>
                </a:solidFill>
                <a:effectLst/>
                <a:latin typeface="Arial" charset="0"/>
                <a:ea typeface="+mn-ea"/>
                <a:cs typeface="+mn-cs"/>
              </a:rPr>
              <a:t>; </a:t>
            </a:r>
            <a:r>
              <a:rPr lang="en-US" altLang="zh-CN" sz="1600" b="0" i="1" kern="1200" dirty="0" err="1" smtClean="0">
                <a:solidFill>
                  <a:schemeClr val="tx1"/>
                </a:solidFill>
                <a:effectLst/>
                <a:latin typeface="Arial" charset="0"/>
                <a:ea typeface="+mn-ea"/>
                <a:cs typeface="+mn-cs"/>
              </a:rPr>
              <a:t>yi</a:t>
            </a:r>
            <a:r>
              <a:rPr lang="en-US" altLang="zh-CN" sz="1600" b="0" i="1" kern="120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on</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the remaining unlabeled instances in </a:t>
            </a:r>
            <a:r>
              <a:rPr lang="en-US" altLang="zh-CN" sz="1600" b="0" i="1" kern="1200" dirty="0" smtClean="0">
                <a:solidFill>
                  <a:schemeClr val="tx1"/>
                </a:solidFill>
                <a:effectLst/>
                <a:latin typeface="Arial" charset="0"/>
                <a:ea typeface="+mn-ea"/>
                <a:cs typeface="+mn-cs"/>
              </a:rPr>
              <a:t>U  </a:t>
            </a:r>
            <a:r>
              <a:rPr lang="en-US" altLang="zh-CN" sz="1600" b="0" i="0" kern="1200" dirty="0" smtClean="0">
                <a:solidFill>
                  <a:schemeClr val="tx1"/>
                </a:solidFill>
                <a:effectLst/>
                <a:latin typeface="Arial" charset="0"/>
                <a:ea typeface="+mn-ea"/>
                <a:cs typeface="+mn-cs"/>
              </a:rPr>
              <a:t>and query the instance</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with minimal expected future error</a:t>
            </a:r>
            <a:r>
              <a:rPr lang="en-US" altLang="zh-CN" dirty="0" smtClean="0"/>
              <a:t> </a:t>
            </a:r>
          </a:p>
          <a:p>
            <a:r>
              <a:rPr lang="zh-CN" altLang="en-US" dirty="0" smtClean="0"/>
              <a:t>（</a:t>
            </a:r>
            <a:r>
              <a:rPr lang="en-US" altLang="zh-CN" dirty="0" smtClean="0"/>
              <a:t>3</a:t>
            </a:r>
            <a:r>
              <a:rPr lang="zh-CN" altLang="en-US" dirty="0" smtClean="0"/>
              <a:t>）</a:t>
            </a:r>
            <a:r>
              <a:rPr lang="en-US" altLang="zh-CN" sz="1600" b="0" i="0" kern="1200" dirty="0" smtClean="0">
                <a:solidFill>
                  <a:schemeClr val="tx1"/>
                </a:solidFill>
                <a:effectLst/>
                <a:latin typeface="Arial" charset="0"/>
                <a:ea typeface="+mn-ea"/>
                <a:cs typeface="+mn-cs"/>
              </a:rPr>
              <a:t>One approach is to</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minimize the expected 0/1-loss:</a:t>
            </a:r>
            <a:r>
              <a:rPr lang="en-US" altLang="zh-CN" dirty="0" smtClean="0"/>
              <a:t> </a:t>
            </a:r>
          </a:p>
          <a:p>
            <a:r>
              <a:rPr lang="en-US" altLang="zh-CN" sz="1600" b="0" i="0" kern="1200" dirty="0" smtClean="0">
                <a:solidFill>
                  <a:schemeClr val="tx1"/>
                </a:solidFill>
                <a:effectLst/>
                <a:latin typeface="Arial" charset="0"/>
                <a:ea typeface="+mn-ea"/>
                <a:cs typeface="+mn-cs"/>
              </a:rPr>
              <a:t>where </a:t>
            </a:r>
            <a:r>
              <a:rPr lang="en-US" altLang="zh-CN" sz="1600" b="0" i="1" kern="1200" dirty="0" err="1" smtClean="0">
                <a:solidFill>
                  <a:schemeClr val="tx1"/>
                </a:solidFill>
                <a:effectLst/>
                <a:latin typeface="Arial" charset="0"/>
                <a:ea typeface="+mn-ea"/>
                <a:cs typeface="+mn-cs"/>
              </a:rPr>
              <a:t>θ</a:t>
            </a:r>
            <a:r>
              <a:rPr lang="en-US" altLang="zh-CN" sz="1600" b="0" i="0" kern="1200" dirty="0" err="1" smtClean="0">
                <a:solidFill>
                  <a:schemeClr val="tx1"/>
                </a:solidFill>
                <a:effectLst/>
                <a:latin typeface="Arial" charset="0"/>
                <a:ea typeface="+mn-ea"/>
                <a:cs typeface="+mn-cs"/>
              </a:rPr>
              <a:t>+</a:t>
            </a:r>
            <a:r>
              <a:rPr lang="en-US" altLang="zh-CN" sz="1600" b="0" i="1" kern="1200" dirty="0" err="1" smtClean="0">
                <a:solidFill>
                  <a:schemeClr val="tx1"/>
                </a:solidFill>
                <a:effectLst/>
                <a:latin typeface="Arial" charset="0"/>
                <a:ea typeface="+mn-ea"/>
                <a:cs typeface="+mn-cs"/>
              </a:rPr>
              <a:t>hx;yii</a:t>
            </a:r>
            <a:r>
              <a:rPr lang="en-US" altLang="zh-CN" sz="1600" b="0" i="1" kern="120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refers to the the new model after it has been re-trained with the</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training tuple </a:t>
            </a:r>
            <a:r>
              <a:rPr lang="en-US" altLang="zh-CN" sz="1600" b="0" i="1" kern="1200" dirty="0" err="1" smtClean="0">
                <a:solidFill>
                  <a:schemeClr val="tx1"/>
                </a:solidFill>
                <a:effectLst/>
                <a:latin typeface="Arial" charset="0"/>
                <a:ea typeface="+mn-ea"/>
                <a:cs typeface="+mn-cs"/>
              </a:rPr>
              <a:t>hx</a:t>
            </a:r>
            <a:r>
              <a:rPr lang="en-US" altLang="zh-CN" sz="1600" b="0" i="1" kern="1200" dirty="0" smtClean="0">
                <a:solidFill>
                  <a:schemeClr val="tx1"/>
                </a:solidFill>
                <a:effectLst/>
                <a:latin typeface="Arial" charset="0"/>
                <a:ea typeface="+mn-ea"/>
                <a:cs typeface="+mn-cs"/>
              </a:rPr>
              <a:t>; </a:t>
            </a:r>
            <a:r>
              <a:rPr lang="en-US" altLang="zh-CN" sz="1600" b="0" i="1" kern="1200" dirty="0" err="1" smtClean="0">
                <a:solidFill>
                  <a:schemeClr val="tx1"/>
                </a:solidFill>
                <a:effectLst/>
                <a:latin typeface="Arial" charset="0"/>
                <a:ea typeface="+mn-ea"/>
                <a:cs typeface="+mn-cs"/>
              </a:rPr>
              <a:t>yii</a:t>
            </a:r>
            <a:r>
              <a:rPr lang="en-US" altLang="zh-CN" sz="1600" b="0" i="1" kern="120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added to </a:t>
            </a:r>
            <a:r>
              <a:rPr lang="en-US" altLang="zh-CN" sz="1600" b="0" i="1" kern="1200" dirty="0" smtClean="0">
                <a:solidFill>
                  <a:schemeClr val="tx1"/>
                </a:solidFill>
                <a:effectLst/>
                <a:latin typeface="Arial" charset="0"/>
                <a:ea typeface="+mn-ea"/>
                <a:cs typeface="+mn-cs"/>
              </a:rPr>
              <a:t>L</a:t>
            </a:r>
            <a:r>
              <a:rPr lang="en-US" altLang="zh-CN" sz="1600" b="0" i="0" kern="1200" dirty="0" smtClean="0">
                <a:solidFill>
                  <a:schemeClr val="tx1"/>
                </a:solidFill>
                <a:effectLst/>
                <a:latin typeface="Arial" charset="0"/>
                <a:ea typeface="+mn-ea"/>
                <a:cs typeface="+mn-cs"/>
              </a:rPr>
              <a:t>. Note that, as with EGL in the previous section,</a:t>
            </a:r>
            <a:r>
              <a:rPr lang="en-US" altLang="zh-CN" dirty="0" smtClean="0"/>
              <a:t> </a:t>
            </a:r>
            <a:br>
              <a:rPr lang="en-US" altLang="zh-CN" dirty="0" smtClean="0"/>
            </a:br>
            <a:r>
              <a:rPr lang="en-US" altLang="zh-CN" sz="1600" b="0" i="0" kern="1200" dirty="0" smtClean="0">
                <a:solidFill>
                  <a:schemeClr val="tx1"/>
                </a:solidFill>
                <a:effectLst/>
                <a:latin typeface="Arial" charset="0"/>
                <a:ea typeface="+mn-ea"/>
                <a:cs typeface="+mn-cs"/>
              </a:rPr>
              <a:t>we do not know the true label for each query instance, so we approximate using</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expectation over all possible labels under the current model </a:t>
            </a:r>
            <a:r>
              <a:rPr lang="en-US" altLang="zh-CN" sz="1600" b="0" i="1" kern="1200" dirty="0" smtClean="0">
                <a:solidFill>
                  <a:schemeClr val="tx1"/>
                </a:solidFill>
                <a:effectLst/>
                <a:latin typeface="Arial" charset="0"/>
                <a:ea typeface="+mn-ea"/>
                <a:cs typeface="+mn-cs"/>
              </a:rPr>
              <a:t>θ</a:t>
            </a:r>
            <a:r>
              <a:rPr lang="en-US" altLang="zh-CN" sz="1600" b="0" i="0" kern="1200" dirty="0" smtClean="0">
                <a:solidFill>
                  <a:schemeClr val="tx1"/>
                </a:solidFill>
                <a:effectLst/>
                <a:latin typeface="Arial" charset="0"/>
                <a:ea typeface="+mn-ea"/>
                <a:cs typeface="+mn-cs"/>
              </a:rPr>
              <a:t>. The objective here</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is to reduce the expected total number of incorrect predictions. </a:t>
            </a:r>
            <a:r>
              <a:rPr lang="en-US" altLang="zh-CN" dirty="0" smtClean="0"/>
              <a:t/>
            </a:r>
            <a:br>
              <a:rPr lang="en-US" altLang="zh-CN" dirty="0" smtClean="0"/>
            </a:br>
            <a:r>
              <a:rPr lang="zh-CN" altLang="en-US" dirty="0" smtClean="0"/>
              <a:t>（</a:t>
            </a:r>
            <a:r>
              <a:rPr lang="en-US" altLang="zh-CN" dirty="0" smtClean="0"/>
              <a:t>4</a:t>
            </a:r>
            <a:r>
              <a:rPr lang="zh-CN" altLang="en-US" dirty="0" smtClean="0"/>
              <a:t>）</a:t>
            </a:r>
            <a:r>
              <a:rPr lang="en-US" altLang="zh-CN" sz="1600" b="0" i="0" kern="1200" dirty="0" smtClean="0">
                <a:solidFill>
                  <a:schemeClr val="tx1"/>
                </a:solidFill>
                <a:effectLst/>
                <a:latin typeface="Arial" charset="0"/>
                <a:ea typeface="+mn-ea"/>
                <a:cs typeface="+mn-cs"/>
              </a:rPr>
              <a:t>Another, less</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stringent objective is to minimize the expected log-loss:</a:t>
            </a:r>
            <a:r>
              <a:rPr lang="en-US" altLang="zh-CN" dirty="0" smtClean="0"/>
              <a:t> </a:t>
            </a:r>
          </a:p>
          <a:p>
            <a:r>
              <a:rPr lang="en-US" altLang="zh-CN" sz="1600" b="0" i="0" kern="1200" dirty="0" smtClean="0">
                <a:solidFill>
                  <a:schemeClr val="tx1"/>
                </a:solidFill>
                <a:effectLst/>
                <a:latin typeface="Arial" charset="0"/>
                <a:ea typeface="+mn-ea"/>
                <a:cs typeface="+mn-cs"/>
              </a:rPr>
              <a:t>which is equivalent to reducing the expected entropy over </a:t>
            </a:r>
            <a:r>
              <a:rPr lang="en-US" altLang="zh-CN" sz="1600" b="0" i="1" kern="1200" dirty="0" smtClean="0">
                <a:solidFill>
                  <a:schemeClr val="tx1"/>
                </a:solidFill>
                <a:effectLst/>
                <a:latin typeface="Arial" charset="0"/>
                <a:ea typeface="+mn-ea"/>
                <a:cs typeface="+mn-cs"/>
              </a:rPr>
              <a:t>U</a:t>
            </a:r>
            <a:r>
              <a:rPr lang="en-US" altLang="zh-CN" sz="1600" b="0" i="0" kern="1200" dirty="0" smtClean="0">
                <a:solidFill>
                  <a:schemeClr val="tx1"/>
                </a:solidFill>
                <a:effectLst/>
                <a:latin typeface="Arial" charset="0"/>
                <a:ea typeface="+mn-ea"/>
                <a:cs typeface="+mn-cs"/>
              </a:rPr>
              <a:t>. Another interpretation of this strategy is maximizing the expected </a:t>
            </a:r>
            <a:r>
              <a:rPr lang="en-US" altLang="zh-CN" sz="1600" b="0" i="1" kern="1200" dirty="0" smtClean="0">
                <a:solidFill>
                  <a:schemeClr val="tx1"/>
                </a:solidFill>
                <a:effectLst/>
                <a:latin typeface="Arial" charset="0"/>
                <a:ea typeface="+mn-ea"/>
                <a:cs typeface="+mn-cs"/>
              </a:rPr>
              <a:t>information gain </a:t>
            </a:r>
            <a:r>
              <a:rPr lang="en-US" altLang="zh-CN" sz="1600" b="0" i="0" kern="1200" dirty="0" smtClean="0">
                <a:solidFill>
                  <a:schemeClr val="tx1"/>
                </a:solidFill>
                <a:effectLst/>
                <a:latin typeface="Arial" charset="0"/>
                <a:ea typeface="+mn-ea"/>
                <a:cs typeface="+mn-cs"/>
              </a:rPr>
              <a:t>of the query </a:t>
            </a:r>
            <a:r>
              <a:rPr lang="en-US" altLang="zh-CN" sz="1600" b="0" i="1" kern="1200" dirty="0" smtClean="0">
                <a:solidFill>
                  <a:schemeClr val="tx1"/>
                </a:solidFill>
                <a:effectLst/>
                <a:latin typeface="Arial" charset="0"/>
                <a:ea typeface="+mn-ea"/>
                <a:cs typeface="+mn-cs"/>
              </a:rPr>
              <a:t>x</a:t>
            </a:r>
            <a:r>
              <a:rPr lang="en-US" altLang="zh-CN" sz="1600" b="0" i="0" kern="1200" dirty="0" smtClean="0">
                <a:solidFill>
                  <a:schemeClr val="tx1"/>
                </a:solidFill>
                <a:effectLst/>
                <a:latin typeface="Arial" charset="0"/>
                <a:ea typeface="+mn-ea"/>
                <a:cs typeface="+mn-cs"/>
              </a:rPr>
              <a:t>,</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or (equivalently) the </a:t>
            </a:r>
            <a:r>
              <a:rPr lang="en-US" altLang="zh-CN" sz="1600" b="0" i="1" kern="1200" dirty="0" smtClean="0">
                <a:solidFill>
                  <a:schemeClr val="tx1"/>
                </a:solidFill>
                <a:effectLst/>
                <a:latin typeface="Arial" charset="0"/>
                <a:ea typeface="+mn-ea"/>
                <a:cs typeface="+mn-cs"/>
              </a:rPr>
              <a:t>mutual information </a:t>
            </a:r>
            <a:r>
              <a:rPr lang="en-US" altLang="zh-CN" sz="1600" b="0" i="0" kern="1200" dirty="0" smtClean="0">
                <a:solidFill>
                  <a:schemeClr val="tx1"/>
                </a:solidFill>
                <a:effectLst/>
                <a:latin typeface="Arial" charset="0"/>
                <a:ea typeface="+mn-ea"/>
                <a:cs typeface="+mn-cs"/>
              </a:rPr>
              <a:t>of the output variables over </a:t>
            </a:r>
            <a:r>
              <a:rPr lang="en-US" altLang="zh-CN" sz="1600" b="0" i="1" kern="1200" dirty="0" smtClean="0">
                <a:solidFill>
                  <a:schemeClr val="tx1"/>
                </a:solidFill>
                <a:effectLst/>
                <a:latin typeface="Arial" charset="0"/>
                <a:ea typeface="+mn-ea"/>
                <a:cs typeface="+mn-cs"/>
              </a:rPr>
              <a:t>x </a:t>
            </a:r>
            <a:r>
              <a:rPr lang="en-US" altLang="zh-CN" sz="1600" b="0" i="0" kern="1200" dirty="0" smtClean="0">
                <a:solidFill>
                  <a:schemeClr val="tx1"/>
                </a:solidFill>
                <a:effectLst/>
                <a:latin typeface="Arial" charset="0"/>
                <a:ea typeface="+mn-ea"/>
                <a:cs typeface="+mn-cs"/>
              </a:rPr>
              <a:t>and </a:t>
            </a:r>
            <a:r>
              <a:rPr lang="en-US" altLang="zh-CN" sz="1600" b="0" i="1" kern="1200" dirty="0" smtClean="0">
                <a:solidFill>
                  <a:schemeClr val="tx1"/>
                </a:solidFill>
                <a:effectLst/>
                <a:latin typeface="Arial" charset="0"/>
                <a:ea typeface="+mn-ea"/>
                <a:cs typeface="+mn-cs"/>
              </a:rPr>
              <a:t>U</a:t>
            </a:r>
            <a:r>
              <a:rPr lang="en-US" altLang="zh-CN" sz="1600" b="0" i="0" kern="1200" dirty="0" smtClean="0">
                <a:solidFill>
                  <a:schemeClr val="tx1"/>
                </a:solidFill>
                <a:effectLst/>
                <a:latin typeface="Arial" charset="0"/>
                <a:ea typeface="+mn-ea"/>
                <a:cs typeface="+mn-cs"/>
              </a:rPr>
              <a:t>.</a:t>
            </a:r>
            <a:r>
              <a:rPr lang="en-US" altLang="zh-CN" dirty="0" smtClean="0"/>
              <a:t> </a:t>
            </a:r>
            <a:br>
              <a:rPr lang="en-US" altLang="zh-CN" dirty="0" smtClean="0"/>
            </a:br>
            <a:r>
              <a:rPr lang="zh-CN" altLang="en-US" dirty="0" smtClean="0"/>
              <a:t>（</a:t>
            </a:r>
            <a:r>
              <a:rPr lang="en-US" altLang="zh-CN" dirty="0" smtClean="0"/>
              <a:t>5</a:t>
            </a:r>
            <a:r>
              <a:rPr lang="zh-CN" altLang="en-US" dirty="0" smtClean="0"/>
              <a:t>）</a:t>
            </a:r>
            <a:r>
              <a:rPr lang="en-US" altLang="zh-CN" sz="1600" b="0" i="0" kern="1200" dirty="0" smtClean="0">
                <a:solidFill>
                  <a:schemeClr val="tx1"/>
                </a:solidFill>
                <a:effectLst/>
                <a:latin typeface="Arial" charset="0"/>
                <a:ea typeface="+mn-ea"/>
                <a:cs typeface="+mn-cs"/>
              </a:rPr>
              <a:t>In most cases, unfortunately, expected error reduction is also the most computationally expensive query framework. Not only does it require estimating the</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expected future error over </a:t>
            </a:r>
            <a:r>
              <a:rPr lang="en-US" altLang="zh-CN" sz="1600" b="0" i="1" kern="1200" dirty="0" smtClean="0">
                <a:solidFill>
                  <a:schemeClr val="tx1"/>
                </a:solidFill>
                <a:effectLst/>
                <a:latin typeface="Arial" charset="0"/>
                <a:ea typeface="+mn-ea"/>
                <a:cs typeface="+mn-cs"/>
              </a:rPr>
              <a:t>U </a:t>
            </a:r>
            <a:r>
              <a:rPr lang="en-US" altLang="zh-CN" sz="1600" b="0" i="0" kern="1200" dirty="0" smtClean="0">
                <a:solidFill>
                  <a:schemeClr val="tx1"/>
                </a:solidFill>
                <a:effectLst/>
                <a:latin typeface="Arial" charset="0"/>
                <a:ea typeface="+mn-ea"/>
                <a:cs typeface="+mn-cs"/>
              </a:rPr>
              <a:t>for each query, but a new model must be incrementally re-trained for each possible query labeling, which in turn iterates over</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the entire pool. This leads to a drastic increase in computational cost.</a:t>
            </a:r>
            <a:r>
              <a:rPr lang="en-US" altLang="zh-CN" dirty="0" smtClean="0"/>
              <a:t> </a:t>
            </a:r>
            <a:br>
              <a:rPr lang="en-US" altLang="zh-CN" dirty="0" smtClean="0"/>
            </a:br>
            <a:r>
              <a:rPr lang="zh-CN" altLang="en-US" dirty="0" smtClean="0"/>
              <a:t>（</a:t>
            </a:r>
            <a:r>
              <a:rPr lang="en-US" altLang="zh-CN" dirty="0" smtClean="0"/>
              <a:t>6</a:t>
            </a:r>
            <a:r>
              <a:rPr lang="zh-CN" altLang="en-US" dirty="0" smtClean="0"/>
              <a:t>）</a:t>
            </a:r>
            <a:r>
              <a:rPr lang="en-US" altLang="zh-CN" sz="1600" b="0" i="0" kern="1200" dirty="0" smtClean="0">
                <a:solidFill>
                  <a:schemeClr val="tx1"/>
                </a:solidFill>
                <a:effectLst/>
                <a:latin typeface="Arial" charset="0"/>
                <a:ea typeface="+mn-ea"/>
                <a:cs typeface="+mn-cs"/>
              </a:rPr>
              <a:t>Because of this, the applications of the expected error reduction framework have mostly only considered simple binary classification tasks. Moreover, because the approach is often still impractical,</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researchers must resort to Monte Carlo sampling from the pool</a:t>
            </a:r>
            <a:r>
              <a:rPr lang="en-US" altLang="zh-CN" dirty="0" smtClean="0"/>
              <a:t>  </a:t>
            </a:r>
            <a:r>
              <a:rPr lang="en-US" altLang="zh-CN" sz="1600" b="0" i="0" kern="1200" dirty="0" smtClean="0">
                <a:solidFill>
                  <a:schemeClr val="tx1"/>
                </a:solidFill>
                <a:effectLst/>
                <a:latin typeface="Arial" charset="0"/>
                <a:ea typeface="+mn-ea"/>
                <a:cs typeface="+mn-cs"/>
              </a:rPr>
              <a:t>to reduce the </a:t>
            </a:r>
            <a:r>
              <a:rPr lang="en-US" altLang="zh-CN" sz="1600" b="0" i="1" kern="1200" dirty="0" smtClean="0">
                <a:solidFill>
                  <a:schemeClr val="tx1"/>
                </a:solidFill>
                <a:effectLst/>
                <a:latin typeface="Arial" charset="0"/>
                <a:ea typeface="+mn-ea"/>
                <a:cs typeface="+mn-cs"/>
              </a:rPr>
              <a:t>U </a:t>
            </a:r>
            <a:r>
              <a:rPr lang="en-US" altLang="zh-CN" sz="1600" b="0" i="0" kern="1200" dirty="0" smtClean="0">
                <a:solidFill>
                  <a:schemeClr val="tx1"/>
                </a:solidFill>
                <a:effectLst/>
                <a:latin typeface="Arial" charset="0"/>
                <a:ea typeface="+mn-ea"/>
                <a:cs typeface="+mn-cs"/>
              </a:rPr>
              <a:t>term in the previous analysis, or use approximate</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training techniques to reduce the </a:t>
            </a:r>
            <a:r>
              <a:rPr lang="en-US" altLang="zh-CN" sz="1600" b="0" i="1" kern="1200" dirty="0" smtClean="0">
                <a:solidFill>
                  <a:schemeClr val="tx1"/>
                </a:solidFill>
                <a:effectLst/>
                <a:latin typeface="Arial" charset="0"/>
                <a:ea typeface="+mn-ea"/>
                <a:cs typeface="+mn-cs"/>
              </a:rPr>
              <a:t>G </a:t>
            </a:r>
            <a:r>
              <a:rPr lang="en-US" altLang="zh-CN" sz="1600" b="0" i="0" kern="1200" dirty="0" smtClean="0">
                <a:solidFill>
                  <a:schemeClr val="tx1"/>
                </a:solidFill>
                <a:effectLst/>
                <a:latin typeface="Arial" charset="0"/>
                <a:ea typeface="+mn-ea"/>
                <a:cs typeface="+mn-cs"/>
              </a:rPr>
              <a:t>term.</a:t>
            </a:r>
            <a:r>
              <a:rPr lang="en-US" altLang="zh-CN" dirty="0" smtClean="0"/>
              <a:t> </a:t>
            </a:r>
            <a:br>
              <a:rPr lang="en-US" altLang="zh-CN" dirty="0" smtClean="0"/>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34802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zh-CN" altLang="en-US" dirty="0" smtClean="0"/>
              <a:t>（</a:t>
            </a:r>
            <a:r>
              <a:rPr lang="en-US" altLang="zh-CN" dirty="0" smtClean="0"/>
              <a:t>1</a:t>
            </a:r>
            <a:r>
              <a:rPr lang="zh-CN" altLang="en-US" dirty="0" smtClean="0"/>
              <a:t>）</a:t>
            </a:r>
            <a:r>
              <a:rPr lang="zh-CN" altLang="en-US" sz="1600" b="0" i="0" kern="1200" dirty="0" smtClean="0">
                <a:solidFill>
                  <a:schemeClr val="tx1"/>
                </a:solidFill>
                <a:effectLst/>
                <a:latin typeface="Arial" charset="0"/>
                <a:ea typeface="+mn-ea"/>
                <a:cs typeface="+mn-cs"/>
              </a:rPr>
              <a:t>这里需要注意的而是，因为我们不知道每个待查询实例的真实标记，所以我们在当前模型下，对实例所有可能的标记使用期望值。</a:t>
            </a:r>
            <a:endParaRPr lang="en-US" altLang="zh-CN" dirty="0" smtClean="0"/>
          </a:p>
          <a:p>
            <a:r>
              <a:rPr lang="zh-CN" altLang="en-US" dirty="0" smtClean="0"/>
              <a:t>（</a:t>
            </a:r>
            <a:r>
              <a:rPr lang="en-US" altLang="zh-CN" dirty="0" smtClean="0"/>
              <a:t>2</a:t>
            </a:r>
            <a:r>
              <a:rPr lang="zh-CN" altLang="en-US" dirty="0" smtClean="0"/>
              <a:t>）然而在大多数情况下，该策略是计算开销最大的策略之一。因为它不仅需要预估每个查询的期望误差，还需要对每个可能的查询标记进行重新培训。因此，该策略基本只适用于简单的分类问题。</a:t>
            </a:r>
            <a:endParaRPr lang="en-US" altLang="zh-CN" dirty="0" smtClean="0"/>
          </a:p>
          <a:p>
            <a:endParaRPr lang="en-US" altLang="zh-CN" dirty="0" smtClean="0"/>
          </a:p>
          <a:p>
            <a:r>
              <a:rPr lang="en-US" altLang="zh-CN" dirty="0" smtClean="0"/>
              <a:t>(1)</a:t>
            </a:r>
            <a:r>
              <a:rPr lang="en-US" altLang="zh-CN" sz="1600" b="0" i="0" kern="1200" dirty="0" smtClean="0">
                <a:solidFill>
                  <a:schemeClr val="tx1"/>
                </a:solidFill>
                <a:effectLst/>
                <a:latin typeface="Arial" charset="0"/>
                <a:ea typeface="+mn-ea"/>
                <a:cs typeface="+mn-cs"/>
              </a:rPr>
              <a:t> Whereas uncertainty sampling </a:t>
            </a:r>
            <a:r>
              <a:rPr lang="en-US" altLang="zh-CN" sz="1600" b="0" i="1" kern="1200" dirty="0" smtClean="0">
                <a:solidFill>
                  <a:schemeClr val="tx1"/>
                </a:solidFill>
                <a:effectLst/>
                <a:latin typeface="Arial" charset="0"/>
                <a:ea typeface="+mn-ea"/>
                <a:cs typeface="+mn-cs"/>
              </a:rPr>
              <a:t>maximizes </a:t>
            </a:r>
            <a:r>
              <a:rPr lang="en-US" altLang="zh-CN" sz="1600" b="0" i="0" kern="1200" dirty="0" smtClean="0">
                <a:solidFill>
                  <a:schemeClr val="tx1"/>
                </a:solidFill>
                <a:effectLst/>
                <a:latin typeface="Arial" charset="0"/>
                <a:ea typeface="+mn-ea"/>
                <a:cs typeface="+mn-cs"/>
              </a:rPr>
              <a:t>the label uncertainty of the </a:t>
            </a:r>
            <a:r>
              <a:rPr lang="en-US" altLang="zh-CN" sz="1600" b="0" i="1" kern="1200" dirty="0" smtClean="0">
                <a:solidFill>
                  <a:schemeClr val="tx1"/>
                </a:solidFill>
                <a:effectLst/>
                <a:latin typeface="Arial" charset="0"/>
                <a:ea typeface="+mn-ea"/>
                <a:cs typeface="+mn-cs"/>
              </a:rPr>
              <a:t>queried </a:t>
            </a:r>
            <a:r>
              <a:rPr lang="en-US" altLang="zh-CN" sz="1600" b="0" i="0" kern="1200" dirty="0" smtClean="0">
                <a:solidFill>
                  <a:schemeClr val="tx1"/>
                </a:solidFill>
                <a:effectLst/>
                <a:latin typeface="Arial" charset="0"/>
                <a:ea typeface="+mn-ea"/>
                <a:cs typeface="+mn-cs"/>
              </a:rPr>
              <a:t>instance, the expected error reduction</a:t>
            </a:r>
            <a:r>
              <a:rPr lang="en-US" altLang="zh-CN" sz="1600" b="0" i="0" kern="1200" baseline="0" dirty="0" smtClean="0">
                <a:solidFill>
                  <a:schemeClr val="tx1"/>
                </a:solidFill>
                <a:effectLst/>
                <a:latin typeface="Arial" charset="0"/>
                <a:ea typeface="+mn-ea"/>
                <a:cs typeface="+mn-cs"/>
              </a:rPr>
              <a:t> </a:t>
            </a:r>
            <a:r>
              <a:rPr lang="en-US" altLang="zh-CN" sz="1600" b="0" i="1" kern="1200" dirty="0" smtClean="0">
                <a:solidFill>
                  <a:schemeClr val="tx1"/>
                </a:solidFill>
                <a:effectLst/>
                <a:latin typeface="Arial" charset="0"/>
                <a:ea typeface="+mn-ea"/>
                <a:cs typeface="+mn-cs"/>
              </a:rPr>
              <a:t>minimizes </a:t>
            </a:r>
            <a:r>
              <a:rPr lang="en-US" altLang="zh-CN" sz="1600" b="0" i="0" kern="1200" dirty="0" smtClean="0">
                <a:solidFill>
                  <a:schemeClr val="tx1"/>
                </a:solidFill>
                <a:effectLst/>
                <a:latin typeface="Arial" charset="0"/>
                <a:ea typeface="+mn-ea"/>
                <a:cs typeface="+mn-cs"/>
              </a:rPr>
              <a:t>the expected label uncertainty of the </a:t>
            </a:r>
            <a:r>
              <a:rPr lang="en-US" altLang="zh-CN" sz="1600" b="0" i="1" kern="1200" dirty="0" smtClean="0">
                <a:solidFill>
                  <a:schemeClr val="tx1"/>
                </a:solidFill>
                <a:effectLst/>
                <a:latin typeface="Arial" charset="0"/>
                <a:ea typeface="+mn-ea"/>
                <a:cs typeface="+mn-cs"/>
              </a:rPr>
              <a:t>remaining </a:t>
            </a:r>
            <a:r>
              <a:rPr lang="en-US" altLang="zh-CN" sz="1600" b="0" i="0" kern="1200" dirty="0" smtClean="0">
                <a:solidFill>
                  <a:schemeClr val="tx1"/>
                </a:solidFill>
                <a:effectLst/>
                <a:latin typeface="Arial" charset="0"/>
                <a:ea typeface="+mn-ea"/>
                <a:cs typeface="+mn-cs"/>
              </a:rPr>
              <a:t>instances </a:t>
            </a:r>
            <a:r>
              <a:rPr lang="en-US" altLang="zh-CN" sz="1600" b="0" i="1" kern="1200" dirty="0" smtClean="0">
                <a:solidFill>
                  <a:schemeClr val="tx1"/>
                </a:solidFill>
                <a:effectLst/>
                <a:latin typeface="Arial" charset="0"/>
                <a:ea typeface="+mn-ea"/>
                <a:cs typeface="+mn-cs"/>
              </a:rPr>
              <a:t>V</a:t>
            </a:r>
            <a:r>
              <a:rPr lang="en-US" altLang="zh-CN" sz="1600" b="0" i="0" kern="1200" dirty="0" smtClean="0">
                <a:solidFill>
                  <a:schemeClr val="tx1"/>
                </a:solidFill>
                <a:effectLst/>
                <a:latin typeface="Arial" charset="0"/>
                <a:ea typeface="+mn-ea"/>
                <a:cs typeface="+mn-cs"/>
              </a:rPr>
              <a:t>, when the queried instance is</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added to the data. </a:t>
            </a:r>
            <a:r>
              <a:rPr lang="en-US" altLang="zh-CN" dirty="0" smtClean="0"/>
              <a:t/>
            </a:r>
            <a:br>
              <a:rPr lang="en-US" altLang="zh-CN" dirty="0" smtClean="0"/>
            </a:br>
            <a:r>
              <a:rPr lang="en-US" altLang="zh-CN" dirty="0" smtClean="0"/>
              <a:t>(2)</a:t>
            </a:r>
            <a:r>
              <a:rPr lang="en-US" altLang="zh-CN" sz="1600" b="0" i="0" kern="1200" dirty="0" smtClean="0">
                <a:solidFill>
                  <a:schemeClr val="tx1"/>
                </a:solidFill>
                <a:effectLst/>
                <a:latin typeface="Arial" charset="0"/>
                <a:ea typeface="+mn-ea"/>
                <a:cs typeface="+mn-cs"/>
              </a:rPr>
              <a:t> Thus, in the case of a binary-classification problem, we would like the labels of</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the instances in </a:t>
            </a:r>
            <a:r>
              <a:rPr lang="en-US" altLang="zh-CN" sz="1600" b="0" i="1" kern="1200" dirty="0" smtClean="0">
                <a:solidFill>
                  <a:schemeClr val="tx1"/>
                </a:solidFill>
                <a:effectLst/>
                <a:latin typeface="Arial" charset="0"/>
                <a:ea typeface="+mn-ea"/>
                <a:cs typeface="+mn-cs"/>
              </a:rPr>
              <a:t>V </a:t>
            </a:r>
            <a:r>
              <a:rPr lang="en-US" altLang="zh-CN" sz="1600" b="0" i="0" kern="1200" dirty="0" smtClean="0">
                <a:solidFill>
                  <a:schemeClr val="tx1"/>
                </a:solidFill>
                <a:effectLst/>
                <a:latin typeface="Arial" charset="0"/>
                <a:ea typeface="+mn-ea"/>
                <a:cs typeface="+mn-cs"/>
              </a:rPr>
              <a:t>to be as far away from 0</a:t>
            </a:r>
            <a:r>
              <a:rPr lang="en-US" altLang="zh-CN" sz="1600" b="0" i="1"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5 as possible</a:t>
            </a:r>
            <a:r>
              <a:rPr lang="en-US" altLang="zh-CN" dirty="0" smtClean="0"/>
              <a:t> </a:t>
            </a:r>
            <a:br>
              <a:rPr lang="en-US" altLang="zh-CN" dirty="0" smtClean="0"/>
            </a:br>
            <a:r>
              <a:rPr lang="zh-CN" altLang="en-US" dirty="0" smtClean="0"/>
              <a:t>（</a:t>
            </a:r>
            <a:r>
              <a:rPr lang="en-US" altLang="zh-CN" dirty="0" smtClean="0"/>
              <a:t>3</a:t>
            </a:r>
            <a:r>
              <a:rPr lang="zh-CN" altLang="en-US" dirty="0" smtClean="0"/>
              <a:t>）</a:t>
            </a:r>
            <a:r>
              <a:rPr lang="en-US" altLang="zh-CN" sz="1600" b="0" i="0" kern="1200" dirty="0" smtClean="0">
                <a:solidFill>
                  <a:schemeClr val="tx1"/>
                </a:solidFill>
                <a:effectLst/>
                <a:latin typeface="Arial" charset="0"/>
                <a:ea typeface="+mn-ea"/>
                <a:cs typeface="+mn-cs"/>
              </a:rPr>
              <a:t>The idea here is that it is good to query</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for instances, which results in greater certainty of class label for the remaining error rate.</a:t>
            </a:r>
            <a:r>
              <a:rPr lang="en-US" altLang="zh-CN" dirty="0" smtClean="0"/>
              <a:t> </a:t>
            </a:r>
            <a:br>
              <a:rPr lang="en-US" altLang="zh-CN" dirty="0" smtClean="0"/>
            </a:br>
            <a:r>
              <a:rPr lang="zh-CN" altLang="en-US" dirty="0" smtClean="0"/>
              <a:t>（</a:t>
            </a:r>
            <a:r>
              <a:rPr lang="en-US" altLang="zh-CN" dirty="0" smtClean="0"/>
              <a:t>4</a:t>
            </a:r>
            <a:r>
              <a:rPr lang="zh-CN" altLang="en-US" dirty="0" smtClean="0"/>
              <a:t>）</a:t>
            </a:r>
            <a:r>
              <a:rPr lang="en-US" altLang="zh-CN" sz="1600" b="0" i="0" kern="1200" dirty="0" smtClean="0">
                <a:solidFill>
                  <a:schemeClr val="tx1"/>
                </a:solidFill>
                <a:effectLst/>
                <a:latin typeface="Arial" charset="0"/>
                <a:ea typeface="+mn-ea"/>
                <a:cs typeface="+mn-cs"/>
              </a:rPr>
              <a:t>The assumption is that greater certainty of class labels </a:t>
            </a:r>
            <a:r>
              <a:rPr lang="en-US" altLang="zh-CN" sz="1600" b="0" i="1" kern="1200" dirty="0" smtClean="0">
                <a:solidFill>
                  <a:schemeClr val="tx1"/>
                </a:solidFill>
                <a:effectLst/>
                <a:latin typeface="Arial" charset="0"/>
                <a:ea typeface="+mn-ea"/>
                <a:cs typeface="+mn-cs"/>
              </a:rPr>
              <a:t>of the remaining unlabeled instances </a:t>
            </a:r>
            <a:r>
              <a:rPr lang="en-US" altLang="zh-CN" sz="1600" b="0" i="0" kern="1200" dirty="0" smtClean="0">
                <a:solidFill>
                  <a:schemeClr val="tx1"/>
                </a:solidFill>
                <a:effectLst/>
                <a:latin typeface="Arial" charset="0"/>
                <a:ea typeface="+mn-ea"/>
                <a:cs typeface="+mn-cs"/>
              </a:rPr>
              <a:t>corresponds to a lower error rate.</a:t>
            </a:r>
            <a:r>
              <a:rPr lang="en-US" altLang="zh-CN" dirty="0" smtClean="0"/>
              <a:t> </a:t>
            </a:r>
            <a:br>
              <a:rPr lang="en-US" altLang="zh-CN" dirty="0" smtClean="0"/>
            </a:br>
            <a:r>
              <a:rPr lang="zh-CN" altLang="en-US" dirty="0" smtClean="0"/>
              <a:t>（</a:t>
            </a:r>
            <a:r>
              <a:rPr lang="en-US" altLang="zh-CN" dirty="0" smtClean="0"/>
              <a:t>5</a:t>
            </a:r>
            <a:r>
              <a:rPr lang="zh-CN" altLang="en-US" dirty="0" smtClean="0"/>
              <a:t>）</a:t>
            </a:r>
            <a:r>
              <a:rPr lang="en-US" altLang="zh-CN" sz="1600" b="0" i="0" kern="1200" dirty="0" smtClean="0">
                <a:solidFill>
                  <a:schemeClr val="tx1"/>
                </a:solidFill>
                <a:effectLst/>
                <a:latin typeface="Arial" charset="0"/>
                <a:ea typeface="+mn-ea"/>
                <a:cs typeface="+mn-cs"/>
              </a:rPr>
              <a:t>Let </a:t>
            </a:r>
            <a:r>
              <a:rPr lang="en-US" altLang="zh-CN" sz="1600" b="0" i="1" kern="1200" dirty="0" smtClean="0">
                <a:solidFill>
                  <a:schemeClr val="tx1"/>
                </a:solidFill>
                <a:effectLst/>
                <a:latin typeface="Arial" charset="0"/>
                <a:ea typeface="+mn-ea"/>
                <a:cs typeface="+mn-cs"/>
              </a:rPr>
              <a:t>pi</a:t>
            </a:r>
            <a:r>
              <a:rPr lang="en-US" altLang="zh-CN" sz="1600" b="0" i="0" kern="1200" dirty="0" smtClean="0">
                <a:solidFill>
                  <a:schemeClr val="tx1"/>
                </a:solidFill>
                <a:effectLst/>
                <a:latin typeface="Arial" charset="0"/>
                <a:ea typeface="+mn-ea"/>
                <a:cs typeface="+mn-cs"/>
              </a:rPr>
              <a:t>(</a:t>
            </a:r>
            <a:r>
              <a:rPr lang="en-US" altLang="zh-CN" sz="1600" b="0" i="1" kern="1200" dirty="0" smtClean="0">
                <a:solidFill>
                  <a:schemeClr val="tx1"/>
                </a:solidFill>
                <a:effectLst/>
                <a:latin typeface="Arial" charset="0"/>
                <a:ea typeface="+mn-ea"/>
                <a:cs typeface="+mn-cs"/>
              </a:rPr>
              <a:t>X</a:t>
            </a:r>
            <a:r>
              <a:rPr lang="en-US" altLang="zh-CN" sz="1600" b="0" i="0" kern="1200" dirty="0" smtClean="0">
                <a:solidFill>
                  <a:schemeClr val="tx1"/>
                </a:solidFill>
                <a:effectLst/>
                <a:latin typeface="Arial" charset="0"/>
                <a:ea typeface="+mn-ea"/>
                <a:cs typeface="+mn-cs"/>
              </a:rPr>
              <a:t>) denote the posterior probability</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of the label </a:t>
            </a:r>
            <a:r>
              <a:rPr lang="en-US" altLang="zh-CN" sz="1600" b="0" i="1" kern="1200" dirty="0" err="1" smtClean="0">
                <a:solidFill>
                  <a:schemeClr val="tx1"/>
                </a:solidFill>
                <a:effectLst/>
                <a:latin typeface="Arial" charset="0"/>
                <a:ea typeface="+mn-ea"/>
                <a:cs typeface="+mn-cs"/>
              </a:rPr>
              <a:t>i</a:t>
            </a:r>
            <a:r>
              <a:rPr lang="en-US" altLang="zh-CN" sz="1600" b="0" i="1" kern="120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for the instance </a:t>
            </a:r>
            <a:r>
              <a:rPr lang="en-US" altLang="zh-CN" sz="1600" b="0" i="1" kern="1200" dirty="0" smtClean="0">
                <a:solidFill>
                  <a:schemeClr val="tx1"/>
                </a:solidFill>
                <a:effectLst/>
                <a:latin typeface="Arial" charset="0"/>
                <a:ea typeface="+mn-ea"/>
                <a:cs typeface="+mn-cs"/>
              </a:rPr>
              <a:t>X</a:t>
            </a:r>
            <a:r>
              <a:rPr lang="en-US" altLang="zh-CN" sz="1600" b="0" i="0" kern="1200" dirty="0" smtClean="0">
                <a:solidFill>
                  <a:schemeClr val="tx1"/>
                </a:solidFill>
                <a:effectLst/>
                <a:latin typeface="Arial" charset="0"/>
                <a:ea typeface="+mn-ea"/>
                <a:cs typeface="+mn-cs"/>
              </a:rPr>
              <a:t>, before the queried instance is added. Let </a:t>
            </a:r>
            <a:r>
              <a:rPr lang="en-US" altLang="zh-CN" sz="1600" b="0" i="1" kern="1200" dirty="0" smtClean="0">
                <a:solidFill>
                  <a:schemeClr val="tx1"/>
                </a:solidFill>
                <a:effectLst/>
                <a:latin typeface="Arial" charset="0"/>
                <a:ea typeface="+mn-ea"/>
                <a:cs typeface="+mn-cs"/>
              </a:rPr>
              <a:t>P</a:t>
            </a:r>
            <a:r>
              <a:rPr lang="en-US" altLang="zh-CN" sz="1600" b="0" i="0" kern="1200" dirty="0" smtClean="0">
                <a:solidFill>
                  <a:schemeClr val="tx1"/>
                </a:solidFill>
                <a:effectLst/>
                <a:latin typeface="Arial" charset="0"/>
                <a:ea typeface="+mn-ea"/>
                <a:cs typeface="+mn-cs"/>
              </a:rPr>
              <a:t>(</a:t>
            </a:r>
            <a:r>
              <a:rPr lang="en-US" altLang="zh-CN" sz="1600" b="0" i="1" kern="1200" dirty="0" err="1" smtClean="0">
                <a:solidFill>
                  <a:schemeClr val="tx1"/>
                </a:solidFill>
                <a:effectLst/>
                <a:latin typeface="Arial" charset="0"/>
                <a:ea typeface="+mn-ea"/>
                <a:cs typeface="+mn-cs"/>
              </a:rPr>
              <a:t>jX,i</a:t>
            </a:r>
            <a:r>
              <a:rPr lang="en-US" altLang="zh-CN" sz="1600" b="0" i="0" kern="1200" dirty="0" smtClean="0">
                <a:solidFill>
                  <a:schemeClr val="tx1"/>
                </a:solidFill>
                <a:effectLst/>
                <a:latin typeface="Arial" charset="0"/>
                <a:ea typeface="+mn-ea"/>
                <a:cs typeface="+mn-cs"/>
              </a:rPr>
              <a:t>)(</a:t>
            </a:r>
            <a:r>
              <a:rPr lang="en-US" altLang="zh-CN" sz="1600" b="0" i="1" kern="1200" dirty="0" smtClean="0">
                <a:solidFill>
                  <a:schemeClr val="tx1"/>
                </a:solidFill>
                <a:effectLst/>
                <a:latin typeface="Arial" charset="0"/>
                <a:ea typeface="+mn-ea"/>
                <a:cs typeface="+mn-cs"/>
              </a:rPr>
              <a:t>Z</a:t>
            </a:r>
            <a:r>
              <a:rPr lang="en-US" altLang="zh-CN" sz="1600" b="0" i="0" kern="1200" dirty="0" smtClean="0">
                <a:solidFill>
                  <a:schemeClr val="tx1"/>
                </a:solidFill>
                <a:effectLst/>
                <a:latin typeface="Arial" charset="0"/>
                <a:ea typeface="+mn-ea"/>
                <a:cs typeface="+mn-cs"/>
              </a:rPr>
              <a:t>) be the posterior</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probability of class label </a:t>
            </a:r>
            <a:r>
              <a:rPr lang="en-US" altLang="zh-CN" sz="1600" b="0" i="1" kern="1200" dirty="0" smtClean="0">
                <a:solidFill>
                  <a:schemeClr val="tx1"/>
                </a:solidFill>
                <a:effectLst/>
                <a:latin typeface="Arial" charset="0"/>
                <a:ea typeface="+mn-ea"/>
                <a:cs typeface="+mn-cs"/>
              </a:rPr>
              <a:t>j</a:t>
            </a:r>
            <a:r>
              <a:rPr lang="en-US" altLang="zh-CN" sz="1600" b="0" i="0" kern="1200" dirty="0" smtClean="0">
                <a:solidFill>
                  <a:schemeClr val="tx1"/>
                </a:solidFill>
                <a:effectLst/>
                <a:latin typeface="Arial" charset="0"/>
                <a:ea typeface="+mn-ea"/>
                <a:cs typeface="+mn-cs"/>
              </a:rPr>
              <a:t>, when the instance-label combination (</a:t>
            </a:r>
            <a:r>
              <a:rPr lang="en-US" altLang="zh-CN" sz="1600" b="0" i="1" kern="1200" dirty="0" err="1" smtClean="0">
                <a:solidFill>
                  <a:schemeClr val="tx1"/>
                </a:solidFill>
                <a:effectLst/>
                <a:latin typeface="Arial" charset="0"/>
                <a:ea typeface="+mn-ea"/>
                <a:cs typeface="+mn-cs"/>
              </a:rPr>
              <a:t>X,i</a:t>
            </a:r>
            <a:r>
              <a:rPr lang="en-US" altLang="zh-CN" sz="1600" b="0" i="0" kern="1200" dirty="0" smtClean="0">
                <a:solidFill>
                  <a:schemeClr val="tx1"/>
                </a:solidFill>
                <a:effectLst/>
                <a:latin typeface="Arial" charset="0"/>
                <a:ea typeface="+mn-ea"/>
                <a:cs typeface="+mn-cs"/>
              </a:rPr>
              <a:t>) is added to the model. Then,</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the error objective function </a:t>
            </a:r>
            <a:r>
              <a:rPr lang="en-US" altLang="zh-CN" sz="1600" b="0" i="1" kern="1200" dirty="0" smtClean="0">
                <a:solidFill>
                  <a:schemeClr val="tx1"/>
                </a:solidFill>
                <a:effectLst/>
                <a:latin typeface="Arial" charset="0"/>
                <a:ea typeface="+mn-ea"/>
                <a:cs typeface="+mn-cs"/>
              </a:rPr>
              <a:t>E</a:t>
            </a:r>
            <a:r>
              <a:rPr lang="en-US" altLang="zh-CN" sz="1600" b="0" i="0" kern="1200" dirty="0" smtClean="0">
                <a:solidFill>
                  <a:schemeClr val="tx1"/>
                </a:solidFill>
                <a:effectLst/>
                <a:latin typeface="Arial" charset="0"/>
                <a:ea typeface="+mn-ea"/>
                <a:cs typeface="+mn-cs"/>
              </a:rPr>
              <a:t>(</a:t>
            </a:r>
            <a:r>
              <a:rPr lang="en-US" altLang="zh-CN" sz="1600" b="0" i="1" kern="1200" dirty="0" err="1" smtClean="0">
                <a:solidFill>
                  <a:schemeClr val="tx1"/>
                </a:solidFill>
                <a:effectLst/>
                <a:latin typeface="Arial" charset="0"/>
                <a:ea typeface="+mn-ea"/>
                <a:cs typeface="+mn-cs"/>
              </a:rPr>
              <a:t>X,V</a:t>
            </a:r>
            <a:r>
              <a:rPr lang="en-US" altLang="zh-CN" sz="1600" b="0" i="0" kern="1200" dirty="0" smtClean="0">
                <a:solidFill>
                  <a:schemeClr val="tx1"/>
                </a:solidFill>
                <a:effectLst/>
                <a:latin typeface="Arial" charset="0"/>
                <a:ea typeface="+mn-ea"/>
                <a:cs typeface="+mn-cs"/>
              </a:rPr>
              <a:t>) for the binary class problem (i.e., </a:t>
            </a:r>
            <a:r>
              <a:rPr lang="en-US" altLang="zh-CN" sz="1600" b="0" i="1" kern="1200" dirty="0" smtClean="0">
                <a:solidFill>
                  <a:schemeClr val="tx1"/>
                </a:solidFill>
                <a:effectLst/>
                <a:latin typeface="Arial" charset="0"/>
                <a:ea typeface="+mn-ea"/>
                <a:cs typeface="+mn-cs"/>
              </a:rPr>
              <a:t>k </a:t>
            </a:r>
            <a:r>
              <a:rPr lang="en-US" altLang="zh-CN" sz="1600" b="0" i="0" kern="1200" dirty="0" smtClean="0">
                <a:solidFill>
                  <a:schemeClr val="tx1"/>
                </a:solidFill>
                <a:effectLst/>
                <a:latin typeface="Arial" charset="0"/>
                <a:ea typeface="+mn-ea"/>
                <a:cs typeface="+mn-cs"/>
              </a:rPr>
              <a:t>= 2) is defined as follows:</a:t>
            </a:r>
            <a:r>
              <a:rPr lang="en-US" altLang="zh-CN" dirty="0" smtClean="0"/>
              <a:t> </a:t>
            </a:r>
            <a:br>
              <a:rPr lang="en-US" altLang="zh-CN" dirty="0" smtClean="0"/>
            </a:br>
            <a:r>
              <a:rPr lang="zh-CN" altLang="en-US" dirty="0" smtClean="0"/>
              <a:t>（</a:t>
            </a:r>
            <a:r>
              <a:rPr lang="en-US" altLang="zh-CN" dirty="0" smtClean="0"/>
              <a:t>6</a:t>
            </a:r>
            <a:r>
              <a:rPr lang="zh-CN" altLang="en-US" dirty="0" smtClean="0"/>
              <a:t>）</a:t>
            </a:r>
            <a:r>
              <a:rPr lang="en-US" altLang="zh-CN" sz="1600" b="0" i="0" kern="1200" dirty="0" smtClean="0">
                <a:solidFill>
                  <a:schemeClr val="tx1"/>
                </a:solidFill>
                <a:effectLst/>
                <a:latin typeface="Arial" charset="0"/>
                <a:ea typeface="+mn-ea"/>
                <a:cs typeface="+mn-cs"/>
              </a:rPr>
              <a:t>The value of </a:t>
            </a:r>
            <a:r>
              <a:rPr lang="en-US" altLang="zh-CN" sz="1600" b="0" i="1" kern="1200" dirty="0" smtClean="0">
                <a:solidFill>
                  <a:schemeClr val="tx1"/>
                </a:solidFill>
                <a:effectLst/>
                <a:latin typeface="Arial" charset="0"/>
                <a:ea typeface="+mn-ea"/>
                <a:cs typeface="+mn-cs"/>
              </a:rPr>
              <a:t>E</a:t>
            </a:r>
            <a:r>
              <a:rPr lang="en-US" altLang="zh-CN" sz="1600" b="0" i="0" kern="1200" dirty="0" smtClean="0">
                <a:solidFill>
                  <a:schemeClr val="tx1"/>
                </a:solidFill>
                <a:effectLst/>
                <a:latin typeface="Arial" charset="0"/>
                <a:ea typeface="+mn-ea"/>
                <a:cs typeface="+mn-cs"/>
              </a:rPr>
              <a:t>(</a:t>
            </a:r>
            <a:r>
              <a:rPr lang="en-US" altLang="zh-CN" sz="1600" b="0" i="1" kern="1200" dirty="0" err="1" smtClean="0">
                <a:solidFill>
                  <a:schemeClr val="tx1"/>
                </a:solidFill>
                <a:effectLst/>
                <a:latin typeface="Arial" charset="0"/>
                <a:ea typeface="+mn-ea"/>
                <a:cs typeface="+mn-cs"/>
              </a:rPr>
              <a:t>X,V</a:t>
            </a:r>
            <a:r>
              <a:rPr lang="en-US" altLang="zh-CN" sz="1600" b="0" i="1" kern="120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 is maximized rather than minimized (as in the case of uncertainty-based</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models). Furthermore, the error objective is a function of both the queried instance and the set</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of unlabeled instances </a:t>
            </a:r>
            <a:r>
              <a:rPr lang="en-US" altLang="zh-CN" sz="1600" b="0" i="1" kern="1200" dirty="0" smtClean="0">
                <a:solidFill>
                  <a:schemeClr val="tx1"/>
                </a:solidFill>
                <a:effectLst/>
                <a:latin typeface="Arial" charset="0"/>
                <a:ea typeface="+mn-ea"/>
                <a:cs typeface="+mn-cs"/>
              </a:rPr>
              <a:t>V</a:t>
            </a:r>
            <a:r>
              <a:rPr lang="en-US" altLang="zh-CN" sz="1600" b="0" i="0" kern="1200" dirty="0" smtClean="0">
                <a:solidFill>
                  <a:schemeClr val="tx1"/>
                </a:solidFill>
                <a:effectLst/>
                <a:latin typeface="Arial" charset="0"/>
                <a:ea typeface="+mn-ea"/>
                <a:cs typeface="+mn-cs"/>
              </a:rPr>
              <a:t>. This result can easily be extended to the case of </a:t>
            </a:r>
            <a:r>
              <a:rPr lang="en-US" altLang="zh-CN" sz="1600" b="0" i="1" kern="1200" dirty="0" smtClean="0">
                <a:solidFill>
                  <a:schemeClr val="tx1"/>
                </a:solidFill>
                <a:effectLst/>
                <a:latin typeface="Arial" charset="0"/>
                <a:ea typeface="+mn-ea"/>
                <a:cs typeface="+mn-cs"/>
              </a:rPr>
              <a:t>k</a:t>
            </a:r>
            <a:r>
              <a:rPr lang="en-US" altLang="zh-CN" sz="1600" b="0" i="0" kern="1200" dirty="0" smtClean="0">
                <a:solidFill>
                  <a:schemeClr val="tx1"/>
                </a:solidFill>
                <a:effectLst/>
                <a:latin typeface="Arial" charset="0"/>
                <a:ea typeface="+mn-ea"/>
                <a:cs typeface="+mn-cs"/>
              </a:rPr>
              <a:t>-way models by using the entropy criterion, as was discussed in the case of uncertainty-based models. In that case,</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the expression above is modified to replace </a:t>
            </a:r>
            <a:r>
              <a:rPr lang="en-US" altLang="zh-CN" sz="1600" b="0" i="1" kern="1200" dirty="0" smtClean="0">
                <a:solidFill>
                  <a:schemeClr val="tx1"/>
                </a:solidFill>
                <a:effectLst/>
                <a:latin typeface="Arial" charset="0"/>
                <a:ea typeface="+mn-ea"/>
                <a:cs typeface="+mn-cs"/>
              </a:rPr>
              <a:t>||P</a:t>
            </a:r>
            <a:r>
              <a:rPr lang="en-US" altLang="zh-CN" sz="1600" b="0" i="0" kern="1200" dirty="0" smtClean="0">
                <a:solidFill>
                  <a:schemeClr val="tx1"/>
                </a:solidFill>
                <a:effectLst/>
                <a:latin typeface="Arial" charset="0"/>
                <a:ea typeface="+mn-ea"/>
                <a:cs typeface="+mn-cs"/>
              </a:rPr>
              <a:t>(</a:t>
            </a:r>
            <a:r>
              <a:rPr lang="en-US" altLang="zh-CN" sz="1600" b="0" i="1" kern="1200" dirty="0" err="1" smtClean="0">
                <a:solidFill>
                  <a:schemeClr val="tx1"/>
                </a:solidFill>
                <a:effectLst/>
                <a:latin typeface="Arial" charset="0"/>
                <a:ea typeface="+mn-ea"/>
                <a:cs typeface="+mn-cs"/>
              </a:rPr>
              <a:t>jX,i</a:t>
            </a:r>
            <a:r>
              <a:rPr lang="en-US" altLang="zh-CN" sz="1600" b="0" i="0" kern="1200" dirty="0" smtClean="0">
                <a:solidFill>
                  <a:schemeClr val="tx1"/>
                </a:solidFill>
                <a:effectLst/>
                <a:latin typeface="Arial" charset="0"/>
                <a:ea typeface="+mn-ea"/>
                <a:cs typeface="+mn-cs"/>
              </a:rPr>
              <a:t>)(</a:t>
            </a:r>
            <a:r>
              <a:rPr lang="en-US" altLang="zh-CN" sz="1600" b="0" i="1" kern="1200" dirty="0" smtClean="0">
                <a:solidFill>
                  <a:schemeClr val="tx1"/>
                </a:solidFill>
                <a:effectLst/>
                <a:latin typeface="Arial" charset="0"/>
                <a:ea typeface="+mn-ea"/>
                <a:cs typeface="+mn-cs"/>
              </a:rPr>
              <a:t>Z</a:t>
            </a:r>
            <a:r>
              <a:rPr lang="en-US" altLang="zh-CN" sz="1600" b="0" i="0" kern="1200" dirty="0" smtClean="0">
                <a:solidFill>
                  <a:schemeClr val="tx1"/>
                </a:solidFill>
                <a:effectLst/>
                <a:latin typeface="Arial" charset="0"/>
                <a:ea typeface="+mn-ea"/>
                <a:cs typeface="+mn-cs"/>
              </a:rPr>
              <a:t>) </a:t>
            </a:r>
            <a:r>
              <a:rPr lang="en-US" altLang="zh-CN" sz="1600" b="0" i="1" kern="120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0</a:t>
            </a:r>
            <a:r>
              <a:rPr lang="en-US" altLang="zh-CN" sz="1600" b="0" i="1"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5</a:t>
            </a:r>
            <a:r>
              <a:rPr lang="en-US" altLang="zh-CN" sz="1600" b="0" i="1" kern="120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with the class-specific entropy term</a:t>
            </a:r>
            <a:br>
              <a:rPr lang="en-US" altLang="zh-CN" sz="1600" b="0" i="0" kern="1200" dirty="0" smtClean="0">
                <a:solidFill>
                  <a:schemeClr val="tx1"/>
                </a:solidFill>
                <a:effectLst/>
                <a:latin typeface="Arial" charset="0"/>
                <a:ea typeface="+mn-ea"/>
                <a:cs typeface="+mn-cs"/>
              </a:rPr>
            </a:br>
            <a:r>
              <a:rPr lang="en-US" altLang="zh-CN" sz="1600" b="0" i="1" kern="1200" dirty="0" smtClean="0">
                <a:solidFill>
                  <a:schemeClr val="tx1"/>
                </a:solidFill>
                <a:effectLst/>
                <a:latin typeface="Arial" charset="0"/>
                <a:ea typeface="+mn-ea"/>
                <a:cs typeface="+mn-cs"/>
              </a:rPr>
              <a:t>-P</a:t>
            </a:r>
            <a:r>
              <a:rPr lang="en-US" altLang="zh-CN" sz="1600" b="0" i="0" kern="1200" dirty="0" smtClean="0">
                <a:solidFill>
                  <a:schemeClr val="tx1"/>
                </a:solidFill>
                <a:effectLst/>
                <a:latin typeface="Arial" charset="0"/>
                <a:ea typeface="+mn-ea"/>
                <a:cs typeface="+mn-cs"/>
              </a:rPr>
              <a:t>(</a:t>
            </a:r>
            <a:r>
              <a:rPr lang="en-US" altLang="zh-CN" sz="1600" b="0" i="1" kern="1200" dirty="0" err="1" smtClean="0">
                <a:solidFill>
                  <a:schemeClr val="tx1"/>
                </a:solidFill>
                <a:effectLst/>
                <a:latin typeface="Arial" charset="0"/>
                <a:ea typeface="+mn-ea"/>
                <a:cs typeface="+mn-cs"/>
              </a:rPr>
              <a:t>X,i</a:t>
            </a:r>
            <a:r>
              <a:rPr lang="en-US" altLang="zh-CN" sz="1600" b="0" i="0" kern="1200" dirty="0" smtClean="0">
                <a:solidFill>
                  <a:schemeClr val="tx1"/>
                </a:solidFill>
                <a:effectLst/>
                <a:latin typeface="Arial" charset="0"/>
                <a:ea typeface="+mn-ea"/>
                <a:cs typeface="+mn-cs"/>
              </a:rPr>
              <a:t>)</a:t>
            </a:r>
            <a:r>
              <a:rPr lang="en-US" altLang="zh-CN" sz="1600" b="0" i="0" kern="1200" baseline="0" dirty="0" smtClean="0">
                <a:solidFill>
                  <a:schemeClr val="tx1"/>
                </a:solidFill>
                <a:effectLst/>
                <a:latin typeface="Arial" charset="0"/>
                <a:ea typeface="+mn-ea"/>
                <a:cs typeface="+mn-cs"/>
              </a:rPr>
              <a:t> </a:t>
            </a:r>
            <a:r>
              <a:rPr lang="en-US" altLang="zh-CN" sz="1600" b="0" i="1" kern="1200" dirty="0" smtClean="0">
                <a:solidFill>
                  <a:schemeClr val="tx1"/>
                </a:solidFill>
                <a:effectLst/>
                <a:latin typeface="Arial" charset="0"/>
                <a:ea typeface="+mn-ea"/>
                <a:cs typeface="+mn-cs"/>
              </a:rPr>
              <a:t>j </a:t>
            </a:r>
            <a:r>
              <a:rPr lang="en-US" altLang="zh-CN" sz="1600" b="0" i="0" kern="1200" dirty="0" smtClean="0">
                <a:solidFill>
                  <a:schemeClr val="tx1"/>
                </a:solidFill>
                <a:effectLst/>
                <a:latin typeface="Arial" charset="0"/>
                <a:ea typeface="+mn-ea"/>
                <a:cs typeface="+mn-cs"/>
              </a:rPr>
              <a:t>(</a:t>
            </a:r>
            <a:r>
              <a:rPr lang="en-US" altLang="zh-CN" sz="1600" b="0" i="1" kern="1200" dirty="0" smtClean="0">
                <a:solidFill>
                  <a:schemeClr val="tx1"/>
                </a:solidFill>
                <a:effectLst/>
                <a:latin typeface="Arial" charset="0"/>
                <a:ea typeface="+mn-ea"/>
                <a:cs typeface="+mn-cs"/>
              </a:rPr>
              <a:t>Z</a:t>
            </a:r>
            <a:r>
              <a:rPr lang="en-US" altLang="zh-CN" sz="1600" b="0" i="0" kern="1200" dirty="0" smtClean="0">
                <a:solidFill>
                  <a:schemeClr val="tx1"/>
                </a:solidFill>
                <a:effectLst/>
                <a:latin typeface="Arial" charset="0"/>
                <a:ea typeface="+mn-ea"/>
                <a:cs typeface="+mn-cs"/>
              </a:rPr>
              <a:t>) </a:t>
            </a:r>
            <a:r>
              <a:rPr lang="en-US" altLang="zh-CN" sz="1600" b="0" i="1" kern="120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log(</a:t>
            </a:r>
            <a:r>
              <a:rPr lang="en-US" altLang="zh-CN" sz="1600" b="0" i="1" kern="1200" dirty="0" smtClean="0">
                <a:solidFill>
                  <a:schemeClr val="tx1"/>
                </a:solidFill>
                <a:effectLst/>
                <a:latin typeface="Arial" charset="0"/>
                <a:ea typeface="+mn-ea"/>
                <a:cs typeface="+mn-cs"/>
              </a:rPr>
              <a:t>P</a:t>
            </a:r>
            <a:r>
              <a:rPr lang="en-US" altLang="zh-CN" sz="1600" b="0" i="0" kern="1200" dirty="0" smtClean="0">
                <a:solidFill>
                  <a:schemeClr val="tx1"/>
                </a:solidFill>
                <a:effectLst/>
                <a:latin typeface="Arial" charset="0"/>
                <a:ea typeface="+mn-ea"/>
                <a:cs typeface="+mn-cs"/>
              </a:rPr>
              <a:t>(</a:t>
            </a:r>
            <a:r>
              <a:rPr lang="en-US" altLang="zh-CN" sz="1600" b="0" i="1" kern="1200" dirty="0" err="1" smtClean="0">
                <a:solidFill>
                  <a:schemeClr val="tx1"/>
                </a:solidFill>
                <a:effectLst/>
                <a:latin typeface="Arial" charset="0"/>
                <a:ea typeface="+mn-ea"/>
                <a:cs typeface="+mn-cs"/>
              </a:rPr>
              <a:t>jX,i</a:t>
            </a:r>
            <a:r>
              <a:rPr lang="en-US" altLang="zh-CN" sz="1600" b="0" i="0" kern="1200" dirty="0" smtClean="0">
                <a:solidFill>
                  <a:schemeClr val="tx1"/>
                </a:solidFill>
                <a:effectLst/>
                <a:latin typeface="Arial" charset="0"/>
                <a:ea typeface="+mn-ea"/>
                <a:cs typeface="+mn-cs"/>
              </a:rPr>
              <a:t>)(</a:t>
            </a:r>
            <a:r>
              <a:rPr lang="en-US" altLang="zh-CN" sz="1600" b="0" i="1" kern="1200" dirty="0" smtClean="0">
                <a:solidFill>
                  <a:schemeClr val="tx1"/>
                </a:solidFill>
                <a:effectLst/>
                <a:latin typeface="Arial" charset="0"/>
                <a:ea typeface="+mn-ea"/>
                <a:cs typeface="+mn-cs"/>
              </a:rPr>
              <a:t>Z</a:t>
            </a:r>
            <a:r>
              <a:rPr lang="en-US" altLang="zh-CN" sz="1600" b="0" i="0" kern="1200" dirty="0" smtClean="0">
                <a:solidFill>
                  <a:schemeClr val="tx1"/>
                </a:solidFill>
                <a:effectLst/>
                <a:latin typeface="Arial" charset="0"/>
                <a:ea typeface="+mn-ea"/>
                <a:cs typeface="+mn-cs"/>
              </a:rPr>
              <a:t>)). Furthermore, this criterion needs to be minimized. In this context, the</a:t>
            </a:r>
            <a:r>
              <a:rPr lang="en-US" altLang="zh-CN" dirty="0" smtClean="0"/>
              <a:t>  </a:t>
            </a:r>
            <a:r>
              <a:rPr lang="en-US" altLang="zh-CN" sz="1600" b="0" i="0" kern="1200" dirty="0" smtClean="0">
                <a:solidFill>
                  <a:schemeClr val="tx1"/>
                </a:solidFill>
                <a:effectLst/>
                <a:latin typeface="Arial" charset="0"/>
                <a:ea typeface="+mn-ea"/>
                <a:cs typeface="+mn-cs"/>
              </a:rPr>
              <a:t>minimization of the expression can be viewed as the minimization of the expected loss function.</a:t>
            </a:r>
          </a:p>
          <a:p>
            <a:r>
              <a:rPr lang="zh-CN" altLang="en-US" dirty="0" smtClean="0"/>
              <a:t>（</a:t>
            </a:r>
            <a:r>
              <a:rPr lang="en-US" altLang="zh-CN" dirty="0" smtClean="0"/>
              <a:t>7</a:t>
            </a:r>
            <a:r>
              <a:rPr lang="zh-CN" altLang="en-US" dirty="0" smtClean="0"/>
              <a:t>）</a:t>
            </a:r>
            <a:r>
              <a:rPr lang="en-US" altLang="zh-CN" sz="1600" b="0" i="0" kern="1200" dirty="0" smtClean="0">
                <a:solidFill>
                  <a:schemeClr val="tx1"/>
                </a:solidFill>
                <a:effectLst/>
                <a:latin typeface="Arial" charset="0"/>
                <a:ea typeface="+mn-ea"/>
                <a:cs typeface="+mn-cs"/>
              </a:rPr>
              <a:t>One observation about the afore-mentioned error reduction method of Equation 22.1 is that it</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needs to be computed in terms of the entire set of unlabeled instances in </a:t>
            </a:r>
            <a:r>
              <a:rPr lang="en-US" altLang="zh-CN" sz="1600" b="0" i="1" kern="1200" dirty="0" smtClean="0">
                <a:solidFill>
                  <a:schemeClr val="tx1"/>
                </a:solidFill>
                <a:effectLst/>
                <a:latin typeface="Arial" charset="0"/>
                <a:ea typeface="+mn-ea"/>
                <a:cs typeface="+mn-cs"/>
              </a:rPr>
              <a:t>V</a:t>
            </a:r>
            <a:r>
              <a:rPr lang="en-US" altLang="zh-CN" sz="1600" b="0" i="0" kern="1200" dirty="0" smtClean="0">
                <a:solidFill>
                  <a:schemeClr val="tx1"/>
                </a:solidFill>
                <a:effectLst/>
                <a:latin typeface="Arial" charset="0"/>
                <a:ea typeface="+mn-ea"/>
                <a:cs typeface="+mn-cs"/>
              </a:rPr>
              <a:t>, and a new model needs to</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be trained incrementally, in order to test the effect of adding a new instance</a:t>
            </a:r>
            <a:r>
              <a:rPr lang="en-US" altLang="zh-CN" dirty="0" smtClean="0"/>
              <a:t> </a:t>
            </a:r>
            <a:r>
              <a:rPr lang="zh-CN" altLang="en-US" dirty="0" smtClean="0"/>
              <a:t>。</a:t>
            </a:r>
            <a:r>
              <a:rPr lang="en-US" altLang="zh-CN" sz="1600" b="0" i="0" kern="1200" dirty="0" smtClean="0">
                <a:solidFill>
                  <a:schemeClr val="tx1"/>
                </a:solidFill>
                <a:effectLst/>
                <a:latin typeface="Arial" charset="0"/>
                <a:ea typeface="+mn-ea"/>
                <a:cs typeface="+mn-cs"/>
              </a:rPr>
              <a:t>The model is therefore</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expensive to compute. </a:t>
            </a: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611368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dirty="0" smtClean="0"/>
              <a:t>（</a:t>
            </a:r>
            <a:r>
              <a:rPr lang="en-US" altLang="zh-CN" sz="1600" dirty="0" smtClean="0"/>
              <a:t>1</a:t>
            </a:r>
            <a:r>
              <a:rPr lang="zh-CN" altLang="en-US" sz="1600" dirty="0" smtClean="0"/>
              <a:t>）上面介绍的</a:t>
            </a:r>
            <a:r>
              <a:rPr lang="en-US" altLang="zh-CN" sz="1600" dirty="0" smtClean="0"/>
              <a:t>Except Error Reduction</a:t>
            </a:r>
            <a:r>
              <a:rPr lang="zh-CN" altLang="en-US" sz="1600" dirty="0" smtClean="0"/>
              <a:t>（</a:t>
            </a:r>
            <a:r>
              <a:rPr lang="en-US" altLang="zh-CN" sz="1600" dirty="0" err="1" smtClean="0"/>
              <a:t>rui</a:t>
            </a:r>
            <a:r>
              <a:rPr lang="en-US" altLang="zh-CN" sz="1600" dirty="0" smtClean="0"/>
              <a:t> da </a:t>
            </a:r>
            <a:r>
              <a:rPr lang="en-US" altLang="zh-CN" sz="1600" dirty="0" err="1" smtClean="0"/>
              <a:t>ke</a:t>
            </a:r>
            <a:r>
              <a:rPr lang="en-US" altLang="zh-CN" sz="1600" baseline="0" dirty="0" smtClean="0"/>
              <a:t> </a:t>
            </a:r>
            <a:r>
              <a:rPr lang="en-US" altLang="zh-CN" sz="1600" baseline="0" dirty="0" err="1" smtClean="0"/>
              <a:t>xun</a:t>
            </a:r>
            <a:r>
              <a:rPr lang="zh-CN" altLang="en-US" sz="1600" dirty="0" smtClean="0"/>
              <a:t>）的计算开销太大，为了减轻这种开销，提出了</a:t>
            </a:r>
            <a:r>
              <a:rPr lang="en-US" altLang="zh-CN" sz="1600" dirty="0" smtClean="0"/>
              <a:t>Except Variance </a:t>
            </a:r>
            <a:r>
              <a:rPr lang="zh-CN" altLang="en-US" sz="1600" dirty="0" smtClean="0"/>
              <a:t>（</a:t>
            </a:r>
            <a:r>
              <a:rPr lang="en-US" altLang="zh-CN" sz="1600" dirty="0" err="1" smtClean="0"/>
              <a:t>wai</a:t>
            </a:r>
            <a:r>
              <a:rPr lang="en-US" altLang="zh-CN" sz="1600" dirty="0" smtClean="0"/>
              <a:t> </a:t>
            </a:r>
            <a:r>
              <a:rPr lang="en-US" altLang="zh-CN" sz="1600" dirty="0" err="1" smtClean="0"/>
              <a:t>rui</a:t>
            </a:r>
            <a:r>
              <a:rPr lang="en-US" altLang="zh-CN" sz="1600" dirty="0" smtClean="0"/>
              <a:t> </a:t>
            </a:r>
            <a:r>
              <a:rPr lang="en-US" altLang="zh-CN" sz="1600" dirty="0" err="1" smtClean="0"/>
              <a:t>en</a:t>
            </a:r>
            <a:r>
              <a:rPr lang="en-US" altLang="zh-CN" sz="1600" dirty="0" smtClean="0"/>
              <a:t> </a:t>
            </a:r>
            <a:r>
              <a:rPr lang="en-US" altLang="zh-CN" sz="1600" dirty="0" err="1" smtClean="0"/>
              <a:t>si</a:t>
            </a:r>
            <a:r>
              <a:rPr lang="zh-CN" altLang="en-US" sz="1600" dirty="0" smtClean="0"/>
              <a:t>）</a:t>
            </a:r>
            <a:r>
              <a:rPr lang="en-US" altLang="zh-CN" sz="1600" dirty="0" smtClean="0"/>
              <a:t>Reduction</a:t>
            </a:r>
            <a:r>
              <a:rPr lang="zh-CN" altLang="en-US" sz="1600" dirty="0" smtClean="0"/>
              <a:t>这种策略。</a:t>
            </a:r>
            <a:endParaRPr lang="en-US" altLang="zh-CN" sz="1600" dirty="0" smtClean="0"/>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2</a:t>
            </a:r>
            <a:r>
              <a:rPr lang="zh-CN" altLang="en-US" sz="1600" b="0" i="0" kern="1200" dirty="0" smtClean="0">
                <a:solidFill>
                  <a:schemeClr val="tx1"/>
                </a:solidFill>
                <a:effectLst/>
                <a:latin typeface="Arial" charset="0"/>
                <a:ea typeface="+mn-ea"/>
                <a:cs typeface="+mn-cs"/>
              </a:rPr>
              <a:t>）当一个实例集的误差减少时候，相应的方差也会减少。总的泛化误差可以表示为真实标签噪声、模型偏差和方差之和，只有最后一项方差高度依赖于选择的实例。</a:t>
            </a:r>
            <a:endParaRPr lang="en-US" altLang="zh-CN" sz="1600" b="0" i="0" kern="1200" dirty="0" smtClean="0">
              <a:solidFill>
                <a:schemeClr val="tx1"/>
              </a:solidFill>
              <a:effectLst/>
              <a:latin typeface="Arial" charset="0"/>
              <a:ea typeface="+mn-ea"/>
              <a:cs typeface="+mn-cs"/>
            </a:endParaRP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3</a:t>
            </a:r>
            <a:r>
              <a:rPr lang="zh-CN" altLang="en-US" sz="1600" b="0" i="0" kern="1200" dirty="0" smtClean="0">
                <a:solidFill>
                  <a:schemeClr val="tx1"/>
                </a:solidFill>
                <a:effectLst/>
                <a:latin typeface="Arial" charset="0"/>
                <a:ea typeface="+mn-ea"/>
                <a:cs typeface="+mn-cs"/>
              </a:rPr>
              <a:t>）因此，我们可以通过可以度量并减少方差的方法等效于之前的误差减少策略，这样做的主要好处是减少了计算需求。具体的内容在此不做陈述。</a:t>
            </a:r>
            <a:endParaRPr lang="en-US" altLang="zh-CN" sz="1600" b="0" i="0" kern="1200" dirty="0" smtClean="0">
              <a:solidFill>
                <a:schemeClr val="tx1"/>
              </a:solidFill>
              <a:effectLst/>
              <a:latin typeface="Arial" charset="0"/>
              <a:ea typeface="+mn-ea"/>
              <a:cs typeface="+mn-cs"/>
            </a:endParaRP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1</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One observation about the afore-mentioned error reduction method of Equation 22.1 is that it</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needs to be computed in terms of the entire set of unlabeled instances in </a:t>
            </a:r>
            <a:r>
              <a:rPr lang="en-US" altLang="zh-CN" sz="1600" b="0" i="1" kern="1200" dirty="0" smtClean="0">
                <a:solidFill>
                  <a:schemeClr val="tx1"/>
                </a:solidFill>
                <a:effectLst/>
                <a:latin typeface="Arial" charset="0"/>
                <a:ea typeface="+mn-ea"/>
                <a:cs typeface="+mn-cs"/>
              </a:rPr>
              <a:t>V</a:t>
            </a:r>
            <a:r>
              <a:rPr lang="en-US" altLang="zh-CN" sz="1600" b="0" i="0" kern="1200" dirty="0" smtClean="0">
                <a:solidFill>
                  <a:schemeClr val="tx1"/>
                </a:solidFill>
                <a:effectLst/>
                <a:latin typeface="Arial" charset="0"/>
                <a:ea typeface="+mn-ea"/>
                <a:cs typeface="+mn-cs"/>
              </a:rPr>
              <a:t>, and a new model needs to</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be trained incrementally, in order to test the effect of adding a new instance. The model is therefore</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expensive to compute.</a:t>
            </a: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2</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 It should be pointed out that when the error of an instance set reduces, the</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corresponding variance also typically reduces. The overall generalization error can be expressed as</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a sum of the true label noise, model bias, and variance </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Of these, only the last term is highly</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dependent on the choice of instances selected. Therefore, it is possible to reduce the variance instead</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of the error, and the main advantage of doing so is the reduction in computational requirements.</a:t>
            </a:r>
            <a:r>
              <a:rPr lang="en-US" altLang="zh-CN" dirty="0" smtClean="0"/>
              <a:t> </a:t>
            </a:r>
            <a:br>
              <a:rPr lang="en-US" altLang="zh-CN" dirty="0" smtClean="0"/>
            </a:br>
            <a:r>
              <a:rPr lang="zh-CN" altLang="en-US" dirty="0" smtClean="0"/>
              <a:t>（</a:t>
            </a:r>
            <a:r>
              <a:rPr lang="en-US" altLang="zh-CN" dirty="0" smtClean="0"/>
              <a:t>2</a:t>
            </a:r>
            <a:r>
              <a:rPr lang="zh-CN" altLang="en-US" dirty="0" smtClean="0"/>
              <a:t>）</a:t>
            </a:r>
            <a:r>
              <a:rPr lang="en-US" altLang="zh-CN" sz="1600" b="0" i="0" kern="1200" dirty="0" smtClean="0">
                <a:solidFill>
                  <a:schemeClr val="tx1"/>
                </a:solidFill>
                <a:effectLst/>
                <a:latin typeface="Arial" charset="0"/>
                <a:ea typeface="+mn-ea"/>
                <a:cs typeface="+mn-cs"/>
              </a:rPr>
              <a:t>The main advantage of these techniques is the ability to express the variance in </a:t>
            </a:r>
            <a:r>
              <a:rPr lang="en-US" altLang="zh-CN" sz="1600" b="0" i="1" kern="1200" dirty="0" smtClean="0">
                <a:solidFill>
                  <a:schemeClr val="tx1"/>
                </a:solidFill>
                <a:effectLst/>
                <a:latin typeface="Arial" charset="0"/>
                <a:ea typeface="+mn-ea"/>
                <a:cs typeface="+mn-cs"/>
              </a:rPr>
              <a:t>closed form</a:t>
            </a:r>
            <a:r>
              <a:rPr lang="en-US" altLang="zh-CN" sz="1600" b="0" i="0" kern="1200" dirty="0" smtClean="0">
                <a:solidFill>
                  <a:schemeClr val="tx1"/>
                </a:solidFill>
                <a:effectLst/>
                <a:latin typeface="Arial" charset="0"/>
                <a:ea typeface="+mn-ea"/>
                <a:cs typeface="+mn-cs"/>
              </a:rPr>
              <a:t>, and</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therefore achieve greater computational efficiency.</a:t>
            </a:r>
            <a:r>
              <a:rPr lang="en-US" altLang="zh-CN" dirty="0" smtClean="0"/>
              <a:t> </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522572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zh-CN" altLang="en-US" dirty="0" smtClean="0"/>
              <a:t>（</a:t>
            </a:r>
            <a:r>
              <a:rPr lang="en-US" altLang="zh-CN" dirty="0" smtClean="0"/>
              <a:t>1</a:t>
            </a:r>
            <a:r>
              <a:rPr lang="zh-CN" altLang="en-US" dirty="0" smtClean="0"/>
              <a:t>）</a:t>
            </a:r>
            <a:r>
              <a:rPr lang="zh-CN" altLang="en-US" sz="1600" dirty="0" smtClean="0"/>
              <a:t>之前我们说到</a:t>
            </a:r>
            <a:r>
              <a:rPr lang="zh-CN" altLang="en-US" sz="1600" b="0" i="0" kern="1200" dirty="0" smtClean="0">
                <a:solidFill>
                  <a:schemeClr val="tx1"/>
                </a:solidFill>
                <a:effectLst/>
                <a:latin typeface="Arial" charset="0"/>
                <a:ea typeface="+mn-ea"/>
                <a:cs typeface="+mn-cs"/>
              </a:rPr>
              <a:t>的错误和方差减少策略的中心思想是，它们关注的是整个输入空间，而不是单个实例。因此，与不确定性抽样、</a:t>
            </a:r>
            <a:r>
              <a:rPr lang="en-US" altLang="zh-CN" sz="1600" b="1" i="0" kern="1200" dirty="0" smtClean="0">
                <a:solidFill>
                  <a:schemeClr val="tx1"/>
                </a:solidFill>
                <a:effectLst/>
                <a:latin typeface="Arial" charset="0"/>
                <a:ea typeface="+mn-ea"/>
                <a:cs typeface="+mn-cs"/>
              </a:rPr>
              <a:t>Query-By-Committee</a:t>
            </a:r>
            <a:r>
              <a:rPr lang="en-US" altLang="zh-CN" dirty="0" smtClean="0"/>
              <a:t> </a:t>
            </a:r>
            <a:r>
              <a:rPr lang="zh-CN" altLang="en-US" sz="1600" dirty="0" smtClean="0"/>
              <a:t>（</a:t>
            </a:r>
            <a:r>
              <a:rPr lang="en-US" altLang="zh-CN" sz="1600" dirty="0" err="1" smtClean="0"/>
              <a:t>kang</a:t>
            </a:r>
            <a:r>
              <a:rPr lang="en-US" altLang="zh-CN" sz="1600" dirty="0" smtClean="0"/>
              <a:t> mi </a:t>
            </a:r>
            <a:r>
              <a:rPr lang="en-US" altLang="zh-CN" sz="1600" dirty="0" err="1" smtClean="0"/>
              <a:t>tei</a:t>
            </a:r>
            <a:r>
              <a:rPr lang="zh-CN" altLang="en-US" sz="1600" dirty="0" smtClean="0"/>
              <a:t>）</a:t>
            </a:r>
            <a:r>
              <a:rPr lang="zh-CN" altLang="en-US" sz="1600" b="0" i="0" kern="1200" dirty="0" smtClean="0">
                <a:solidFill>
                  <a:schemeClr val="tx1"/>
                </a:solidFill>
                <a:effectLst/>
                <a:latin typeface="Arial" charset="0"/>
                <a:ea typeface="+mn-ea"/>
                <a:cs typeface="+mn-cs"/>
              </a:rPr>
              <a:t>和</a:t>
            </a:r>
            <a:r>
              <a:rPr lang="en-US" altLang="zh-CN" sz="1600" b="1" i="0" kern="1200" dirty="0" smtClean="0">
                <a:solidFill>
                  <a:schemeClr val="tx1"/>
                </a:solidFill>
                <a:effectLst/>
                <a:latin typeface="Arial" charset="0"/>
                <a:ea typeface="+mn-ea"/>
                <a:cs typeface="+mn-cs"/>
              </a:rPr>
              <a:t>Expected Model Change</a:t>
            </a:r>
            <a:r>
              <a:rPr lang="en-US" altLang="zh-CN" dirty="0" smtClean="0"/>
              <a:t> </a:t>
            </a:r>
            <a:r>
              <a:rPr lang="zh-CN" altLang="en-US" sz="1600" b="0" i="0" kern="1200" dirty="0" smtClean="0">
                <a:solidFill>
                  <a:schemeClr val="tx1"/>
                </a:solidFill>
                <a:effectLst/>
                <a:latin typeface="Arial" charset="0"/>
                <a:ea typeface="+mn-ea"/>
                <a:cs typeface="+mn-cs"/>
              </a:rPr>
              <a:t>等更简单的查询策略相比，它们不容易查询到异常值。</a:t>
            </a:r>
            <a:endParaRPr lang="en-US" altLang="zh-CN" sz="1600" b="0" i="0" kern="1200" dirty="0" smtClean="0">
              <a:solidFill>
                <a:schemeClr val="tx1"/>
              </a:solidFill>
              <a:effectLst/>
              <a:latin typeface="Arial" charset="0"/>
              <a:ea typeface="+mn-ea"/>
              <a:cs typeface="+mn-cs"/>
            </a:endParaRP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2</a:t>
            </a:r>
            <a:r>
              <a:rPr lang="zh-CN" altLang="en-US" sz="1600" b="0" i="0" kern="1200" dirty="0" smtClean="0">
                <a:solidFill>
                  <a:schemeClr val="tx1"/>
                </a:solidFill>
                <a:effectLst/>
                <a:latin typeface="Arial" charset="0"/>
                <a:ea typeface="+mn-ea"/>
                <a:cs typeface="+mn-cs"/>
              </a:rPr>
              <a:t>）上图展示了使用不确定性采样处理二元线性分类的问题</a:t>
            </a:r>
            <a:r>
              <a:rPr lang="en-US" altLang="zh-CN" sz="1600" b="0" i="0" kern="1200" dirty="0" smtClean="0">
                <a:solidFill>
                  <a:schemeClr val="tx1"/>
                </a:solidFill>
                <a:effectLst/>
                <a:latin typeface="Arial" charset="0"/>
                <a:ea typeface="+mn-ea"/>
                <a:cs typeface="+mn-cs"/>
              </a:rPr>
              <a:t>.</a:t>
            </a:r>
            <a:r>
              <a:rPr lang="zh-CN" altLang="en-US" sz="1600" b="0" i="0" kern="1200" dirty="0" smtClean="0">
                <a:solidFill>
                  <a:schemeClr val="tx1"/>
                </a:solidFill>
                <a:effectLst/>
                <a:latin typeface="Arial" charset="0"/>
                <a:ea typeface="+mn-ea"/>
                <a:cs typeface="+mn-cs"/>
              </a:rPr>
              <a:t>途中有颜色的表示已经标记的实例，圆圈表示尚未标记的实例，</a:t>
            </a:r>
            <a:r>
              <a:rPr lang="en-US" altLang="zh-CN" sz="1600" b="0" i="0" kern="1200" dirty="0" smtClean="0">
                <a:solidFill>
                  <a:schemeClr val="tx1"/>
                </a:solidFill>
                <a:effectLst/>
                <a:latin typeface="Arial" charset="0"/>
                <a:ea typeface="+mn-ea"/>
                <a:cs typeface="+mn-cs"/>
              </a:rPr>
              <a:t>A</a:t>
            </a:r>
            <a:r>
              <a:rPr lang="zh-CN" altLang="en-US" sz="1600" b="0" i="0" kern="1200" dirty="0" smtClean="0">
                <a:solidFill>
                  <a:schemeClr val="tx1"/>
                </a:solidFill>
                <a:effectLst/>
                <a:latin typeface="Arial" charset="0"/>
                <a:ea typeface="+mn-ea"/>
                <a:cs typeface="+mn-cs"/>
              </a:rPr>
              <a:t>位于决策边界上，因此会被认为最难确定标记的实例，</a:t>
            </a:r>
          </a:p>
          <a:p>
            <a:r>
              <a:rPr lang="zh-CN" altLang="en-US" sz="1600" b="0" i="0" kern="1200" dirty="0" smtClean="0">
                <a:solidFill>
                  <a:schemeClr val="tx1"/>
                </a:solidFill>
                <a:effectLst/>
                <a:latin typeface="Arial" charset="0"/>
                <a:ea typeface="+mn-ea"/>
                <a:cs typeface="+mn-cs"/>
              </a:rPr>
              <a:t>，但是它相较于图中其他实例并没有代表性，因此即使知道该实例的真实标记也不太可能提高数据整体上的准确度。相反查询</a:t>
            </a:r>
            <a:r>
              <a:rPr lang="en-US" altLang="zh-CN" sz="1600" b="0" i="0" kern="1200" dirty="0" smtClean="0">
                <a:solidFill>
                  <a:schemeClr val="tx1"/>
                </a:solidFill>
                <a:effectLst/>
                <a:latin typeface="Arial" charset="0"/>
                <a:ea typeface="+mn-ea"/>
                <a:cs typeface="+mn-cs"/>
              </a:rPr>
              <a:t>B</a:t>
            </a:r>
            <a:r>
              <a:rPr lang="zh-CN" altLang="en-US" sz="1600" b="0" i="0" kern="1200" dirty="0" smtClean="0">
                <a:solidFill>
                  <a:schemeClr val="tx1"/>
                </a:solidFill>
                <a:effectLst/>
                <a:latin typeface="Arial" charset="0"/>
                <a:ea typeface="+mn-ea"/>
                <a:cs typeface="+mn-cs"/>
              </a:rPr>
              <a:t>点可能会产生更多关于整个数据分布的信息。</a:t>
            </a:r>
          </a:p>
          <a:p>
            <a:pPr marL="0" marR="0" indent="0" algn="l" defTabSz="1219170" rtl="0" eaLnBrk="1" fontAlgn="auto" latinLnBrk="0" hangingPunct="1">
              <a:lnSpc>
                <a:spcPct val="100000"/>
              </a:lnSpc>
              <a:spcBef>
                <a:spcPts val="0"/>
              </a:spcBef>
              <a:spcAft>
                <a:spcPts val="0"/>
              </a:spcAft>
              <a:buClrTx/>
              <a:buSzTx/>
              <a:buFontTx/>
              <a:buNone/>
              <a:tabLst/>
              <a:defRPr/>
            </a:pPr>
            <a:r>
              <a:rPr lang="zh-CN" altLang="en-US" sz="1600" dirty="0" smtClean="0"/>
              <a:t>（</a:t>
            </a:r>
            <a:r>
              <a:rPr lang="en-US" altLang="zh-CN" sz="1600" dirty="0" smtClean="0"/>
              <a:t>3</a:t>
            </a:r>
            <a:r>
              <a:rPr lang="zh-CN" altLang="en-US" sz="1600" dirty="0" smtClean="0"/>
              <a:t>）同样的，</a:t>
            </a:r>
            <a:r>
              <a:rPr lang="en-US" altLang="zh-CN" sz="1600" dirty="0" smtClean="0"/>
              <a:t>Query-by-Committee</a:t>
            </a:r>
            <a:r>
              <a:rPr lang="zh-CN" altLang="en-US" sz="1600" dirty="0" smtClean="0"/>
              <a:t>和</a:t>
            </a:r>
            <a:r>
              <a:rPr lang="en-US" altLang="zh-CN" sz="1600" dirty="0" smtClean="0"/>
              <a:t>Except Model Change</a:t>
            </a:r>
            <a:r>
              <a:rPr lang="zh-CN" altLang="en-US" sz="1600" dirty="0" smtClean="0"/>
              <a:t>可能会导致相同的问题，但是</a:t>
            </a:r>
            <a:r>
              <a:rPr lang="en-US" altLang="zh-CN" sz="1600" b="0" i="0" kern="1200" dirty="0" smtClean="0">
                <a:solidFill>
                  <a:schemeClr val="tx1"/>
                </a:solidFill>
                <a:effectLst/>
                <a:latin typeface="Arial" charset="0"/>
                <a:ea typeface="+mn-ea"/>
                <a:cs typeface="+mn-cs"/>
              </a:rPr>
              <a:t>the error and variance reduction </a:t>
            </a:r>
            <a:r>
              <a:rPr lang="zh-CN" altLang="en-US" sz="1600" b="0" i="0" kern="1200" dirty="0" smtClean="0">
                <a:solidFill>
                  <a:schemeClr val="tx1"/>
                </a:solidFill>
                <a:effectLst/>
                <a:latin typeface="Arial" charset="0"/>
                <a:ea typeface="+mn-ea"/>
                <a:cs typeface="+mn-cs"/>
              </a:rPr>
              <a:t>策略在使用未标记的实例池来评估泛化误差和方差时，却可以隐式地避免这些问题。</a:t>
            </a:r>
            <a:r>
              <a:rPr lang="en-US" altLang="zh-CN" sz="1600" b="0" i="0" kern="1200" dirty="0" smtClean="0">
                <a:solidFill>
                  <a:schemeClr val="tx1"/>
                </a:solidFill>
                <a:effectLst/>
                <a:latin typeface="Arial" charset="0"/>
                <a:ea typeface="+mn-ea"/>
                <a:cs typeface="+mn-cs"/>
              </a:rPr>
              <a:t> </a:t>
            </a:r>
            <a:endParaRPr lang="en-US" altLang="zh-CN" sz="1600" dirty="0" smtClean="0"/>
          </a:p>
          <a:p>
            <a:pPr marL="0" marR="0" indent="0" algn="l" defTabSz="1219170" rtl="0" eaLnBrk="1" fontAlgn="auto" latinLnBrk="0" hangingPunct="1">
              <a:lnSpc>
                <a:spcPct val="100000"/>
              </a:lnSpc>
              <a:spcBef>
                <a:spcPts val="0"/>
              </a:spcBef>
              <a:spcAft>
                <a:spcPts val="0"/>
              </a:spcAft>
              <a:buClrTx/>
              <a:buSzTx/>
              <a:buFontTx/>
              <a:buNone/>
              <a:tabLst/>
              <a:defRPr/>
            </a:pPr>
            <a:r>
              <a:rPr lang="zh-CN" altLang="en-US" dirty="0" smtClean="0"/>
              <a:t>（</a:t>
            </a:r>
            <a:r>
              <a:rPr lang="en-US" altLang="zh-CN" dirty="0" smtClean="0"/>
              <a:t>1</a:t>
            </a:r>
            <a:r>
              <a:rPr lang="zh-CN" altLang="en-US" dirty="0" smtClean="0"/>
              <a:t>）</a:t>
            </a:r>
            <a:r>
              <a:rPr lang="en-US" altLang="zh-CN" sz="1600" b="0" i="0" kern="1200" dirty="0" smtClean="0">
                <a:solidFill>
                  <a:schemeClr val="tx1"/>
                </a:solidFill>
                <a:effectLst/>
                <a:latin typeface="Arial" charset="0"/>
                <a:ea typeface="+mn-ea"/>
                <a:cs typeface="+mn-cs"/>
              </a:rPr>
              <a:t>A central idea of the estimated error and variance reduction frameworks is that they focus on the entire input space rather than individual instances. Thus, they are less prone to querying outliers than simpler query strategies like uncertainty</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sampling, </a:t>
            </a:r>
            <a:r>
              <a:rPr lang="en-US" altLang="zh-CN" sz="1600" b="0" i="0" kern="1200" dirty="0" err="1" smtClean="0">
                <a:solidFill>
                  <a:schemeClr val="tx1"/>
                </a:solidFill>
                <a:effectLst/>
                <a:latin typeface="Arial" charset="0"/>
                <a:ea typeface="+mn-ea"/>
                <a:cs typeface="+mn-cs"/>
              </a:rPr>
              <a:t>QBC</a:t>
            </a:r>
            <a:r>
              <a:rPr lang="en-US" altLang="zh-CN" sz="1600" b="0" i="0" kern="1200" dirty="0" smtClean="0">
                <a:solidFill>
                  <a:schemeClr val="tx1"/>
                </a:solidFill>
                <a:effectLst/>
                <a:latin typeface="Arial" charset="0"/>
                <a:ea typeface="+mn-ea"/>
                <a:cs typeface="+mn-cs"/>
              </a:rPr>
              <a:t>, and EGL.</a:t>
            </a:r>
            <a:r>
              <a:rPr lang="en-US" altLang="zh-CN" dirty="0" smtClean="0"/>
              <a:t> </a:t>
            </a: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2</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Figure 7 illustrates this problem for a binary linear</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classifier using uncertainty sampling. The least certain instance lies on the classification boundary, but is not “representative” of other instances in the distribution,</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so knowing its label is unlikely to improve accuracy on the data as a whole.</a:t>
            </a:r>
            <a:r>
              <a:rPr lang="en-US" altLang="zh-CN" dirty="0" smtClean="0"/>
              <a:t> </a:t>
            </a:r>
          </a:p>
          <a:p>
            <a:r>
              <a:rPr lang="en-US" altLang="zh-CN" sz="1600" b="0" i="0" kern="1200" dirty="0" err="1" smtClean="0">
                <a:solidFill>
                  <a:schemeClr val="tx1"/>
                </a:solidFill>
                <a:effectLst/>
                <a:latin typeface="Arial" charset="0"/>
                <a:ea typeface="+mn-ea"/>
                <a:cs typeface="+mn-cs"/>
              </a:rPr>
              <a:t>QBC</a:t>
            </a:r>
            <a:r>
              <a:rPr lang="en-US" altLang="zh-CN" sz="1600" b="0" i="0" kern="1200" dirty="0" smtClean="0">
                <a:solidFill>
                  <a:schemeClr val="tx1"/>
                </a:solidFill>
                <a:effectLst/>
                <a:latin typeface="Arial" charset="0"/>
                <a:ea typeface="+mn-ea"/>
                <a:cs typeface="+mn-cs"/>
              </a:rPr>
              <a:t> and EGL may exhibit similar behavior, by spending time querying possible outliers simply because they are controversial, or are expected to impart significant change in the model. </a:t>
            </a:r>
          </a:p>
          <a:p>
            <a:r>
              <a:rPr lang="en-US" altLang="zh-CN" sz="1600" b="0" i="0" kern="1200" dirty="0" smtClean="0">
                <a:solidFill>
                  <a:schemeClr val="tx1"/>
                </a:solidFill>
                <a:effectLst/>
                <a:latin typeface="Arial" charset="0"/>
                <a:ea typeface="+mn-ea"/>
                <a:cs typeface="+mn-cs"/>
              </a:rPr>
              <a:t>By utilizing the unlabeled pool </a:t>
            </a:r>
            <a:r>
              <a:rPr lang="en-US" altLang="zh-CN" sz="1600" b="0" i="1" kern="1200" dirty="0" smtClean="0">
                <a:solidFill>
                  <a:schemeClr val="tx1"/>
                </a:solidFill>
                <a:effectLst/>
                <a:latin typeface="Arial" charset="0"/>
                <a:ea typeface="+mn-ea"/>
                <a:cs typeface="+mn-cs"/>
              </a:rPr>
              <a:t>U </a:t>
            </a:r>
            <a:r>
              <a:rPr lang="en-US" altLang="zh-CN" sz="1600" b="0" i="0" kern="1200" dirty="0" smtClean="0">
                <a:solidFill>
                  <a:schemeClr val="tx1"/>
                </a:solidFill>
                <a:effectLst/>
                <a:latin typeface="Arial" charset="0"/>
                <a:ea typeface="+mn-ea"/>
                <a:cs typeface="+mn-cs"/>
              </a:rPr>
              <a:t>when estimating future errors and output variances, the estimated error and variance reduction strategies implicitly avoid these problems.</a:t>
            </a:r>
            <a:r>
              <a:rPr lang="en-US" altLang="zh-CN" dirty="0" smtClean="0"/>
              <a:t> </a:t>
            </a:r>
          </a:p>
          <a:p>
            <a:r>
              <a:rPr lang="en-US" altLang="zh-CN" sz="1600" b="0" i="0" kern="1200" dirty="0" smtClean="0">
                <a:solidFill>
                  <a:schemeClr val="tx1"/>
                </a:solidFill>
                <a:effectLst/>
                <a:latin typeface="Arial" charset="0"/>
                <a:ea typeface="+mn-ea"/>
                <a:cs typeface="+mn-cs"/>
              </a:rPr>
              <a:t>We can also overcome these problems by modeling the input distribution explicitly during query selection.</a:t>
            </a:r>
            <a:r>
              <a:rPr lang="en-US" altLang="zh-CN" dirty="0" smtClean="0"/>
              <a:t> </a:t>
            </a:r>
            <a:br>
              <a:rPr lang="en-US" altLang="zh-CN" dirty="0" smtClean="0"/>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64989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722DDEFC-5946-9649-9319-BA6AA282FD34}" type="slidenum">
              <a:rPr kumimoji="0" lang="en-US" altLang="zh-CN" sz="1200" b="0" i="0" u="none" strike="noStrike" kern="1200" cap="none" spc="0" normalizeH="0" baseline="0" noProof="0">
                <a:ln>
                  <a:noFill/>
                </a:ln>
                <a:solidFill>
                  <a:prstClr val="black"/>
                </a:solidFill>
                <a:effectLst/>
                <a:uLnTx/>
                <a:uFillTx/>
                <a:latin typeface="Arial" charset="0"/>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5</a:t>
            </a:fld>
            <a:endParaRPr kumimoji="0" lang="en-US" altLang="zh-CN" sz="1200" b="0" i="0" u="none" strike="noStrike" kern="1200" cap="none" spc="0" normalizeH="0" baseline="0" noProof="0">
              <a:ln>
                <a:noFill/>
              </a:ln>
              <a:solidFill>
                <a:prstClr val="black"/>
              </a:solidFill>
              <a:effectLst/>
              <a:uLnTx/>
              <a:uFillTx/>
              <a:latin typeface="Arial" charset="0"/>
              <a:ea typeface="宋体" panose="02010600030101010101" pitchFamily="2" charset="-122"/>
              <a:cs typeface="+mn-cs"/>
            </a:endParaRPr>
          </a:p>
        </p:txBody>
      </p:sp>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p:txBody>
          <a:bodyPr/>
          <a:lstStyle/>
          <a:p>
            <a:r>
              <a:rPr lang="en-US" altLang="zh-CN" dirty="0" smtClean="0"/>
              <a:t>Passive</a:t>
            </a:r>
            <a:r>
              <a:rPr lang="zh-CN" altLang="en-US" dirty="0" smtClean="0"/>
              <a:t> </a:t>
            </a:r>
            <a:r>
              <a:rPr lang="en-US" altLang="zh-CN" dirty="0" err="1" smtClean="0"/>
              <a:t>Learing:</a:t>
            </a:r>
            <a:r>
              <a:rPr lang="en-US" altLang="zh-CN" sz="1600" b="0" i="0" kern="1200" dirty="0" err="1" smtClean="0">
                <a:solidFill>
                  <a:schemeClr val="tx1"/>
                </a:solidFill>
                <a:effectLst/>
                <a:latin typeface="Arial" charset="0"/>
                <a:ea typeface="+mn-ea"/>
                <a:cs typeface="+mn-cs"/>
              </a:rPr>
              <a:t>These</a:t>
            </a:r>
            <a:r>
              <a:rPr lang="en-US" altLang="zh-CN" sz="1600" b="0" i="0" kern="1200" dirty="0" smtClean="0">
                <a:solidFill>
                  <a:schemeClr val="tx1"/>
                </a:solidFill>
                <a:effectLst/>
                <a:latin typeface="Arial" charset="0"/>
                <a:ea typeface="+mn-ea"/>
                <a:cs typeface="+mn-cs"/>
              </a:rPr>
              <a:t> are tasks which involve gathering a large amount of data randomly sampled from the underlying distribution and using this large dataset to train a model that can perform some sort of prediction. You will call this typical method </a:t>
            </a:r>
            <a:r>
              <a:rPr lang="en-US" altLang="zh-CN" sz="1600" b="0" i="1" kern="1200" dirty="0" smtClean="0">
                <a:solidFill>
                  <a:schemeClr val="tx1"/>
                </a:solidFill>
                <a:effectLst/>
                <a:latin typeface="Arial" charset="0"/>
                <a:ea typeface="+mn-ea"/>
                <a:cs typeface="+mn-cs"/>
              </a:rPr>
              <a:t>passive learning</a:t>
            </a:r>
            <a:r>
              <a:rPr lang="en-US" altLang="zh-CN" sz="1600" b="0" i="0" kern="1200" dirty="0" smtClean="0">
                <a:solidFill>
                  <a:schemeClr val="tx1"/>
                </a:solidFill>
                <a:effectLst/>
                <a:latin typeface="Arial" charset="0"/>
                <a:ea typeface="+mn-ea"/>
                <a:cs typeface="+mn-cs"/>
              </a:rPr>
              <a:t>.</a:t>
            </a:r>
          </a:p>
          <a:p>
            <a:r>
              <a:rPr lang="zh-CN" altLang="en-US" sz="1600" b="0" i="0" kern="1200" dirty="0" smtClean="0">
                <a:solidFill>
                  <a:schemeClr val="tx1"/>
                </a:solidFill>
                <a:effectLst/>
                <a:latin typeface="Arial" charset="0"/>
                <a:ea typeface="+mn-ea"/>
                <a:cs typeface="+mn-cs"/>
              </a:rPr>
              <a:t>被动学习：这些任务从数据的底层分布中随机抽取大量的数据作为样本，来训练可执行某种预测的模型</a:t>
            </a:r>
            <a:endParaRPr lang="zh-CN" altLang="zh-CN" dirty="0"/>
          </a:p>
        </p:txBody>
      </p:sp>
    </p:spTree>
    <p:extLst>
      <p:ext uri="{BB962C8B-B14F-4D97-AF65-F5344CB8AC3E}">
        <p14:creationId xmlns:p14="http://schemas.microsoft.com/office/powerpoint/2010/main" val="20110782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r>
              <a:rPr lang="en-US" altLang="zh-CN" dirty="0" smtClean="0"/>
              <a:t>1</a:t>
            </a:r>
            <a:r>
              <a:rPr lang="zh-CN" altLang="en-US" dirty="0" smtClean="0"/>
              <a:t>）最后一种查询策略框架是</a:t>
            </a:r>
            <a:r>
              <a:rPr lang="en-US" altLang="zh-CN" sz="1600" dirty="0" smtClean="0"/>
              <a:t>Representativeness-Based Models</a:t>
            </a:r>
            <a:r>
              <a:rPr lang="zh-CN" altLang="en-US" sz="1600" dirty="0" smtClean="0"/>
              <a:t>。在这里代表性能够通过查询可以很好模拟数据整体分布的实例实现，因此可以在查询过程中对输入空间的密集区域进行加权。类似的方法就包括下面将要介绍的</a:t>
            </a:r>
            <a:r>
              <a:rPr lang="en-US" altLang="zh-CN" sz="1600" dirty="0" smtClean="0"/>
              <a:t>Density-Weight Methods</a:t>
            </a:r>
            <a:r>
              <a:rPr lang="zh-CN" altLang="en-US" sz="1600" dirty="0" smtClean="0"/>
              <a:t>。</a:t>
            </a:r>
            <a:endParaRPr lang="en-US" altLang="zh-CN" sz="1600" dirty="0" smtClean="0"/>
          </a:p>
          <a:p>
            <a:r>
              <a:rPr lang="zh-CN" altLang="en-US" sz="1600" dirty="0" smtClean="0"/>
              <a:t>（</a:t>
            </a:r>
            <a:r>
              <a:rPr lang="en-US" altLang="zh-CN" sz="1600" dirty="0" smtClean="0"/>
              <a:t>2</a:t>
            </a:r>
            <a:r>
              <a:rPr lang="zh-CN" altLang="en-US" sz="1600" dirty="0" smtClean="0"/>
              <a:t>）这类方法</a:t>
            </a:r>
            <a:r>
              <a:rPr lang="zh-CN" altLang="en-US" sz="1600" b="0" i="0" kern="1200" dirty="0" smtClean="0">
                <a:solidFill>
                  <a:schemeClr val="tx1"/>
                </a:solidFill>
                <a:effectLst/>
                <a:latin typeface="Arial" charset="0"/>
                <a:ea typeface="+mn-ea"/>
                <a:cs typeface="+mn-cs"/>
              </a:rPr>
              <a:t>将被查询的实例的异质性行为与从未标记的集合</a:t>
            </a:r>
            <a:r>
              <a:rPr lang="en-US" altLang="zh-CN" sz="1600" b="0" i="0" kern="1200" dirty="0" smtClean="0">
                <a:solidFill>
                  <a:schemeClr val="tx1"/>
                </a:solidFill>
                <a:effectLst/>
                <a:latin typeface="Arial" charset="0"/>
                <a:ea typeface="+mn-ea"/>
                <a:cs typeface="+mn-cs"/>
              </a:rPr>
              <a:t>V</a:t>
            </a:r>
            <a:r>
              <a:rPr lang="zh-CN" altLang="en-US" sz="1600" b="0" i="0" kern="1200" dirty="0" smtClean="0">
                <a:solidFill>
                  <a:schemeClr val="tx1"/>
                </a:solidFill>
                <a:effectLst/>
                <a:latin typeface="Arial" charset="0"/>
                <a:ea typeface="+mn-ea"/>
                <a:cs typeface="+mn-cs"/>
              </a:rPr>
              <a:t>中得到的代表性函数结合起来，以决定查询的实例。</a:t>
            </a:r>
            <a:endParaRPr lang="en-US" altLang="zh-CN" sz="1600" b="0" i="0" kern="1200" dirty="0" smtClean="0">
              <a:solidFill>
                <a:schemeClr val="tx1"/>
              </a:solidFill>
              <a:effectLst/>
              <a:latin typeface="Arial" charset="0"/>
              <a:ea typeface="+mn-ea"/>
              <a:cs typeface="+mn-cs"/>
            </a:endParaRPr>
          </a:p>
          <a:p>
            <a:endParaRPr lang="en-US" altLang="zh-CN" dirty="0" smtClean="0"/>
          </a:p>
          <a:p>
            <a:r>
              <a:rPr lang="zh-CN" altLang="en-US" dirty="0" smtClean="0"/>
              <a:t>（</a:t>
            </a:r>
            <a:r>
              <a:rPr lang="en-US" altLang="zh-CN" dirty="0" smtClean="0"/>
              <a:t>1</a:t>
            </a:r>
            <a:r>
              <a:rPr lang="zh-CN" altLang="en-US" dirty="0" smtClean="0"/>
              <a:t>）</a:t>
            </a:r>
            <a:r>
              <a:rPr lang="en-US" altLang="zh-CN" sz="1600" b="0" i="0" kern="1200" dirty="0" smtClean="0">
                <a:solidFill>
                  <a:schemeClr val="tx1"/>
                </a:solidFill>
                <a:effectLst/>
                <a:latin typeface="Arial" charset="0"/>
                <a:ea typeface="+mn-ea"/>
                <a:cs typeface="+mn-cs"/>
              </a:rPr>
              <a:t>The main advantage of error-based models over uncertainty-based models is that they intend</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to improve the error behavior on the </a:t>
            </a:r>
            <a:r>
              <a:rPr lang="en-US" altLang="zh-CN" sz="1600" b="0" i="1" kern="1200" dirty="0" smtClean="0">
                <a:solidFill>
                  <a:schemeClr val="tx1"/>
                </a:solidFill>
                <a:effectLst/>
                <a:latin typeface="Arial" charset="0"/>
                <a:ea typeface="+mn-ea"/>
                <a:cs typeface="+mn-cs"/>
              </a:rPr>
              <a:t>aggregate</a:t>
            </a:r>
            <a:r>
              <a:rPr lang="en-US" altLang="zh-CN" sz="1600" b="0" i="0" kern="1200" dirty="0" smtClean="0">
                <a:solidFill>
                  <a:schemeClr val="tx1"/>
                </a:solidFill>
                <a:effectLst/>
                <a:latin typeface="Arial" charset="0"/>
                <a:ea typeface="+mn-ea"/>
                <a:cs typeface="+mn-cs"/>
              </a:rPr>
              <a:t>, rather than looking at the uncertainty behavior</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of the </a:t>
            </a:r>
            <a:r>
              <a:rPr lang="en-US" altLang="zh-CN" sz="1600" b="0" i="1" kern="1200" dirty="0" smtClean="0">
                <a:solidFill>
                  <a:schemeClr val="tx1"/>
                </a:solidFill>
                <a:effectLst/>
                <a:latin typeface="Arial" charset="0"/>
                <a:ea typeface="+mn-ea"/>
                <a:cs typeface="+mn-cs"/>
              </a:rPr>
              <a:t>queried </a:t>
            </a:r>
            <a:r>
              <a:rPr lang="en-US" altLang="zh-CN" sz="1600" b="0" i="0" kern="1200" dirty="0" smtClean="0">
                <a:solidFill>
                  <a:schemeClr val="tx1"/>
                </a:solidFill>
                <a:effectLst/>
                <a:latin typeface="Arial" charset="0"/>
                <a:ea typeface="+mn-ea"/>
                <a:cs typeface="+mn-cs"/>
              </a:rPr>
              <a:t>instance, as in heterogeneity-based models. Therefore, unrepresentative or </a:t>
            </a:r>
            <a:r>
              <a:rPr lang="en-US" altLang="zh-CN" sz="1600" b="0" i="0" kern="1200" dirty="0" err="1" smtClean="0">
                <a:solidFill>
                  <a:schemeClr val="tx1"/>
                </a:solidFill>
                <a:effectLst/>
                <a:latin typeface="Arial" charset="0"/>
                <a:ea typeface="+mn-ea"/>
                <a:cs typeface="+mn-cs"/>
              </a:rPr>
              <a:t>outlierlike</a:t>
            </a:r>
            <a:r>
              <a:rPr lang="en-US" altLang="zh-CN" sz="1600" b="0" i="0" kern="1200" dirty="0" smtClean="0">
                <a:solidFill>
                  <a:schemeClr val="tx1"/>
                </a:solidFill>
                <a:effectLst/>
                <a:latin typeface="Arial" charset="0"/>
                <a:ea typeface="+mn-ea"/>
                <a:cs typeface="+mn-cs"/>
              </a:rPr>
              <a:t> queries are avoided.</a:t>
            </a:r>
            <a:r>
              <a:rPr lang="en-US" altLang="zh-CN" dirty="0" smtClean="0"/>
              <a:t> </a:t>
            </a:r>
          </a:p>
          <a:p>
            <a:r>
              <a:rPr lang="zh-CN" altLang="en-US" dirty="0" smtClean="0"/>
              <a:t>（</a:t>
            </a:r>
            <a:r>
              <a:rPr lang="en-US" altLang="zh-CN" dirty="0" smtClean="0"/>
              <a:t>2</a:t>
            </a:r>
            <a:r>
              <a:rPr lang="zh-CN" altLang="en-US" dirty="0" smtClean="0"/>
              <a:t>）</a:t>
            </a:r>
            <a:r>
              <a:rPr lang="en-US" altLang="zh-CN" sz="1600" b="0" i="0" kern="1200" dirty="0" smtClean="0">
                <a:solidFill>
                  <a:schemeClr val="tx1"/>
                </a:solidFill>
                <a:effectLst/>
                <a:latin typeface="Arial" charset="0"/>
                <a:ea typeface="+mn-ea"/>
                <a:cs typeface="+mn-cs"/>
              </a:rPr>
              <a:t>However, representativeness can also be achieved by querying the data</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in such a way that the acquired instances tend to resemble the overall distribution better. This is</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achieved by weighting dense regions of the input space to a higher degree during the querying</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process. Examples of such methods include density-based models </a:t>
            </a: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3</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Therefore, these methods</a:t>
            </a:r>
            <a:r>
              <a:rPr lang="en-US" altLang="zh-CN" sz="1600" b="0" i="0" kern="1200" baseline="0" dirty="0" smtClean="0">
                <a:solidFill>
                  <a:schemeClr val="tx1"/>
                </a:solidFill>
                <a:effectLst/>
                <a:latin typeface="Arial" charset="0"/>
                <a:ea typeface="+mn-ea"/>
                <a:cs typeface="+mn-cs"/>
              </a:rPr>
              <a:t> </a:t>
            </a:r>
            <a:r>
              <a:rPr lang="en-US" altLang="zh-CN" sz="1600" b="0" i="1" kern="1200" dirty="0" smtClean="0">
                <a:solidFill>
                  <a:schemeClr val="tx1"/>
                </a:solidFill>
                <a:effectLst/>
                <a:latin typeface="Arial" charset="0"/>
                <a:ea typeface="+mn-ea"/>
                <a:cs typeface="+mn-cs"/>
              </a:rPr>
              <a:t>combine </a:t>
            </a:r>
            <a:r>
              <a:rPr lang="en-US" altLang="zh-CN" sz="1600" b="0" i="0" kern="1200" dirty="0" smtClean="0">
                <a:solidFill>
                  <a:schemeClr val="tx1"/>
                </a:solidFill>
                <a:effectLst/>
                <a:latin typeface="Arial" charset="0"/>
                <a:ea typeface="+mn-ea"/>
                <a:cs typeface="+mn-cs"/>
              </a:rPr>
              <a:t>the heterogeneity behavior of the queried instance with a representativeness function from</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the unlabeled set </a:t>
            </a:r>
            <a:r>
              <a:rPr lang="en-US" altLang="zh-CN" sz="1600" b="0" i="1" kern="1200" dirty="0" smtClean="0">
                <a:solidFill>
                  <a:schemeClr val="tx1"/>
                </a:solidFill>
                <a:effectLst/>
                <a:latin typeface="Arial" charset="0"/>
                <a:ea typeface="+mn-ea"/>
                <a:cs typeface="+mn-cs"/>
              </a:rPr>
              <a:t>V </a:t>
            </a:r>
            <a:r>
              <a:rPr lang="en-US" altLang="zh-CN" sz="1600" b="0" i="0" kern="1200" dirty="0" smtClean="0">
                <a:solidFill>
                  <a:schemeClr val="tx1"/>
                </a:solidFill>
                <a:effectLst/>
                <a:latin typeface="Arial" charset="0"/>
                <a:ea typeface="+mn-ea"/>
                <a:cs typeface="+mn-cs"/>
              </a:rPr>
              <a:t>in order to decide on the queried instance. </a:t>
            </a: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4</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Therefore, in general, the objective</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function </a:t>
            </a:r>
            <a:r>
              <a:rPr lang="en-US" altLang="zh-CN" sz="1600" b="0" i="1" kern="1200" dirty="0" smtClean="0">
                <a:solidFill>
                  <a:schemeClr val="tx1"/>
                </a:solidFill>
                <a:effectLst/>
                <a:latin typeface="Arial" charset="0"/>
                <a:ea typeface="+mn-ea"/>
                <a:cs typeface="+mn-cs"/>
              </a:rPr>
              <a:t>O</a:t>
            </a:r>
            <a:r>
              <a:rPr lang="en-US" altLang="zh-CN" sz="1600" b="0" i="0" kern="1200" dirty="0" smtClean="0">
                <a:solidFill>
                  <a:schemeClr val="tx1"/>
                </a:solidFill>
                <a:effectLst/>
                <a:latin typeface="Arial" charset="0"/>
                <a:ea typeface="+mn-ea"/>
                <a:cs typeface="+mn-cs"/>
              </a:rPr>
              <a:t>(</a:t>
            </a:r>
            <a:r>
              <a:rPr lang="en-US" altLang="zh-CN" sz="1600" b="0" i="1" kern="1200" dirty="0" err="1" smtClean="0">
                <a:solidFill>
                  <a:schemeClr val="tx1"/>
                </a:solidFill>
                <a:effectLst/>
                <a:latin typeface="Arial" charset="0"/>
                <a:ea typeface="+mn-ea"/>
                <a:cs typeface="+mn-cs"/>
              </a:rPr>
              <a:t>X,V</a:t>
            </a:r>
            <a:r>
              <a:rPr lang="en-US" altLang="zh-CN" sz="1600" b="0" i="0" kern="1200" dirty="0" smtClean="0">
                <a:solidFill>
                  <a:schemeClr val="tx1"/>
                </a:solidFill>
                <a:effectLst/>
                <a:latin typeface="Arial" charset="0"/>
                <a:ea typeface="+mn-ea"/>
                <a:cs typeface="+mn-cs"/>
              </a:rPr>
              <a:t>) of such a model is expressed as the product of a heterogeneity component </a:t>
            </a:r>
            <a:r>
              <a:rPr lang="en-US" altLang="zh-CN" sz="1600" b="0" i="1" kern="1200" dirty="0" smtClean="0">
                <a:solidFill>
                  <a:schemeClr val="tx1"/>
                </a:solidFill>
                <a:effectLst/>
                <a:latin typeface="Arial" charset="0"/>
                <a:ea typeface="+mn-ea"/>
                <a:cs typeface="+mn-cs"/>
              </a:rPr>
              <a:t>H</a:t>
            </a:r>
            <a:r>
              <a:rPr lang="en-US" altLang="zh-CN" sz="1600" b="0" i="0" kern="1200" dirty="0" smtClean="0">
                <a:solidFill>
                  <a:schemeClr val="tx1"/>
                </a:solidFill>
                <a:effectLst/>
                <a:latin typeface="Arial" charset="0"/>
                <a:ea typeface="+mn-ea"/>
                <a:cs typeface="+mn-cs"/>
              </a:rPr>
              <a:t>(</a:t>
            </a:r>
            <a:r>
              <a:rPr lang="en-US" altLang="zh-CN" sz="1600" b="0" i="1" kern="1200" dirty="0" smtClean="0">
                <a:solidFill>
                  <a:schemeClr val="tx1"/>
                </a:solidFill>
                <a:effectLst/>
                <a:latin typeface="Arial" charset="0"/>
                <a:ea typeface="+mn-ea"/>
                <a:cs typeface="+mn-cs"/>
              </a:rPr>
              <a:t>X</a:t>
            </a:r>
            <a:r>
              <a:rPr lang="en-US" altLang="zh-CN" sz="1600" b="0" i="0" kern="1200" dirty="0" smtClean="0">
                <a:solidFill>
                  <a:schemeClr val="tx1"/>
                </a:solidFill>
                <a:effectLst/>
                <a:latin typeface="Arial" charset="0"/>
                <a:ea typeface="+mn-ea"/>
                <a:cs typeface="+mn-cs"/>
              </a:rPr>
              <a:t>)</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and a representativeness component </a:t>
            </a:r>
            <a:r>
              <a:rPr lang="en-US" altLang="zh-CN" sz="1600" b="0" i="1" kern="1200" dirty="0" smtClean="0">
                <a:solidFill>
                  <a:schemeClr val="tx1"/>
                </a:solidFill>
                <a:effectLst/>
                <a:latin typeface="Arial" charset="0"/>
                <a:ea typeface="+mn-ea"/>
                <a:cs typeface="+mn-cs"/>
              </a:rPr>
              <a:t>R</a:t>
            </a:r>
            <a:r>
              <a:rPr lang="en-US" altLang="zh-CN" sz="1600" b="0" i="0" kern="1200" dirty="0" smtClean="0">
                <a:solidFill>
                  <a:schemeClr val="tx1"/>
                </a:solidFill>
                <a:effectLst/>
                <a:latin typeface="Arial" charset="0"/>
                <a:ea typeface="+mn-ea"/>
                <a:cs typeface="+mn-cs"/>
              </a:rPr>
              <a:t>(</a:t>
            </a:r>
            <a:r>
              <a:rPr lang="en-US" altLang="zh-CN" sz="1600" b="0" i="1" kern="1200" dirty="0" err="1" smtClean="0">
                <a:solidFill>
                  <a:schemeClr val="tx1"/>
                </a:solidFill>
                <a:effectLst/>
                <a:latin typeface="Arial" charset="0"/>
                <a:ea typeface="+mn-ea"/>
                <a:cs typeface="+mn-cs"/>
              </a:rPr>
              <a:t>X,V</a:t>
            </a:r>
            <a:r>
              <a:rPr lang="en-US" altLang="zh-CN" sz="1600" b="0" i="1" kern="120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a:t>
            </a:r>
            <a:r>
              <a:rPr lang="en-US" altLang="zh-CN" dirty="0" smtClean="0"/>
              <a:t> </a:t>
            </a:r>
          </a:p>
          <a:p>
            <a:endParaRPr lang="en-US" altLang="zh-CN" dirty="0" smtClean="0"/>
          </a:p>
          <a:p>
            <a:r>
              <a:rPr lang="zh-CN" altLang="en-US" dirty="0" smtClean="0"/>
              <a:t>（</a:t>
            </a:r>
            <a:r>
              <a:rPr lang="en-US" altLang="zh-CN" dirty="0" smtClean="0"/>
              <a:t>5</a:t>
            </a:r>
            <a:r>
              <a:rPr lang="zh-CN" altLang="en-US" dirty="0" smtClean="0"/>
              <a:t>）</a:t>
            </a:r>
            <a:r>
              <a:rPr lang="en-US" altLang="zh-CN" sz="1600" b="0" i="0" kern="1200" dirty="0" smtClean="0">
                <a:solidFill>
                  <a:schemeClr val="tx1"/>
                </a:solidFill>
                <a:effectLst/>
                <a:latin typeface="Arial" charset="0"/>
                <a:ea typeface="+mn-ea"/>
                <a:cs typeface="+mn-cs"/>
              </a:rPr>
              <a:t>The value of </a:t>
            </a:r>
            <a:r>
              <a:rPr lang="en-US" altLang="zh-CN" sz="1600" b="0" i="1" kern="1200" dirty="0" smtClean="0">
                <a:solidFill>
                  <a:schemeClr val="tx1"/>
                </a:solidFill>
                <a:effectLst/>
                <a:latin typeface="Arial" charset="0"/>
                <a:ea typeface="+mn-ea"/>
                <a:cs typeface="+mn-cs"/>
              </a:rPr>
              <a:t>H</a:t>
            </a:r>
            <a:r>
              <a:rPr lang="en-US" altLang="zh-CN" sz="1600" b="0" i="0" kern="1200" dirty="0" smtClean="0">
                <a:solidFill>
                  <a:schemeClr val="tx1"/>
                </a:solidFill>
                <a:effectLst/>
                <a:latin typeface="Arial" charset="0"/>
                <a:ea typeface="+mn-ea"/>
                <a:cs typeface="+mn-cs"/>
              </a:rPr>
              <a:t>(</a:t>
            </a:r>
            <a:r>
              <a:rPr lang="en-US" altLang="zh-CN" sz="1600" b="0" i="1" kern="1200" dirty="0" smtClean="0">
                <a:solidFill>
                  <a:schemeClr val="tx1"/>
                </a:solidFill>
                <a:effectLst/>
                <a:latin typeface="Arial" charset="0"/>
                <a:ea typeface="+mn-ea"/>
                <a:cs typeface="+mn-cs"/>
              </a:rPr>
              <a:t>X</a:t>
            </a:r>
            <a:r>
              <a:rPr lang="en-US" altLang="zh-CN" sz="1600" b="0" i="0" kern="1200" dirty="0" smtClean="0">
                <a:solidFill>
                  <a:schemeClr val="tx1"/>
                </a:solidFill>
                <a:effectLst/>
                <a:latin typeface="Arial" charset="0"/>
                <a:ea typeface="+mn-ea"/>
                <a:cs typeface="+mn-cs"/>
              </a:rPr>
              <a:t>) (assumed to be a maximization function) can be any of the heterogeneity criteria</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(transformed appropriately for maximization) such as the entropy criterion </a:t>
            </a:r>
            <a:r>
              <a:rPr lang="en-US" altLang="zh-CN" sz="1600" b="0" i="1" kern="1200" dirty="0" err="1" smtClean="0">
                <a:solidFill>
                  <a:schemeClr val="tx1"/>
                </a:solidFill>
                <a:effectLst/>
                <a:latin typeface="Arial" charset="0"/>
                <a:ea typeface="+mn-ea"/>
                <a:cs typeface="+mn-cs"/>
              </a:rPr>
              <a:t>En</a:t>
            </a:r>
            <a:r>
              <a:rPr lang="en-US" altLang="zh-CN" sz="1600" b="0" i="0" kern="1200" dirty="0" smtClean="0">
                <a:solidFill>
                  <a:schemeClr val="tx1"/>
                </a:solidFill>
                <a:effectLst/>
                <a:latin typeface="Arial" charset="0"/>
                <a:ea typeface="+mn-ea"/>
                <a:cs typeface="+mn-cs"/>
              </a:rPr>
              <a:t>(</a:t>
            </a:r>
            <a:r>
              <a:rPr lang="en-US" altLang="zh-CN" sz="1600" b="0" i="1" kern="1200" dirty="0" smtClean="0">
                <a:solidFill>
                  <a:schemeClr val="tx1"/>
                </a:solidFill>
                <a:effectLst/>
                <a:latin typeface="Arial" charset="0"/>
                <a:ea typeface="+mn-ea"/>
                <a:cs typeface="+mn-cs"/>
              </a:rPr>
              <a:t>X</a:t>
            </a:r>
            <a:r>
              <a:rPr lang="en-US" altLang="zh-CN" sz="1600" b="0" i="0" kern="1200" dirty="0" smtClean="0">
                <a:solidFill>
                  <a:schemeClr val="tx1"/>
                </a:solidFill>
                <a:effectLst/>
                <a:latin typeface="Arial" charset="0"/>
                <a:ea typeface="+mn-ea"/>
                <a:cs typeface="+mn-cs"/>
              </a:rPr>
              <a:t>) from uncertainty</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sampling, or the expected model change criterion </a:t>
            </a:r>
            <a:r>
              <a:rPr lang="en-US" altLang="zh-CN" sz="1600" b="0" i="1" kern="1200" dirty="0" smtClean="0">
                <a:solidFill>
                  <a:schemeClr val="tx1"/>
                </a:solidFill>
                <a:effectLst/>
                <a:latin typeface="Arial" charset="0"/>
                <a:ea typeface="+mn-ea"/>
                <a:cs typeface="+mn-cs"/>
              </a:rPr>
              <a:t>C</a:t>
            </a:r>
            <a:r>
              <a:rPr lang="en-US" altLang="zh-CN" sz="1600" b="0" i="0" kern="1200" dirty="0" smtClean="0">
                <a:solidFill>
                  <a:schemeClr val="tx1"/>
                </a:solidFill>
                <a:effectLst/>
                <a:latin typeface="Arial" charset="0"/>
                <a:ea typeface="+mn-ea"/>
                <a:cs typeface="+mn-cs"/>
              </a:rPr>
              <a:t>(</a:t>
            </a:r>
            <a:r>
              <a:rPr lang="en-US" altLang="zh-CN" sz="1600" b="0" i="1" kern="1200" dirty="0" smtClean="0">
                <a:solidFill>
                  <a:schemeClr val="tx1"/>
                </a:solidFill>
                <a:effectLst/>
                <a:latin typeface="Arial" charset="0"/>
                <a:ea typeface="+mn-ea"/>
                <a:cs typeface="+mn-cs"/>
              </a:rPr>
              <a:t>X</a:t>
            </a:r>
            <a:r>
              <a:rPr lang="en-US" altLang="zh-CN" sz="1600" b="0" i="0" kern="1200" dirty="0" smtClean="0">
                <a:solidFill>
                  <a:schemeClr val="tx1"/>
                </a:solidFill>
                <a:effectLst/>
                <a:latin typeface="Arial" charset="0"/>
                <a:ea typeface="+mn-ea"/>
                <a:cs typeface="+mn-cs"/>
              </a:rPr>
              <a:t>). </a:t>
            </a:r>
            <a:r>
              <a:rPr lang="en-US" altLang="zh-CN" dirty="0" smtClean="0"/>
              <a:t/>
            </a:r>
            <a:br>
              <a:rPr lang="en-US" altLang="zh-CN" dirty="0" smtClean="0"/>
            </a:br>
            <a:r>
              <a:rPr lang="zh-CN" altLang="en-US" dirty="0" smtClean="0"/>
              <a:t>（</a:t>
            </a:r>
            <a:r>
              <a:rPr lang="en-US" altLang="zh-CN" dirty="0" smtClean="0"/>
              <a:t>6</a:t>
            </a:r>
            <a:r>
              <a:rPr lang="zh-CN" altLang="en-US" dirty="0" smtClean="0"/>
              <a:t>）</a:t>
            </a:r>
            <a:r>
              <a:rPr lang="en-US" altLang="zh-CN" sz="1600" b="0" i="0" kern="1200" dirty="0" smtClean="0">
                <a:solidFill>
                  <a:schemeClr val="tx1"/>
                </a:solidFill>
                <a:effectLst/>
                <a:latin typeface="Arial" charset="0"/>
                <a:ea typeface="+mn-ea"/>
                <a:cs typeface="+mn-cs"/>
              </a:rPr>
              <a:t>The representativeness criterion </a:t>
            </a:r>
            <a:r>
              <a:rPr lang="en-US" altLang="zh-CN" sz="1600" b="0" i="1" kern="1200" dirty="0" smtClean="0">
                <a:solidFill>
                  <a:schemeClr val="tx1"/>
                </a:solidFill>
                <a:effectLst/>
                <a:latin typeface="Arial" charset="0"/>
                <a:ea typeface="+mn-ea"/>
                <a:cs typeface="+mn-cs"/>
              </a:rPr>
              <a:t>R</a:t>
            </a:r>
            <a:r>
              <a:rPr lang="en-US" altLang="zh-CN" sz="1600" b="0" i="0" kern="1200" dirty="0" smtClean="0">
                <a:solidFill>
                  <a:schemeClr val="tx1"/>
                </a:solidFill>
                <a:effectLst/>
                <a:latin typeface="Arial" charset="0"/>
                <a:ea typeface="+mn-ea"/>
                <a:cs typeface="+mn-cs"/>
              </a:rPr>
              <a:t>(</a:t>
            </a:r>
            <a:r>
              <a:rPr lang="en-US" altLang="zh-CN" sz="1600" b="0" i="1" kern="1200" dirty="0" err="1" smtClean="0">
                <a:solidFill>
                  <a:schemeClr val="tx1"/>
                </a:solidFill>
                <a:effectLst/>
                <a:latin typeface="Arial" charset="0"/>
                <a:ea typeface="+mn-ea"/>
                <a:cs typeface="+mn-cs"/>
              </a:rPr>
              <a:t>X,V</a:t>
            </a:r>
            <a:r>
              <a:rPr lang="en-US" altLang="zh-CN" sz="1600" b="0" i="0" kern="1200" dirty="0" smtClean="0">
                <a:solidFill>
                  <a:schemeClr val="tx1"/>
                </a:solidFill>
                <a:effectLst/>
                <a:latin typeface="Arial" charset="0"/>
                <a:ea typeface="+mn-ea"/>
                <a:cs typeface="+mn-cs"/>
              </a:rPr>
              <a:t>)</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is simply a measure of the density of </a:t>
            </a:r>
            <a:r>
              <a:rPr lang="en-US" altLang="zh-CN" sz="1600" b="0" i="1" kern="1200" dirty="0" smtClean="0">
                <a:solidFill>
                  <a:schemeClr val="tx1"/>
                </a:solidFill>
                <a:effectLst/>
                <a:latin typeface="Arial" charset="0"/>
                <a:ea typeface="+mn-ea"/>
                <a:cs typeface="+mn-cs"/>
              </a:rPr>
              <a:t>X </a:t>
            </a:r>
            <a:r>
              <a:rPr lang="en-US" altLang="zh-CN" sz="1600" b="0" i="0" kern="1200" dirty="0" smtClean="0">
                <a:solidFill>
                  <a:schemeClr val="tx1"/>
                </a:solidFill>
                <a:effectLst/>
                <a:latin typeface="Arial" charset="0"/>
                <a:ea typeface="+mn-ea"/>
                <a:cs typeface="+mn-cs"/>
              </a:rPr>
              <a:t>with respect to the instances in </a:t>
            </a:r>
            <a:r>
              <a:rPr lang="en-US" altLang="zh-CN" sz="1600" b="0" i="1" kern="1200" dirty="0" smtClean="0">
                <a:solidFill>
                  <a:schemeClr val="tx1"/>
                </a:solidFill>
                <a:effectLst/>
                <a:latin typeface="Arial" charset="0"/>
                <a:ea typeface="+mn-ea"/>
                <a:cs typeface="+mn-cs"/>
              </a:rPr>
              <a:t>V</a:t>
            </a:r>
            <a:r>
              <a:rPr lang="en-US" altLang="zh-CN" sz="1600" b="0" i="0" kern="1200" dirty="0" smtClean="0">
                <a:solidFill>
                  <a:schemeClr val="tx1"/>
                </a:solidFill>
                <a:effectLst/>
                <a:latin typeface="Arial" charset="0"/>
                <a:ea typeface="+mn-ea"/>
                <a:cs typeface="+mn-cs"/>
              </a:rPr>
              <a:t>. A simple version of</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this density is the average similarity of </a:t>
            </a:r>
            <a:r>
              <a:rPr lang="en-US" altLang="zh-CN" sz="1600" b="0" i="1" kern="1200" dirty="0" smtClean="0">
                <a:solidFill>
                  <a:schemeClr val="tx1"/>
                </a:solidFill>
                <a:effectLst/>
                <a:latin typeface="Arial" charset="0"/>
                <a:ea typeface="+mn-ea"/>
                <a:cs typeface="+mn-cs"/>
              </a:rPr>
              <a:t>X </a:t>
            </a:r>
            <a:r>
              <a:rPr lang="en-US" altLang="zh-CN" sz="1600" b="0" i="0" kern="1200" dirty="0" smtClean="0">
                <a:solidFill>
                  <a:schemeClr val="tx1"/>
                </a:solidFill>
                <a:effectLst/>
                <a:latin typeface="Arial" charset="0"/>
                <a:ea typeface="+mn-ea"/>
                <a:cs typeface="+mn-cs"/>
              </a:rPr>
              <a:t>to the instances in </a:t>
            </a:r>
            <a:r>
              <a:rPr lang="en-US" altLang="zh-CN" sz="1600" b="0" i="1" kern="1200" dirty="0" smtClean="0">
                <a:solidFill>
                  <a:schemeClr val="tx1"/>
                </a:solidFill>
                <a:effectLst/>
                <a:latin typeface="Arial" charset="0"/>
                <a:ea typeface="+mn-ea"/>
                <a:cs typeface="+mn-cs"/>
              </a:rPr>
              <a:t>V</a:t>
            </a:r>
            <a:r>
              <a:rPr lang="en-US" altLang="zh-CN" dirty="0" smtClean="0"/>
              <a:t> </a:t>
            </a:r>
            <a:r>
              <a:rPr lang="zh-CN" altLang="en-US" dirty="0" smtClean="0"/>
              <a:t>，</a:t>
            </a:r>
            <a:r>
              <a:rPr lang="en-US" altLang="zh-CN" sz="1600" b="0" i="0" kern="1200" dirty="0" smtClean="0">
                <a:solidFill>
                  <a:schemeClr val="tx1"/>
                </a:solidFill>
                <a:effectLst/>
                <a:latin typeface="Arial" charset="0"/>
                <a:ea typeface="+mn-ea"/>
                <a:cs typeface="+mn-cs"/>
              </a:rPr>
              <a:t>though it is possible to use</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more sophisticated methods such as kernel-density estimation to achieve the same goal.</a:t>
            </a:r>
            <a:r>
              <a:rPr lang="en-US" altLang="zh-CN" dirty="0" smtClean="0"/>
              <a:t> </a:t>
            </a:r>
            <a:br>
              <a:rPr lang="en-US" altLang="zh-CN" dirty="0" smtClean="0"/>
            </a:br>
            <a:r>
              <a:rPr lang="zh-CN" altLang="en-US" dirty="0" smtClean="0"/>
              <a:t>（</a:t>
            </a:r>
            <a:r>
              <a:rPr lang="en-US" altLang="zh-CN" dirty="0" smtClean="0"/>
              <a:t>7</a:t>
            </a:r>
            <a:r>
              <a:rPr lang="zh-CN" altLang="en-US" dirty="0" smtClean="0"/>
              <a:t>）</a:t>
            </a:r>
            <a:r>
              <a:rPr lang="en-US" altLang="zh-CN" sz="1600" b="0" i="0" kern="1200" dirty="0" smtClean="0">
                <a:solidFill>
                  <a:schemeClr val="tx1"/>
                </a:solidFill>
                <a:effectLst/>
                <a:latin typeface="Arial" charset="0"/>
                <a:ea typeface="+mn-ea"/>
                <a:cs typeface="+mn-cs"/>
              </a:rPr>
              <a:t>Note that such an approach is likely to ensure that the instance </a:t>
            </a:r>
            <a:r>
              <a:rPr lang="en-US" altLang="zh-CN" sz="1600" b="0" i="1" kern="1200" dirty="0" smtClean="0">
                <a:solidFill>
                  <a:schemeClr val="tx1"/>
                </a:solidFill>
                <a:effectLst/>
                <a:latin typeface="Arial" charset="0"/>
                <a:ea typeface="+mn-ea"/>
                <a:cs typeface="+mn-cs"/>
              </a:rPr>
              <a:t>X </a:t>
            </a:r>
            <a:r>
              <a:rPr lang="en-US" altLang="zh-CN" sz="1600" b="0" i="0" kern="1200" dirty="0" smtClean="0">
                <a:solidFill>
                  <a:schemeClr val="tx1"/>
                </a:solidFill>
                <a:effectLst/>
                <a:latin typeface="Arial" charset="0"/>
                <a:ea typeface="+mn-ea"/>
                <a:cs typeface="+mn-cs"/>
              </a:rPr>
              <a:t>is in a dense region, and is therefore not</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likely to be an outlier. </a:t>
            </a:r>
            <a:r>
              <a:rPr lang="en-US" altLang="zh-CN" dirty="0" smtClean="0"/>
              <a:t/>
            </a:r>
            <a:br>
              <a:rPr lang="en-US" altLang="zh-CN" dirty="0" smtClean="0"/>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3749843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3</a:t>
            </a:r>
            <a:r>
              <a:rPr lang="zh-CN" altLang="en-US" sz="1600" b="0" i="0" kern="1200" dirty="0" smtClean="0">
                <a:solidFill>
                  <a:schemeClr val="tx1"/>
                </a:solidFill>
                <a:effectLst/>
                <a:latin typeface="Arial" charset="0"/>
                <a:ea typeface="+mn-ea"/>
                <a:cs typeface="+mn-cs"/>
              </a:rPr>
              <a:t>）目标函数如下，其中</a:t>
            </a:r>
            <a:r>
              <a:rPr lang="en-US" altLang="zh-CN" dirty="0" smtClean="0">
                <a:solidFill>
                  <a:srgbClr val="000000"/>
                </a:solidFill>
                <a:latin typeface="Arial" charset="0"/>
              </a:rPr>
              <a:t>H(X)</a:t>
            </a:r>
            <a:r>
              <a:rPr lang="zh-CN" altLang="en-US" dirty="0" smtClean="0">
                <a:solidFill>
                  <a:srgbClr val="000000"/>
                </a:solidFill>
                <a:latin typeface="Arial" charset="0"/>
              </a:rPr>
              <a:t>是异质性相关的组成成分，其值可以是</a:t>
            </a:r>
            <a:r>
              <a:rPr lang="zh-CN" altLang="en-US" sz="1600" b="0" i="0" kern="1200" dirty="0" smtClean="0">
                <a:solidFill>
                  <a:schemeClr val="tx1"/>
                </a:solidFill>
                <a:effectLst/>
                <a:latin typeface="Arial" charset="0"/>
                <a:ea typeface="+mn-ea"/>
                <a:cs typeface="+mn-cs"/>
              </a:rPr>
              <a:t>任何异质性规范，例如不确定性抽样中的熵</a:t>
            </a:r>
            <a:r>
              <a:rPr lang="en-US" altLang="zh-CN" sz="1600" b="0" i="0" kern="1200" dirty="0" err="1" smtClean="0">
                <a:solidFill>
                  <a:schemeClr val="tx1"/>
                </a:solidFill>
                <a:effectLst/>
                <a:latin typeface="Arial" charset="0"/>
                <a:ea typeface="+mn-ea"/>
                <a:cs typeface="+mn-cs"/>
              </a:rPr>
              <a:t>En</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X</a:t>
            </a:r>
            <a:r>
              <a:rPr lang="zh-CN" altLang="en-US" sz="1600" b="0" i="0" kern="1200" dirty="0" smtClean="0">
                <a:solidFill>
                  <a:schemeClr val="tx1"/>
                </a:solidFill>
                <a:effectLst/>
                <a:latin typeface="Arial" charset="0"/>
                <a:ea typeface="+mn-ea"/>
                <a:cs typeface="+mn-cs"/>
              </a:rPr>
              <a:t>）</a:t>
            </a:r>
            <a:r>
              <a:rPr lang="zh-CN" altLang="en-US" dirty="0" smtClean="0">
                <a:solidFill>
                  <a:srgbClr val="000000"/>
                </a:solidFill>
                <a:latin typeface="Arial" charset="0"/>
              </a:rPr>
              <a:t>，</a:t>
            </a:r>
            <a:r>
              <a:rPr lang="en-US" altLang="zh-CN" dirty="0" smtClean="0">
                <a:solidFill>
                  <a:srgbClr val="000000"/>
                </a:solidFill>
                <a:latin typeface="Arial" charset="0"/>
              </a:rPr>
              <a:t>R(</a:t>
            </a:r>
            <a:r>
              <a:rPr lang="en-US" altLang="zh-CN" dirty="0" err="1" smtClean="0">
                <a:solidFill>
                  <a:srgbClr val="000000"/>
                </a:solidFill>
                <a:latin typeface="Arial" charset="0"/>
              </a:rPr>
              <a:t>X,V</a:t>
            </a:r>
            <a:r>
              <a:rPr lang="en-US" altLang="zh-CN" dirty="0" smtClean="0">
                <a:solidFill>
                  <a:srgbClr val="000000"/>
                </a:solidFill>
                <a:latin typeface="Arial" charset="0"/>
              </a:rPr>
              <a:t>)</a:t>
            </a:r>
            <a:r>
              <a:rPr lang="zh-CN" altLang="en-US" dirty="0" smtClean="0">
                <a:solidFill>
                  <a:srgbClr val="000000"/>
                </a:solidFill>
                <a:latin typeface="Arial" charset="0"/>
              </a:rPr>
              <a:t>是一个代表性的组成成分</a:t>
            </a:r>
            <a:r>
              <a:rPr lang="en-US" altLang="zh-CN" dirty="0" smtClean="0">
                <a:solidFill>
                  <a:srgbClr val="000000"/>
                </a:solidFill>
                <a:latin typeface="Arial" charset="0"/>
              </a:rPr>
              <a:t>.</a:t>
            </a:r>
            <a:endParaRPr lang="en-US" altLang="zh-CN" sz="1600" b="0" i="0" kern="1200" dirty="0" smtClean="0">
              <a:solidFill>
                <a:schemeClr val="tx1"/>
              </a:solidFill>
              <a:effectLst/>
              <a:latin typeface="Arial" charset="0"/>
              <a:ea typeface="+mn-ea"/>
              <a:cs typeface="+mn-cs"/>
            </a:endParaRPr>
          </a:p>
          <a:p>
            <a:r>
              <a:rPr lang="zh-CN" altLang="en-US" dirty="0" smtClean="0"/>
              <a:t>（</a:t>
            </a:r>
            <a:r>
              <a:rPr lang="en-US" altLang="zh-CN" dirty="0" smtClean="0"/>
              <a:t>4</a:t>
            </a:r>
            <a:r>
              <a:rPr lang="zh-CN" altLang="en-US" dirty="0" smtClean="0"/>
              <a:t>）因此这类方法可以确保</a:t>
            </a:r>
            <a:r>
              <a:rPr lang="zh-CN" altLang="en-US" sz="1600" b="0" i="0" kern="1200" dirty="0" smtClean="0">
                <a:solidFill>
                  <a:schemeClr val="tx1"/>
                </a:solidFill>
                <a:effectLst/>
                <a:latin typeface="Arial" charset="0"/>
                <a:ea typeface="+mn-ea"/>
                <a:cs typeface="+mn-cs"/>
              </a:rPr>
              <a:t>实例</a:t>
            </a:r>
            <a:r>
              <a:rPr lang="en-US" altLang="zh-CN" sz="1600" b="0" i="0" kern="1200" dirty="0" smtClean="0">
                <a:solidFill>
                  <a:schemeClr val="tx1"/>
                </a:solidFill>
                <a:effectLst/>
                <a:latin typeface="Arial" charset="0"/>
                <a:ea typeface="+mn-ea"/>
                <a:cs typeface="+mn-cs"/>
              </a:rPr>
              <a:t>X</a:t>
            </a:r>
            <a:r>
              <a:rPr lang="zh-CN" altLang="en-US" sz="1600" b="0" i="0" kern="1200" dirty="0" smtClean="0">
                <a:solidFill>
                  <a:schemeClr val="tx1"/>
                </a:solidFill>
                <a:effectLst/>
                <a:latin typeface="Arial" charset="0"/>
                <a:ea typeface="+mn-ea"/>
                <a:cs typeface="+mn-cs"/>
              </a:rPr>
              <a:t>位于一个密度较高的区域，因此不太可能是一个异常值。</a:t>
            </a:r>
            <a:endParaRPr lang="en-US" altLang="zh-CN" dirty="0" smtClean="0"/>
          </a:p>
          <a:p>
            <a:endParaRPr lang="en-US" altLang="zh-CN" dirty="0" smtClean="0"/>
          </a:p>
          <a:p>
            <a:r>
              <a:rPr lang="zh-CN" altLang="en-US" dirty="0" smtClean="0"/>
              <a:t>（</a:t>
            </a:r>
            <a:r>
              <a:rPr lang="en-US" altLang="zh-CN" dirty="0" smtClean="0"/>
              <a:t>1</a:t>
            </a:r>
            <a:r>
              <a:rPr lang="zh-CN" altLang="en-US" dirty="0" smtClean="0"/>
              <a:t>）</a:t>
            </a:r>
            <a:r>
              <a:rPr lang="en-US" altLang="zh-CN" sz="1600" b="0" i="0" kern="1200" dirty="0" smtClean="0">
                <a:solidFill>
                  <a:schemeClr val="tx1"/>
                </a:solidFill>
                <a:effectLst/>
                <a:latin typeface="Arial" charset="0"/>
                <a:ea typeface="+mn-ea"/>
                <a:cs typeface="+mn-cs"/>
              </a:rPr>
              <a:t>The main advantage of error-based models over uncertainty-based models is that they intend</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to improve the error behavior on the </a:t>
            </a:r>
            <a:r>
              <a:rPr lang="en-US" altLang="zh-CN" sz="1600" b="0" i="1" kern="1200" dirty="0" smtClean="0">
                <a:solidFill>
                  <a:schemeClr val="tx1"/>
                </a:solidFill>
                <a:effectLst/>
                <a:latin typeface="Arial" charset="0"/>
                <a:ea typeface="+mn-ea"/>
                <a:cs typeface="+mn-cs"/>
              </a:rPr>
              <a:t>aggregate</a:t>
            </a:r>
            <a:r>
              <a:rPr lang="en-US" altLang="zh-CN" sz="1600" b="0" i="0" kern="1200" dirty="0" smtClean="0">
                <a:solidFill>
                  <a:schemeClr val="tx1"/>
                </a:solidFill>
                <a:effectLst/>
                <a:latin typeface="Arial" charset="0"/>
                <a:ea typeface="+mn-ea"/>
                <a:cs typeface="+mn-cs"/>
              </a:rPr>
              <a:t>, rather than looking at the uncertainty behavior</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of the </a:t>
            </a:r>
            <a:r>
              <a:rPr lang="en-US" altLang="zh-CN" sz="1600" b="0" i="1" kern="1200" dirty="0" smtClean="0">
                <a:solidFill>
                  <a:schemeClr val="tx1"/>
                </a:solidFill>
                <a:effectLst/>
                <a:latin typeface="Arial" charset="0"/>
                <a:ea typeface="+mn-ea"/>
                <a:cs typeface="+mn-cs"/>
              </a:rPr>
              <a:t>queried </a:t>
            </a:r>
            <a:r>
              <a:rPr lang="en-US" altLang="zh-CN" sz="1600" b="0" i="0" kern="1200" dirty="0" smtClean="0">
                <a:solidFill>
                  <a:schemeClr val="tx1"/>
                </a:solidFill>
                <a:effectLst/>
                <a:latin typeface="Arial" charset="0"/>
                <a:ea typeface="+mn-ea"/>
                <a:cs typeface="+mn-cs"/>
              </a:rPr>
              <a:t>instance, as in heterogeneity-based models. Therefore, unrepresentative or </a:t>
            </a:r>
            <a:r>
              <a:rPr lang="en-US" altLang="zh-CN" sz="1600" b="0" i="0" kern="1200" dirty="0" err="1" smtClean="0">
                <a:solidFill>
                  <a:schemeClr val="tx1"/>
                </a:solidFill>
                <a:effectLst/>
                <a:latin typeface="Arial" charset="0"/>
                <a:ea typeface="+mn-ea"/>
                <a:cs typeface="+mn-cs"/>
              </a:rPr>
              <a:t>outlierlike</a:t>
            </a:r>
            <a:r>
              <a:rPr lang="en-US" altLang="zh-CN" sz="1600" b="0" i="0" kern="1200" dirty="0" smtClean="0">
                <a:solidFill>
                  <a:schemeClr val="tx1"/>
                </a:solidFill>
                <a:effectLst/>
                <a:latin typeface="Arial" charset="0"/>
                <a:ea typeface="+mn-ea"/>
                <a:cs typeface="+mn-cs"/>
              </a:rPr>
              <a:t> queries are avoided.</a:t>
            </a:r>
            <a:r>
              <a:rPr lang="en-US" altLang="zh-CN" dirty="0" smtClean="0"/>
              <a:t> </a:t>
            </a:r>
          </a:p>
          <a:p>
            <a:r>
              <a:rPr lang="zh-CN" altLang="en-US" dirty="0" smtClean="0"/>
              <a:t>（</a:t>
            </a:r>
            <a:r>
              <a:rPr lang="en-US" altLang="zh-CN" dirty="0" smtClean="0"/>
              <a:t>2</a:t>
            </a:r>
            <a:r>
              <a:rPr lang="zh-CN" altLang="en-US" dirty="0" smtClean="0"/>
              <a:t>）</a:t>
            </a:r>
            <a:r>
              <a:rPr lang="en-US" altLang="zh-CN" sz="1600" b="0" i="0" kern="1200" dirty="0" smtClean="0">
                <a:solidFill>
                  <a:schemeClr val="tx1"/>
                </a:solidFill>
                <a:effectLst/>
                <a:latin typeface="Arial" charset="0"/>
                <a:ea typeface="+mn-ea"/>
                <a:cs typeface="+mn-cs"/>
              </a:rPr>
              <a:t>However, representativeness can also be achieved by querying the data</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in such a way that the acquired instances tend to resemble the overall distribution better. This is</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achieved by weighting dense regions of the input space to a higher degree during the querying</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process. Examples of such methods include density-based models </a:t>
            </a: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3</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Therefore, these methods</a:t>
            </a:r>
            <a:r>
              <a:rPr lang="en-US" altLang="zh-CN" sz="1600" b="0" i="0" kern="1200" baseline="0" dirty="0" smtClean="0">
                <a:solidFill>
                  <a:schemeClr val="tx1"/>
                </a:solidFill>
                <a:effectLst/>
                <a:latin typeface="Arial" charset="0"/>
                <a:ea typeface="+mn-ea"/>
                <a:cs typeface="+mn-cs"/>
              </a:rPr>
              <a:t> </a:t>
            </a:r>
            <a:r>
              <a:rPr lang="en-US" altLang="zh-CN" sz="1600" b="0" i="1" kern="1200" dirty="0" smtClean="0">
                <a:solidFill>
                  <a:schemeClr val="tx1"/>
                </a:solidFill>
                <a:effectLst/>
                <a:latin typeface="Arial" charset="0"/>
                <a:ea typeface="+mn-ea"/>
                <a:cs typeface="+mn-cs"/>
              </a:rPr>
              <a:t>combine </a:t>
            </a:r>
            <a:r>
              <a:rPr lang="en-US" altLang="zh-CN" sz="1600" b="0" i="0" kern="1200" dirty="0" smtClean="0">
                <a:solidFill>
                  <a:schemeClr val="tx1"/>
                </a:solidFill>
                <a:effectLst/>
                <a:latin typeface="Arial" charset="0"/>
                <a:ea typeface="+mn-ea"/>
                <a:cs typeface="+mn-cs"/>
              </a:rPr>
              <a:t>the heterogeneity behavior of the queried instance with a representativeness function from</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the unlabeled set </a:t>
            </a:r>
            <a:r>
              <a:rPr lang="en-US" altLang="zh-CN" sz="1600" b="0" i="1" kern="1200" dirty="0" smtClean="0">
                <a:solidFill>
                  <a:schemeClr val="tx1"/>
                </a:solidFill>
                <a:effectLst/>
                <a:latin typeface="Arial" charset="0"/>
                <a:ea typeface="+mn-ea"/>
                <a:cs typeface="+mn-cs"/>
              </a:rPr>
              <a:t>V </a:t>
            </a:r>
            <a:r>
              <a:rPr lang="en-US" altLang="zh-CN" sz="1600" b="0" i="0" kern="1200" dirty="0" smtClean="0">
                <a:solidFill>
                  <a:schemeClr val="tx1"/>
                </a:solidFill>
                <a:effectLst/>
                <a:latin typeface="Arial" charset="0"/>
                <a:ea typeface="+mn-ea"/>
                <a:cs typeface="+mn-cs"/>
              </a:rPr>
              <a:t>in order to decide on the queried instance. </a:t>
            </a: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4</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Therefore, in general, the objective</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function </a:t>
            </a:r>
            <a:r>
              <a:rPr lang="en-US" altLang="zh-CN" sz="1600" b="0" i="1" kern="1200" dirty="0" smtClean="0">
                <a:solidFill>
                  <a:schemeClr val="tx1"/>
                </a:solidFill>
                <a:effectLst/>
                <a:latin typeface="Arial" charset="0"/>
                <a:ea typeface="+mn-ea"/>
                <a:cs typeface="+mn-cs"/>
              </a:rPr>
              <a:t>O</a:t>
            </a:r>
            <a:r>
              <a:rPr lang="en-US" altLang="zh-CN" sz="1600" b="0" i="0" kern="1200" dirty="0" smtClean="0">
                <a:solidFill>
                  <a:schemeClr val="tx1"/>
                </a:solidFill>
                <a:effectLst/>
                <a:latin typeface="Arial" charset="0"/>
                <a:ea typeface="+mn-ea"/>
                <a:cs typeface="+mn-cs"/>
              </a:rPr>
              <a:t>(</a:t>
            </a:r>
            <a:r>
              <a:rPr lang="en-US" altLang="zh-CN" sz="1600" b="0" i="1" kern="1200" dirty="0" err="1" smtClean="0">
                <a:solidFill>
                  <a:schemeClr val="tx1"/>
                </a:solidFill>
                <a:effectLst/>
                <a:latin typeface="Arial" charset="0"/>
                <a:ea typeface="+mn-ea"/>
                <a:cs typeface="+mn-cs"/>
              </a:rPr>
              <a:t>X,V</a:t>
            </a:r>
            <a:r>
              <a:rPr lang="en-US" altLang="zh-CN" sz="1600" b="0" i="0" kern="1200" dirty="0" smtClean="0">
                <a:solidFill>
                  <a:schemeClr val="tx1"/>
                </a:solidFill>
                <a:effectLst/>
                <a:latin typeface="Arial" charset="0"/>
                <a:ea typeface="+mn-ea"/>
                <a:cs typeface="+mn-cs"/>
              </a:rPr>
              <a:t>) of such a model is expressed as the product of a heterogeneity component </a:t>
            </a:r>
            <a:r>
              <a:rPr lang="en-US" altLang="zh-CN" sz="1600" b="0" i="1" kern="1200" dirty="0" smtClean="0">
                <a:solidFill>
                  <a:schemeClr val="tx1"/>
                </a:solidFill>
                <a:effectLst/>
                <a:latin typeface="Arial" charset="0"/>
                <a:ea typeface="+mn-ea"/>
                <a:cs typeface="+mn-cs"/>
              </a:rPr>
              <a:t>H</a:t>
            </a:r>
            <a:r>
              <a:rPr lang="en-US" altLang="zh-CN" sz="1600" b="0" i="0" kern="1200" dirty="0" smtClean="0">
                <a:solidFill>
                  <a:schemeClr val="tx1"/>
                </a:solidFill>
                <a:effectLst/>
                <a:latin typeface="Arial" charset="0"/>
                <a:ea typeface="+mn-ea"/>
                <a:cs typeface="+mn-cs"/>
              </a:rPr>
              <a:t>(</a:t>
            </a:r>
            <a:r>
              <a:rPr lang="en-US" altLang="zh-CN" sz="1600" b="0" i="1" kern="1200" dirty="0" smtClean="0">
                <a:solidFill>
                  <a:schemeClr val="tx1"/>
                </a:solidFill>
                <a:effectLst/>
                <a:latin typeface="Arial" charset="0"/>
                <a:ea typeface="+mn-ea"/>
                <a:cs typeface="+mn-cs"/>
              </a:rPr>
              <a:t>X</a:t>
            </a:r>
            <a:r>
              <a:rPr lang="en-US" altLang="zh-CN" sz="1600" b="0" i="0" kern="1200" dirty="0" smtClean="0">
                <a:solidFill>
                  <a:schemeClr val="tx1"/>
                </a:solidFill>
                <a:effectLst/>
                <a:latin typeface="Arial" charset="0"/>
                <a:ea typeface="+mn-ea"/>
                <a:cs typeface="+mn-cs"/>
              </a:rPr>
              <a:t>)</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and a representativeness component </a:t>
            </a:r>
            <a:r>
              <a:rPr lang="en-US" altLang="zh-CN" sz="1600" b="0" i="1" kern="1200" dirty="0" smtClean="0">
                <a:solidFill>
                  <a:schemeClr val="tx1"/>
                </a:solidFill>
                <a:effectLst/>
                <a:latin typeface="Arial" charset="0"/>
                <a:ea typeface="+mn-ea"/>
                <a:cs typeface="+mn-cs"/>
              </a:rPr>
              <a:t>R</a:t>
            </a:r>
            <a:r>
              <a:rPr lang="en-US" altLang="zh-CN" sz="1600" b="0" i="0" kern="1200" dirty="0" smtClean="0">
                <a:solidFill>
                  <a:schemeClr val="tx1"/>
                </a:solidFill>
                <a:effectLst/>
                <a:latin typeface="Arial" charset="0"/>
                <a:ea typeface="+mn-ea"/>
                <a:cs typeface="+mn-cs"/>
              </a:rPr>
              <a:t>(</a:t>
            </a:r>
            <a:r>
              <a:rPr lang="en-US" altLang="zh-CN" sz="1600" b="0" i="1" kern="1200" dirty="0" err="1" smtClean="0">
                <a:solidFill>
                  <a:schemeClr val="tx1"/>
                </a:solidFill>
                <a:effectLst/>
                <a:latin typeface="Arial" charset="0"/>
                <a:ea typeface="+mn-ea"/>
                <a:cs typeface="+mn-cs"/>
              </a:rPr>
              <a:t>X,V</a:t>
            </a:r>
            <a:r>
              <a:rPr lang="en-US" altLang="zh-CN" sz="1600" b="0" i="1" kern="120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a:t>
            </a:r>
            <a:r>
              <a:rPr lang="en-US" altLang="zh-CN" dirty="0" smtClean="0"/>
              <a:t> </a:t>
            </a:r>
          </a:p>
          <a:p>
            <a:endParaRPr lang="en-US" altLang="zh-CN" dirty="0" smtClean="0"/>
          </a:p>
          <a:p>
            <a:r>
              <a:rPr lang="zh-CN" altLang="en-US" dirty="0" smtClean="0"/>
              <a:t>（</a:t>
            </a:r>
            <a:r>
              <a:rPr lang="en-US" altLang="zh-CN" dirty="0" smtClean="0"/>
              <a:t>5</a:t>
            </a:r>
            <a:r>
              <a:rPr lang="zh-CN" altLang="en-US" dirty="0" smtClean="0"/>
              <a:t>）</a:t>
            </a:r>
            <a:r>
              <a:rPr lang="en-US" altLang="zh-CN" sz="1600" b="0" i="0" kern="1200" dirty="0" smtClean="0">
                <a:solidFill>
                  <a:schemeClr val="tx1"/>
                </a:solidFill>
                <a:effectLst/>
                <a:latin typeface="Arial" charset="0"/>
                <a:ea typeface="+mn-ea"/>
                <a:cs typeface="+mn-cs"/>
              </a:rPr>
              <a:t>The value of </a:t>
            </a:r>
            <a:r>
              <a:rPr lang="en-US" altLang="zh-CN" sz="1600" b="0" i="1" kern="1200" dirty="0" smtClean="0">
                <a:solidFill>
                  <a:schemeClr val="tx1"/>
                </a:solidFill>
                <a:effectLst/>
                <a:latin typeface="Arial" charset="0"/>
                <a:ea typeface="+mn-ea"/>
                <a:cs typeface="+mn-cs"/>
              </a:rPr>
              <a:t>H</a:t>
            </a:r>
            <a:r>
              <a:rPr lang="en-US" altLang="zh-CN" sz="1600" b="0" i="0" kern="1200" dirty="0" smtClean="0">
                <a:solidFill>
                  <a:schemeClr val="tx1"/>
                </a:solidFill>
                <a:effectLst/>
                <a:latin typeface="Arial" charset="0"/>
                <a:ea typeface="+mn-ea"/>
                <a:cs typeface="+mn-cs"/>
              </a:rPr>
              <a:t>(</a:t>
            </a:r>
            <a:r>
              <a:rPr lang="en-US" altLang="zh-CN" sz="1600" b="0" i="1" kern="1200" dirty="0" smtClean="0">
                <a:solidFill>
                  <a:schemeClr val="tx1"/>
                </a:solidFill>
                <a:effectLst/>
                <a:latin typeface="Arial" charset="0"/>
                <a:ea typeface="+mn-ea"/>
                <a:cs typeface="+mn-cs"/>
              </a:rPr>
              <a:t>X</a:t>
            </a:r>
            <a:r>
              <a:rPr lang="en-US" altLang="zh-CN" sz="1600" b="0" i="0" kern="1200" dirty="0" smtClean="0">
                <a:solidFill>
                  <a:schemeClr val="tx1"/>
                </a:solidFill>
                <a:effectLst/>
                <a:latin typeface="Arial" charset="0"/>
                <a:ea typeface="+mn-ea"/>
                <a:cs typeface="+mn-cs"/>
              </a:rPr>
              <a:t>) (assumed to be a maximization function) can be any of the heterogeneity criteria</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(transformed appropriately for maximization) such as the entropy criterion </a:t>
            </a:r>
            <a:r>
              <a:rPr lang="en-US" altLang="zh-CN" sz="1600" b="0" i="1" kern="1200" dirty="0" err="1" smtClean="0">
                <a:solidFill>
                  <a:schemeClr val="tx1"/>
                </a:solidFill>
                <a:effectLst/>
                <a:latin typeface="Arial" charset="0"/>
                <a:ea typeface="+mn-ea"/>
                <a:cs typeface="+mn-cs"/>
              </a:rPr>
              <a:t>En</a:t>
            </a:r>
            <a:r>
              <a:rPr lang="en-US" altLang="zh-CN" sz="1600" b="0" i="0" kern="1200" dirty="0" smtClean="0">
                <a:solidFill>
                  <a:schemeClr val="tx1"/>
                </a:solidFill>
                <a:effectLst/>
                <a:latin typeface="Arial" charset="0"/>
                <a:ea typeface="+mn-ea"/>
                <a:cs typeface="+mn-cs"/>
              </a:rPr>
              <a:t>(</a:t>
            </a:r>
            <a:r>
              <a:rPr lang="en-US" altLang="zh-CN" sz="1600" b="0" i="1" kern="1200" dirty="0" smtClean="0">
                <a:solidFill>
                  <a:schemeClr val="tx1"/>
                </a:solidFill>
                <a:effectLst/>
                <a:latin typeface="Arial" charset="0"/>
                <a:ea typeface="+mn-ea"/>
                <a:cs typeface="+mn-cs"/>
              </a:rPr>
              <a:t>X</a:t>
            </a:r>
            <a:r>
              <a:rPr lang="en-US" altLang="zh-CN" sz="1600" b="0" i="0" kern="1200" dirty="0" smtClean="0">
                <a:solidFill>
                  <a:schemeClr val="tx1"/>
                </a:solidFill>
                <a:effectLst/>
                <a:latin typeface="Arial" charset="0"/>
                <a:ea typeface="+mn-ea"/>
                <a:cs typeface="+mn-cs"/>
              </a:rPr>
              <a:t>) from uncertainty</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sampling, or the expected model change criterion </a:t>
            </a:r>
            <a:r>
              <a:rPr lang="en-US" altLang="zh-CN" sz="1600" b="0" i="1" kern="1200" dirty="0" smtClean="0">
                <a:solidFill>
                  <a:schemeClr val="tx1"/>
                </a:solidFill>
                <a:effectLst/>
                <a:latin typeface="Arial" charset="0"/>
                <a:ea typeface="+mn-ea"/>
                <a:cs typeface="+mn-cs"/>
              </a:rPr>
              <a:t>C</a:t>
            </a:r>
            <a:r>
              <a:rPr lang="en-US" altLang="zh-CN" sz="1600" b="0" i="0" kern="1200" dirty="0" smtClean="0">
                <a:solidFill>
                  <a:schemeClr val="tx1"/>
                </a:solidFill>
                <a:effectLst/>
                <a:latin typeface="Arial" charset="0"/>
                <a:ea typeface="+mn-ea"/>
                <a:cs typeface="+mn-cs"/>
              </a:rPr>
              <a:t>(</a:t>
            </a:r>
            <a:r>
              <a:rPr lang="en-US" altLang="zh-CN" sz="1600" b="0" i="1" kern="1200" dirty="0" smtClean="0">
                <a:solidFill>
                  <a:schemeClr val="tx1"/>
                </a:solidFill>
                <a:effectLst/>
                <a:latin typeface="Arial" charset="0"/>
                <a:ea typeface="+mn-ea"/>
                <a:cs typeface="+mn-cs"/>
              </a:rPr>
              <a:t>X</a:t>
            </a:r>
            <a:r>
              <a:rPr lang="en-US" altLang="zh-CN" sz="1600" b="0" i="0" kern="1200" dirty="0" smtClean="0">
                <a:solidFill>
                  <a:schemeClr val="tx1"/>
                </a:solidFill>
                <a:effectLst/>
                <a:latin typeface="Arial" charset="0"/>
                <a:ea typeface="+mn-ea"/>
                <a:cs typeface="+mn-cs"/>
              </a:rPr>
              <a:t>). </a:t>
            </a:r>
            <a:r>
              <a:rPr lang="en-US" altLang="zh-CN" dirty="0" smtClean="0"/>
              <a:t/>
            </a:r>
            <a:br>
              <a:rPr lang="en-US" altLang="zh-CN" dirty="0" smtClean="0"/>
            </a:br>
            <a:r>
              <a:rPr lang="zh-CN" altLang="en-US" dirty="0" smtClean="0"/>
              <a:t>（</a:t>
            </a:r>
            <a:r>
              <a:rPr lang="en-US" altLang="zh-CN" dirty="0" smtClean="0"/>
              <a:t>6</a:t>
            </a:r>
            <a:r>
              <a:rPr lang="zh-CN" altLang="en-US" dirty="0" smtClean="0"/>
              <a:t>）</a:t>
            </a:r>
            <a:r>
              <a:rPr lang="en-US" altLang="zh-CN" sz="1600" b="0" i="0" kern="1200" dirty="0" smtClean="0">
                <a:solidFill>
                  <a:schemeClr val="tx1"/>
                </a:solidFill>
                <a:effectLst/>
                <a:latin typeface="Arial" charset="0"/>
                <a:ea typeface="+mn-ea"/>
                <a:cs typeface="+mn-cs"/>
              </a:rPr>
              <a:t>The representativeness criterion </a:t>
            </a:r>
            <a:r>
              <a:rPr lang="en-US" altLang="zh-CN" sz="1600" b="0" i="1" kern="1200" dirty="0" smtClean="0">
                <a:solidFill>
                  <a:schemeClr val="tx1"/>
                </a:solidFill>
                <a:effectLst/>
                <a:latin typeface="Arial" charset="0"/>
                <a:ea typeface="+mn-ea"/>
                <a:cs typeface="+mn-cs"/>
              </a:rPr>
              <a:t>R</a:t>
            </a:r>
            <a:r>
              <a:rPr lang="en-US" altLang="zh-CN" sz="1600" b="0" i="0" kern="1200" dirty="0" smtClean="0">
                <a:solidFill>
                  <a:schemeClr val="tx1"/>
                </a:solidFill>
                <a:effectLst/>
                <a:latin typeface="Arial" charset="0"/>
                <a:ea typeface="+mn-ea"/>
                <a:cs typeface="+mn-cs"/>
              </a:rPr>
              <a:t>(</a:t>
            </a:r>
            <a:r>
              <a:rPr lang="en-US" altLang="zh-CN" sz="1600" b="0" i="1" kern="1200" dirty="0" err="1" smtClean="0">
                <a:solidFill>
                  <a:schemeClr val="tx1"/>
                </a:solidFill>
                <a:effectLst/>
                <a:latin typeface="Arial" charset="0"/>
                <a:ea typeface="+mn-ea"/>
                <a:cs typeface="+mn-cs"/>
              </a:rPr>
              <a:t>X,V</a:t>
            </a:r>
            <a:r>
              <a:rPr lang="en-US" altLang="zh-CN" sz="1600" b="0" i="0" kern="1200" dirty="0" smtClean="0">
                <a:solidFill>
                  <a:schemeClr val="tx1"/>
                </a:solidFill>
                <a:effectLst/>
                <a:latin typeface="Arial" charset="0"/>
                <a:ea typeface="+mn-ea"/>
                <a:cs typeface="+mn-cs"/>
              </a:rPr>
              <a:t>)</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is simply a measure of the density of </a:t>
            </a:r>
            <a:r>
              <a:rPr lang="en-US" altLang="zh-CN" sz="1600" b="0" i="1" kern="1200" dirty="0" smtClean="0">
                <a:solidFill>
                  <a:schemeClr val="tx1"/>
                </a:solidFill>
                <a:effectLst/>
                <a:latin typeface="Arial" charset="0"/>
                <a:ea typeface="+mn-ea"/>
                <a:cs typeface="+mn-cs"/>
              </a:rPr>
              <a:t>X </a:t>
            </a:r>
            <a:r>
              <a:rPr lang="en-US" altLang="zh-CN" sz="1600" b="0" i="0" kern="1200" dirty="0" smtClean="0">
                <a:solidFill>
                  <a:schemeClr val="tx1"/>
                </a:solidFill>
                <a:effectLst/>
                <a:latin typeface="Arial" charset="0"/>
                <a:ea typeface="+mn-ea"/>
                <a:cs typeface="+mn-cs"/>
              </a:rPr>
              <a:t>with respect to the instances in </a:t>
            </a:r>
            <a:r>
              <a:rPr lang="en-US" altLang="zh-CN" sz="1600" b="0" i="1" kern="1200" dirty="0" smtClean="0">
                <a:solidFill>
                  <a:schemeClr val="tx1"/>
                </a:solidFill>
                <a:effectLst/>
                <a:latin typeface="Arial" charset="0"/>
                <a:ea typeface="+mn-ea"/>
                <a:cs typeface="+mn-cs"/>
              </a:rPr>
              <a:t>V</a:t>
            </a:r>
            <a:r>
              <a:rPr lang="en-US" altLang="zh-CN" sz="1600" b="0" i="0" kern="1200" dirty="0" smtClean="0">
                <a:solidFill>
                  <a:schemeClr val="tx1"/>
                </a:solidFill>
                <a:effectLst/>
                <a:latin typeface="Arial" charset="0"/>
                <a:ea typeface="+mn-ea"/>
                <a:cs typeface="+mn-cs"/>
              </a:rPr>
              <a:t>. A simple version of</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this density is the average similarity of </a:t>
            </a:r>
            <a:r>
              <a:rPr lang="en-US" altLang="zh-CN" sz="1600" b="0" i="1" kern="1200" dirty="0" smtClean="0">
                <a:solidFill>
                  <a:schemeClr val="tx1"/>
                </a:solidFill>
                <a:effectLst/>
                <a:latin typeface="Arial" charset="0"/>
                <a:ea typeface="+mn-ea"/>
                <a:cs typeface="+mn-cs"/>
              </a:rPr>
              <a:t>X </a:t>
            </a:r>
            <a:r>
              <a:rPr lang="en-US" altLang="zh-CN" sz="1600" b="0" i="0" kern="1200" dirty="0" smtClean="0">
                <a:solidFill>
                  <a:schemeClr val="tx1"/>
                </a:solidFill>
                <a:effectLst/>
                <a:latin typeface="Arial" charset="0"/>
                <a:ea typeface="+mn-ea"/>
                <a:cs typeface="+mn-cs"/>
              </a:rPr>
              <a:t>to the instances in </a:t>
            </a:r>
            <a:r>
              <a:rPr lang="en-US" altLang="zh-CN" sz="1600" b="0" i="1" kern="1200" dirty="0" smtClean="0">
                <a:solidFill>
                  <a:schemeClr val="tx1"/>
                </a:solidFill>
                <a:effectLst/>
                <a:latin typeface="Arial" charset="0"/>
                <a:ea typeface="+mn-ea"/>
                <a:cs typeface="+mn-cs"/>
              </a:rPr>
              <a:t>V</a:t>
            </a:r>
            <a:r>
              <a:rPr lang="en-US" altLang="zh-CN" dirty="0" smtClean="0"/>
              <a:t> </a:t>
            </a:r>
            <a:r>
              <a:rPr lang="zh-CN" altLang="en-US" dirty="0" smtClean="0"/>
              <a:t>，</a:t>
            </a:r>
            <a:r>
              <a:rPr lang="en-US" altLang="zh-CN" sz="1600" b="0" i="0" kern="1200" dirty="0" smtClean="0">
                <a:solidFill>
                  <a:schemeClr val="tx1"/>
                </a:solidFill>
                <a:effectLst/>
                <a:latin typeface="Arial" charset="0"/>
                <a:ea typeface="+mn-ea"/>
                <a:cs typeface="+mn-cs"/>
              </a:rPr>
              <a:t>though it is possible to use</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more sophisticated methods such as kernel-density estimation to achieve the same goal.</a:t>
            </a:r>
            <a:r>
              <a:rPr lang="en-US" altLang="zh-CN" dirty="0" smtClean="0"/>
              <a:t> </a:t>
            </a:r>
            <a:br>
              <a:rPr lang="en-US" altLang="zh-CN" dirty="0" smtClean="0"/>
            </a:br>
            <a:r>
              <a:rPr lang="zh-CN" altLang="en-US" dirty="0" smtClean="0"/>
              <a:t>（</a:t>
            </a:r>
            <a:r>
              <a:rPr lang="en-US" altLang="zh-CN" dirty="0" smtClean="0"/>
              <a:t>7</a:t>
            </a:r>
            <a:r>
              <a:rPr lang="zh-CN" altLang="en-US" dirty="0" smtClean="0"/>
              <a:t>）</a:t>
            </a:r>
            <a:r>
              <a:rPr lang="en-US" altLang="zh-CN" sz="1600" b="0" i="0" kern="1200" dirty="0" smtClean="0">
                <a:solidFill>
                  <a:schemeClr val="tx1"/>
                </a:solidFill>
                <a:effectLst/>
                <a:latin typeface="Arial" charset="0"/>
                <a:ea typeface="+mn-ea"/>
                <a:cs typeface="+mn-cs"/>
              </a:rPr>
              <a:t>Note that such an approach is likely to ensure that the instance </a:t>
            </a:r>
            <a:r>
              <a:rPr lang="en-US" altLang="zh-CN" sz="1600" b="0" i="1" kern="1200" dirty="0" smtClean="0">
                <a:solidFill>
                  <a:schemeClr val="tx1"/>
                </a:solidFill>
                <a:effectLst/>
                <a:latin typeface="Arial" charset="0"/>
                <a:ea typeface="+mn-ea"/>
                <a:cs typeface="+mn-cs"/>
              </a:rPr>
              <a:t>X </a:t>
            </a:r>
            <a:r>
              <a:rPr lang="en-US" altLang="zh-CN" sz="1600" b="0" i="0" kern="1200" dirty="0" smtClean="0">
                <a:solidFill>
                  <a:schemeClr val="tx1"/>
                </a:solidFill>
                <a:effectLst/>
                <a:latin typeface="Arial" charset="0"/>
                <a:ea typeface="+mn-ea"/>
                <a:cs typeface="+mn-cs"/>
              </a:rPr>
              <a:t>is in a dense region, and is therefore not</a:t>
            </a:r>
            <a:r>
              <a:rPr lang="en-US" altLang="zh-CN" sz="1600" b="0" i="0" kern="1200" baseline="0" dirty="0" smtClean="0">
                <a:solidFill>
                  <a:schemeClr val="tx1"/>
                </a:solidFill>
                <a:effectLst/>
                <a:latin typeface="Arial" charset="0"/>
                <a:ea typeface="+mn-ea"/>
                <a:cs typeface="+mn-cs"/>
              </a:rPr>
              <a:t> </a:t>
            </a:r>
            <a:r>
              <a:rPr lang="en-US" altLang="zh-CN" sz="1600" b="0" i="0" kern="1200" dirty="0" smtClean="0">
                <a:solidFill>
                  <a:schemeClr val="tx1"/>
                </a:solidFill>
                <a:effectLst/>
                <a:latin typeface="Arial" charset="0"/>
                <a:ea typeface="+mn-ea"/>
                <a:cs typeface="+mn-cs"/>
              </a:rPr>
              <a:t>likely to be an outlier. </a:t>
            </a:r>
            <a:r>
              <a:rPr lang="en-US" altLang="zh-CN" dirty="0" smtClean="0"/>
              <a:t/>
            </a:r>
            <a:br>
              <a:rPr lang="en-US" altLang="zh-CN" dirty="0" smtClean="0"/>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374767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zh-CN" altLang="en-US" dirty="0" smtClean="0"/>
              <a:t>（</a:t>
            </a:r>
            <a:r>
              <a:rPr lang="en-US" altLang="zh-CN" dirty="0" smtClean="0"/>
              <a:t>1</a:t>
            </a:r>
            <a:r>
              <a:rPr lang="zh-CN" altLang="en-US" dirty="0" smtClean="0"/>
              <a:t>）下面我们简单介绍一下</a:t>
            </a:r>
            <a:r>
              <a:rPr lang="en-US" altLang="zh-CN" sz="1600" dirty="0" smtClean="0"/>
              <a:t>Density</a:t>
            </a:r>
            <a:r>
              <a:rPr lang="zh-CN" altLang="en-US" sz="1600" dirty="0" smtClean="0"/>
              <a:t>（</a:t>
            </a:r>
            <a:r>
              <a:rPr lang="en-US" altLang="zh-CN" sz="1600" dirty="0" err="1" smtClean="0"/>
              <a:t>deng</a:t>
            </a:r>
            <a:r>
              <a:rPr lang="en-US" altLang="zh-CN" sz="1600" dirty="0" smtClean="0"/>
              <a:t> sui </a:t>
            </a:r>
            <a:r>
              <a:rPr lang="en-US" altLang="zh-CN" sz="1600" dirty="0" err="1" smtClean="0"/>
              <a:t>tei</a:t>
            </a:r>
            <a:r>
              <a:rPr lang="zh-CN" altLang="en-US" sz="1600" dirty="0" smtClean="0"/>
              <a:t>）</a:t>
            </a:r>
            <a:r>
              <a:rPr lang="en-US" altLang="zh-CN" sz="1600" dirty="0" smtClean="0"/>
              <a:t>-Weight Methods</a:t>
            </a:r>
            <a:r>
              <a:rPr lang="zh-CN" altLang="en-US" sz="1600" dirty="0" smtClean="0"/>
              <a:t>。它的主要思想是我们要查询的实例，应该不仅仅是难以确定标记的，也应该包括能够代表底层数据分布的实例（</a:t>
            </a:r>
            <a:r>
              <a:rPr lang="zh-CN" altLang="en-US" sz="1600" b="0" i="0" kern="1200" dirty="0" smtClean="0">
                <a:solidFill>
                  <a:schemeClr val="tx1"/>
                </a:solidFill>
                <a:effectLst/>
                <a:latin typeface="Arial" charset="0"/>
                <a:ea typeface="+mn-ea"/>
                <a:cs typeface="+mn-cs"/>
              </a:rPr>
              <a:t>例如在输入空间的密集区域内</a:t>
            </a:r>
            <a:r>
              <a:rPr lang="zh-CN" altLang="en-US" sz="1600" dirty="0" smtClean="0"/>
              <a:t>）。</a:t>
            </a:r>
            <a:endParaRPr lang="en-US" altLang="zh-CN" sz="1600" dirty="0" smtClean="0"/>
          </a:p>
          <a:p>
            <a:pPr marL="0" marR="0" indent="0" algn="l" defTabSz="1219170" rtl="0" eaLnBrk="1" fontAlgn="auto" latinLnBrk="0" hangingPunct="1">
              <a:lnSpc>
                <a:spcPct val="100000"/>
              </a:lnSpc>
              <a:spcBef>
                <a:spcPts val="0"/>
              </a:spcBef>
              <a:spcAft>
                <a:spcPts val="0"/>
              </a:spcAft>
              <a:buClrTx/>
              <a:buSzTx/>
              <a:buFontTx/>
              <a:buNone/>
              <a:tabLst/>
              <a:defRPr/>
            </a:pPr>
            <a:r>
              <a:rPr lang="en-US" altLang="zh-CN" dirty="0" smtClean="0"/>
              <a:t/>
            </a:r>
            <a:br>
              <a:rPr lang="en-US" altLang="zh-CN" dirty="0" smtClean="0"/>
            </a:br>
            <a:r>
              <a:rPr lang="zh-CN" altLang="en-US" dirty="0" smtClean="0"/>
              <a:t>（</a:t>
            </a:r>
            <a:r>
              <a:rPr lang="en-US" altLang="zh-CN" dirty="0" smtClean="0"/>
              <a:t>3</a:t>
            </a:r>
            <a:r>
              <a:rPr lang="zh-CN" altLang="en-US" dirty="0" smtClean="0"/>
              <a:t>）</a:t>
            </a:r>
            <a:r>
              <a:rPr lang="en-US" altLang="zh-CN" sz="1600" b="0" i="0" kern="1200" dirty="0" smtClean="0">
                <a:solidFill>
                  <a:schemeClr val="tx1"/>
                </a:solidFill>
                <a:effectLst/>
                <a:latin typeface="Arial" charset="0"/>
                <a:ea typeface="+mn-ea"/>
                <a:cs typeface="+mn-cs"/>
              </a:rPr>
              <a:t>The </a:t>
            </a:r>
            <a:r>
              <a:rPr lang="en-US" altLang="zh-CN" sz="1600" b="0" i="1" kern="1200" dirty="0" smtClean="0">
                <a:solidFill>
                  <a:schemeClr val="tx1"/>
                </a:solidFill>
                <a:effectLst/>
                <a:latin typeface="Arial" charset="0"/>
                <a:ea typeface="+mn-ea"/>
                <a:cs typeface="+mn-cs"/>
              </a:rPr>
              <a:t>information density </a:t>
            </a:r>
            <a:r>
              <a:rPr lang="en-US" altLang="zh-CN" sz="1600" b="0" i="0" kern="1200" dirty="0" smtClean="0">
                <a:solidFill>
                  <a:schemeClr val="tx1"/>
                </a:solidFill>
                <a:effectLst/>
                <a:latin typeface="Arial" charset="0"/>
                <a:ea typeface="+mn-ea"/>
                <a:cs typeface="+mn-cs"/>
              </a:rPr>
              <a:t>framework described by Settles and Craven (2008), and further analyzed in Chapter 4 of Settles (2008), is a general density-weighting</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technique. </a:t>
            </a:r>
          </a:p>
          <a:p>
            <a:pPr marL="0" marR="0" indent="0" algn="l" defTabSz="1219170" rtl="0" eaLnBrk="1" fontAlgn="auto" latinLnBrk="0" hangingPunct="1">
              <a:lnSpc>
                <a:spcPct val="100000"/>
              </a:lnSpc>
              <a:spcBef>
                <a:spcPts val="0"/>
              </a:spcBef>
              <a:spcAft>
                <a:spcPts val="0"/>
              </a:spcAft>
              <a:buClrTx/>
              <a:buSzTx/>
              <a:buFontTx/>
              <a:buNone/>
              <a:tabLst/>
              <a:defRPr/>
            </a:pPr>
            <a:r>
              <a:rPr lang="en-US" altLang="zh-CN" sz="1600" b="0" i="0" kern="1200" dirty="0" smtClean="0">
                <a:solidFill>
                  <a:schemeClr val="tx1"/>
                </a:solidFill>
                <a:effectLst/>
                <a:latin typeface="Arial" charset="0"/>
                <a:ea typeface="+mn-ea"/>
                <a:cs typeface="+mn-cs"/>
              </a:rPr>
              <a:t>The main idea is that informative instances should not only be those which are uncertain, but also those which are “representative” of the underlying</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distribution (i.e., inhabit dense regions of the input space). Therefore, we wish to query instances as follows:</a:t>
            </a:r>
            <a:r>
              <a:rPr lang="en-US" altLang="zh-CN" dirty="0" smtClean="0"/>
              <a:t> </a:t>
            </a: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4</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Here, </a:t>
            </a:r>
            <a:r>
              <a:rPr lang="en-US" altLang="zh-CN" sz="1600" b="0" i="1" kern="1200" dirty="0" err="1" smtClean="0">
                <a:solidFill>
                  <a:schemeClr val="tx1"/>
                </a:solidFill>
                <a:effectLst/>
                <a:latin typeface="Arial" charset="0"/>
                <a:ea typeface="+mn-ea"/>
                <a:cs typeface="+mn-cs"/>
              </a:rPr>
              <a:t>φA</a:t>
            </a:r>
            <a:r>
              <a:rPr lang="en-US" altLang="zh-CN" sz="1600" b="0" i="0" kern="1200" dirty="0" smtClean="0">
                <a:solidFill>
                  <a:schemeClr val="tx1"/>
                </a:solidFill>
                <a:effectLst/>
                <a:latin typeface="Arial" charset="0"/>
                <a:ea typeface="+mn-ea"/>
                <a:cs typeface="+mn-cs"/>
              </a:rPr>
              <a:t>(</a:t>
            </a:r>
            <a:r>
              <a:rPr lang="en-US" altLang="zh-CN" sz="1600" b="0" i="1" kern="1200" dirty="0" smtClean="0">
                <a:solidFill>
                  <a:schemeClr val="tx1"/>
                </a:solidFill>
                <a:effectLst/>
                <a:latin typeface="Arial" charset="0"/>
                <a:ea typeface="+mn-ea"/>
                <a:cs typeface="+mn-cs"/>
              </a:rPr>
              <a:t>x</a:t>
            </a:r>
            <a:r>
              <a:rPr lang="en-US" altLang="zh-CN" sz="1600" b="0" i="0" kern="1200" dirty="0" smtClean="0">
                <a:solidFill>
                  <a:schemeClr val="tx1"/>
                </a:solidFill>
                <a:effectLst/>
                <a:latin typeface="Arial" charset="0"/>
                <a:ea typeface="+mn-ea"/>
                <a:cs typeface="+mn-cs"/>
              </a:rPr>
              <a:t>) represents the </a:t>
            </a:r>
            <a:r>
              <a:rPr lang="en-US" altLang="zh-CN" sz="1600" b="0" i="0" kern="1200" dirty="0" err="1" smtClean="0">
                <a:solidFill>
                  <a:schemeClr val="tx1"/>
                </a:solidFill>
                <a:effectLst/>
                <a:latin typeface="Arial" charset="0"/>
                <a:ea typeface="+mn-ea"/>
                <a:cs typeface="+mn-cs"/>
              </a:rPr>
              <a:t>informativeness</a:t>
            </a:r>
            <a:r>
              <a:rPr lang="en-US" altLang="zh-CN" sz="1600" b="0" i="0" kern="1200" dirty="0" smtClean="0">
                <a:solidFill>
                  <a:schemeClr val="tx1"/>
                </a:solidFill>
                <a:effectLst/>
                <a:latin typeface="Arial" charset="0"/>
                <a:ea typeface="+mn-ea"/>
                <a:cs typeface="+mn-cs"/>
              </a:rPr>
              <a:t> of </a:t>
            </a:r>
            <a:r>
              <a:rPr lang="en-US" altLang="zh-CN" sz="1600" b="0" i="1" kern="1200" dirty="0" smtClean="0">
                <a:solidFill>
                  <a:schemeClr val="tx1"/>
                </a:solidFill>
                <a:effectLst/>
                <a:latin typeface="Arial" charset="0"/>
                <a:ea typeface="+mn-ea"/>
                <a:cs typeface="+mn-cs"/>
              </a:rPr>
              <a:t>x </a:t>
            </a:r>
            <a:r>
              <a:rPr lang="en-US" altLang="zh-CN" sz="1600" b="0" i="0" kern="1200" dirty="0" smtClean="0">
                <a:solidFill>
                  <a:schemeClr val="tx1"/>
                </a:solidFill>
                <a:effectLst/>
                <a:latin typeface="Arial" charset="0"/>
                <a:ea typeface="+mn-ea"/>
                <a:cs typeface="+mn-cs"/>
              </a:rPr>
              <a:t>according to some “base” query strategy </a:t>
            </a:r>
            <a:r>
              <a:rPr lang="en-US" altLang="zh-CN" sz="1600" b="0" i="1" kern="1200" dirty="0" smtClean="0">
                <a:solidFill>
                  <a:schemeClr val="tx1"/>
                </a:solidFill>
                <a:effectLst/>
                <a:latin typeface="Arial" charset="0"/>
                <a:ea typeface="+mn-ea"/>
                <a:cs typeface="+mn-cs"/>
              </a:rPr>
              <a:t>A</a:t>
            </a:r>
            <a:r>
              <a:rPr lang="en-US" altLang="zh-CN" sz="1600" b="0" i="0" kern="1200" dirty="0" smtClean="0">
                <a:solidFill>
                  <a:schemeClr val="tx1"/>
                </a:solidFill>
                <a:effectLst/>
                <a:latin typeface="Arial" charset="0"/>
                <a:ea typeface="+mn-ea"/>
                <a:cs typeface="+mn-cs"/>
              </a:rPr>
              <a:t>, such as an uncertainty sampling or QBC approach. The second term</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weights the </a:t>
            </a:r>
            <a:r>
              <a:rPr lang="en-US" altLang="zh-CN" sz="1600" b="0" i="0" kern="1200" dirty="0" err="1" smtClean="0">
                <a:solidFill>
                  <a:schemeClr val="tx1"/>
                </a:solidFill>
                <a:effectLst/>
                <a:latin typeface="Arial" charset="0"/>
                <a:ea typeface="+mn-ea"/>
                <a:cs typeface="+mn-cs"/>
              </a:rPr>
              <a:t>informativeness</a:t>
            </a:r>
            <a:r>
              <a:rPr lang="en-US" altLang="zh-CN" sz="1600" b="0" i="0" kern="1200" dirty="0" smtClean="0">
                <a:solidFill>
                  <a:schemeClr val="tx1"/>
                </a:solidFill>
                <a:effectLst/>
                <a:latin typeface="Arial" charset="0"/>
                <a:ea typeface="+mn-ea"/>
                <a:cs typeface="+mn-cs"/>
              </a:rPr>
              <a:t> of </a:t>
            </a:r>
            <a:r>
              <a:rPr lang="en-US" altLang="zh-CN" sz="1600" b="0" i="1" kern="1200" dirty="0" smtClean="0">
                <a:solidFill>
                  <a:schemeClr val="tx1"/>
                </a:solidFill>
                <a:effectLst/>
                <a:latin typeface="Arial" charset="0"/>
                <a:ea typeface="+mn-ea"/>
                <a:cs typeface="+mn-cs"/>
              </a:rPr>
              <a:t>x </a:t>
            </a:r>
            <a:r>
              <a:rPr lang="en-US" altLang="zh-CN" sz="1600" b="0" i="0" kern="1200" dirty="0" smtClean="0">
                <a:solidFill>
                  <a:schemeClr val="tx1"/>
                </a:solidFill>
                <a:effectLst/>
                <a:latin typeface="Arial" charset="0"/>
                <a:ea typeface="+mn-ea"/>
                <a:cs typeface="+mn-cs"/>
              </a:rPr>
              <a:t>by its average similarity to all other instances in the input distribution (as approximated by </a:t>
            </a:r>
            <a:r>
              <a:rPr lang="en-US" altLang="zh-CN" sz="1600" b="0" i="1" kern="1200" dirty="0" smtClean="0">
                <a:solidFill>
                  <a:schemeClr val="tx1"/>
                </a:solidFill>
                <a:effectLst/>
                <a:latin typeface="Arial" charset="0"/>
                <a:ea typeface="+mn-ea"/>
                <a:cs typeface="+mn-cs"/>
              </a:rPr>
              <a:t>U</a:t>
            </a:r>
            <a:r>
              <a:rPr lang="en-US" altLang="zh-CN" sz="1600" b="0" i="0" kern="1200" dirty="0" smtClean="0">
                <a:solidFill>
                  <a:schemeClr val="tx1"/>
                </a:solidFill>
                <a:effectLst/>
                <a:latin typeface="Arial" charset="0"/>
                <a:ea typeface="+mn-ea"/>
                <a:cs typeface="+mn-cs"/>
              </a:rPr>
              <a:t>), subject to a parameter </a:t>
            </a:r>
            <a:r>
              <a:rPr lang="en-US" altLang="zh-CN" sz="1600" b="0" i="1" kern="1200" dirty="0" smtClean="0">
                <a:solidFill>
                  <a:schemeClr val="tx1"/>
                </a:solidFill>
                <a:effectLst/>
                <a:latin typeface="Arial" charset="0"/>
                <a:ea typeface="+mn-ea"/>
                <a:cs typeface="+mn-cs"/>
              </a:rPr>
              <a:t>β </a:t>
            </a:r>
            <a:r>
              <a:rPr lang="en-US" altLang="zh-CN" sz="1600" b="0" i="0" kern="1200" dirty="0" smtClean="0">
                <a:solidFill>
                  <a:schemeClr val="tx1"/>
                </a:solidFill>
                <a:effectLst/>
                <a:latin typeface="Arial" charset="0"/>
                <a:ea typeface="+mn-ea"/>
                <a:cs typeface="+mn-cs"/>
              </a:rPr>
              <a:t>that</a:t>
            </a:r>
            <a:r>
              <a:rPr lang="en-US" altLang="zh-CN" dirty="0" smtClean="0"/>
              <a:t>  </a:t>
            </a:r>
            <a:r>
              <a:rPr lang="en-US" altLang="zh-CN" sz="1600" b="0" i="0" kern="1200" dirty="0" smtClean="0">
                <a:solidFill>
                  <a:schemeClr val="tx1"/>
                </a:solidFill>
                <a:effectLst/>
                <a:latin typeface="Arial" charset="0"/>
                <a:ea typeface="+mn-ea"/>
                <a:cs typeface="+mn-cs"/>
              </a:rPr>
              <a:t>controls the relative importance of the density term. A variant of this might first cluster </a:t>
            </a:r>
            <a:r>
              <a:rPr lang="en-US" altLang="zh-CN" sz="1600" b="0" i="1" kern="1200" dirty="0" smtClean="0">
                <a:solidFill>
                  <a:schemeClr val="tx1"/>
                </a:solidFill>
                <a:effectLst/>
                <a:latin typeface="Arial" charset="0"/>
                <a:ea typeface="+mn-ea"/>
                <a:cs typeface="+mn-cs"/>
              </a:rPr>
              <a:t>U </a:t>
            </a:r>
            <a:r>
              <a:rPr lang="en-US" altLang="zh-CN" sz="1600" b="0" i="0" kern="1200" dirty="0" smtClean="0">
                <a:solidFill>
                  <a:schemeClr val="tx1"/>
                </a:solidFill>
                <a:effectLst/>
                <a:latin typeface="Arial" charset="0"/>
                <a:ea typeface="+mn-ea"/>
                <a:cs typeface="+mn-cs"/>
              </a:rPr>
              <a:t>and compute average similarity to instances in the same cluster.</a:t>
            </a:r>
            <a:r>
              <a:rPr lang="en-US" altLang="zh-CN" dirty="0" smtClean="0"/>
              <a:t> </a:t>
            </a:r>
          </a:p>
          <a:p>
            <a:r>
              <a:rPr lang="en-US" altLang="zh-CN" dirty="0" smtClean="0"/>
              <a:t/>
            </a:r>
            <a:br>
              <a:rPr lang="en-US" altLang="zh-CN" dirty="0" smtClean="0"/>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dirty="0" smtClean="0"/>
              <a:t/>
            </a:r>
            <a:br>
              <a:rPr lang="en-US" altLang="zh-CN" dirty="0" smtClean="0"/>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dirty="0" smtClean="0"/>
              <a:t/>
            </a:r>
            <a:br>
              <a:rPr lang="en-US" altLang="zh-CN" dirty="0" smtClean="0"/>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dirty="0" smtClean="0"/>
              <a:t/>
            </a:r>
            <a:br>
              <a:rPr lang="en-US" altLang="zh-CN" dirty="0" smtClean="0"/>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dirty="0" smtClean="0"/>
              <a:t/>
            </a:r>
            <a:br>
              <a:rPr lang="en-US" altLang="zh-CN" dirty="0" smtClean="0"/>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dirty="0" smtClean="0"/>
              <a:t/>
            </a:r>
            <a:br>
              <a:rPr lang="en-US" altLang="zh-CN" dirty="0" smtClean="0"/>
            </a:br>
            <a:r>
              <a:rPr lang="en-US" altLang="zh-CN" dirty="0" smtClean="0"/>
              <a:t/>
            </a:r>
            <a:br>
              <a:rPr lang="en-US" altLang="zh-CN" dirty="0" smtClean="0"/>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dirty="0" smtClean="0"/>
              <a:t/>
            </a:r>
            <a:br>
              <a:rPr lang="en-US" altLang="zh-CN" dirty="0" smtClean="0"/>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6868892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zh-CN" altLang="en-US" sz="1600" dirty="0" smtClean="0"/>
              <a:t>（</a:t>
            </a:r>
            <a:r>
              <a:rPr lang="en-US" altLang="zh-CN" sz="1600" dirty="0" smtClean="0"/>
              <a:t>2</a:t>
            </a:r>
            <a:r>
              <a:rPr lang="zh-CN" altLang="en-US" sz="1600" dirty="0" smtClean="0"/>
              <a:t>）这个方法的目标函数如下：。其中这个</a:t>
            </a:r>
            <a:r>
              <a:rPr lang="el-GR" altLang="zh-CN" i="1" dirty="0" smtClean="0">
                <a:solidFill>
                  <a:srgbClr val="000000"/>
                </a:solidFill>
              </a:rPr>
              <a:t>φ</a:t>
            </a:r>
            <a:r>
              <a:rPr lang="en-US" altLang="zh-CN" i="1" dirty="0" smtClean="0">
                <a:solidFill>
                  <a:srgbClr val="000000"/>
                </a:solidFill>
              </a:rPr>
              <a:t>A</a:t>
            </a:r>
            <a:r>
              <a:rPr lang="en-US" altLang="zh-CN" dirty="0" smtClean="0">
                <a:solidFill>
                  <a:srgbClr val="000000"/>
                </a:solidFill>
              </a:rPr>
              <a:t>(</a:t>
            </a:r>
            <a:r>
              <a:rPr lang="en-US" altLang="zh-CN" i="1" dirty="0" smtClean="0">
                <a:solidFill>
                  <a:srgbClr val="000000"/>
                </a:solidFill>
              </a:rPr>
              <a:t>x</a:t>
            </a:r>
            <a:r>
              <a:rPr lang="en-US" altLang="zh-CN" dirty="0" smtClean="0">
                <a:solidFill>
                  <a:srgbClr val="000000"/>
                </a:solidFill>
              </a:rPr>
              <a:t>) </a:t>
            </a:r>
            <a:r>
              <a:rPr lang="zh-CN" altLang="en-US" dirty="0" smtClean="0">
                <a:solidFill>
                  <a:srgbClr val="000000"/>
                </a:solidFill>
              </a:rPr>
              <a:t>代表根据某个基础查询策略，比如不确定性采样，得到的实例</a:t>
            </a:r>
            <a:r>
              <a:rPr lang="en-US" altLang="zh-CN" dirty="0" smtClean="0">
                <a:solidFill>
                  <a:srgbClr val="000000"/>
                </a:solidFill>
              </a:rPr>
              <a:t>X</a:t>
            </a:r>
            <a:r>
              <a:rPr lang="zh-CN" altLang="en-US" dirty="0" smtClean="0">
                <a:solidFill>
                  <a:srgbClr val="000000"/>
                </a:solidFill>
              </a:rPr>
              <a:t>的信息，右边这个表示实例</a:t>
            </a:r>
            <a:r>
              <a:rPr lang="en-US" altLang="zh-CN" dirty="0" smtClean="0">
                <a:solidFill>
                  <a:srgbClr val="000000"/>
                </a:solidFill>
              </a:rPr>
              <a:t>X</a:t>
            </a:r>
            <a:r>
              <a:rPr lang="zh-CN" altLang="en-US" dirty="0" smtClean="0">
                <a:solidFill>
                  <a:srgbClr val="000000"/>
                </a:solidFill>
              </a:rPr>
              <a:t>与其他实例的平均相似度。贝塔控制着右边这项在这个函数中的相对重要程度。</a:t>
            </a:r>
            <a:endParaRPr lang="en-US" altLang="zh-CN" dirty="0" smtClean="0">
              <a:solidFill>
                <a:srgbClr val="000000"/>
              </a:solidFill>
            </a:endParaRPr>
          </a:p>
          <a:p>
            <a:pPr marL="0" marR="0" indent="0" algn="l" defTabSz="1219170" rtl="0" eaLnBrk="1" fontAlgn="auto" latinLnBrk="0" hangingPunct="1">
              <a:lnSpc>
                <a:spcPct val="100000"/>
              </a:lnSpc>
              <a:spcBef>
                <a:spcPts val="0"/>
              </a:spcBef>
              <a:spcAft>
                <a:spcPts val="0"/>
              </a:spcAft>
              <a:buClrTx/>
              <a:buSzTx/>
              <a:buFontTx/>
              <a:buNone/>
              <a:tabLst/>
              <a:defRPr/>
            </a:pPr>
            <a:r>
              <a:rPr lang="zh-CN" altLang="en-US" dirty="0" smtClean="0">
                <a:solidFill>
                  <a:srgbClr val="000000"/>
                </a:solidFill>
              </a:rPr>
              <a:t>（</a:t>
            </a:r>
            <a:r>
              <a:rPr lang="en-US" altLang="zh-CN" dirty="0" smtClean="0">
                <a:solidFill>
                  <a:srgbClr val="000000"/>
                </a:solidFill>
              </a:rPr>
              <a:t>3</a:t>
            </a:r>
            <a:r>
              <a:rPr lang="zh-CN" altLang="en-US" dirty="0" smtClean="0">
                <a:solidFill>
                  <a:srgbClr val="000000"/>
                </a:solidFill>
              </a:rPr>
              <a:t>）这个函数值最大的实例，即为我们要查询的实例。</a:t>
            </a:r>
            <a:endParaRPr lang="en-US" altLang="zh-CN" dirty="0" smtClean="0">
              <a:solidFill>
                <a:srgbClr val="000000"/>
              </a:solidFill>
            </a:endParaRPr>
          </a:p>
          <a:p>
            <a:pPr marL="0" marR="0" indent="0" algn="l" defTabSz="1219170" rtl="0" eaLnBrk="1" fontAlgn="auto" latinLnBrk="0" hangingPunct="1">
              <a:lnSpc>
                <a:spcPct val="100000"/>
              </a:lnSpc>
              <a:spcBef>
                <a:spcPts val="0"/>
              </a:spcBef>
              <a:spcAft>
                <a:spcPts val="0"/>
              </a:spcAft>
              <a:buClrTx/>
              <a:buSzTx/>
              <a:buFontTx/>
              <a:buNone/>
              <a:tabLst/>
              <a:defRPr/>
            </a:pPr>
            <a:r>
              <a:rPr lang="en-US" altLang="zh-CN" dirty="0" smtClean="0"/>
              <a:t/>
            </a:r>
            <a:br>
              <a:rPr lang="en-US" altLang="zh-CN" dirty="0" smtClean="0"/>
            </a:br>
            <a:r>
              <a:rPr lang="zh-CN" altLang="en-US" dirty="0" smtClean="0"/>
              <a:t>（</a:t>
            </a:r>
            <a:r>
              <a:rPr lang="en-US" altLang="zh-CN" dirty="0" smtClean="0"/>
              <a:t>3</a:t>
            </a:r>
            <a:r>
              <a:rPr lang="zh-CN" altLang="en-US" dirty="0" smtClean="0"/>
              <a:t>）</a:t>
            </a:r>
            <a:r>
              <a:rPr lang="en-US" altLang="zh-CN" sz="1600" b="0" i="0" kern="1200" dirty="0" smtClean="0">
                <a:solidFill>
                  <a:schemeClr val="tx1"/>
                </a:solidFill>
                <a:effectLst/>
                <a:latin typeface="Arial" charset="0"/>
                <a:ea typeface="+mn-ea"/>
                <a:cs typeface="+mn-cs"/>
              </a:rPr>
              <a:t>The </a:t>
            </a:r>
            <a:r>
              <a:rPr lang="en-US" altLang="zh-CN" sz="1600" b="0" i="1" kern="1200" dirty="0" smtClean="0">
                <a:solidFill>
                  <a:schemeClr val="tx1"/>
                </a:solidFill>
                <a:effectLst/>
                <a:latin typeface="Arial" charset="0"/>
                <a:ea typeface="+mn-ea"/>
                <a:cs typeface="+mn-cs"/>
              </a:rPr>
              <a:t>information density </a:t>
            </a:r>
            <a:r>
              <a:rPr lang="en-US" altLang="zh-CN" sz="1600" b="0" i="0" kern="1200" dirty="0" smtClean="0">
                <a:solidFill>
                  <a:schemeClr val="tx1"/>
                </a:solidFill>
                <a:effectLst/>
                <a:latin typeface="Arial" charset="0"/>
                <a:ea typeface="+mn-ea"/>
                <a:cs typeface="+mn-cs"/>
              </a:rPr>
              <a:t>framework described by Settles and Craven (2008), and further analyzed in Chapter 4 of Settles (2008), is a general density-weighting</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technique. </a:t>
            </a:r>
          </a:p>
          <a:p>
            <a:pPr marL="0" marR="0" indent="0" algn="l" defTabSz="1219170" rtl="0" eaLnBrk="1" fontAlgn="auto" latinLnBrk="0" hangingPunct="1">
              <a:lnSpc>
                <a:spcPct val="100000"/>
              </a:lnSpc>
              <a:spcBef>
                <a:spcPts val="0"/>
              </a:spcBef>
              <a:spcAft>
                <a:spcPts val="0"/>
              </a:spcAft>
              <a:buClrTx/>
              <a:buSzTx/>
              <a:buFontTx/>
              <a:buNone/>
              <a:tabLst/>
              <a:defRPr/>
            </a:pPr>
            <a:r>
              <a:rPr lang="en-US" altLang="zh-CN" sz="1600" b="0" i="0" kern="1200" dirty="0" smtClean="0">
                <a:solidFill>
                  <a:schemeClr val="tx1"/>
                </a:solidFill>
                <a:effectLst/>
                <a:latin typeface="Arial" charset="0"/>
                <a:ea typeface="+mn-ea"/>
                <a:cs typeface="+mn-cs"/>
              </a:rPr>
              <a:t>The main idea is that informative instances should not only be those which are uncertain, but also those which are “representative” of the underlying</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distribution (i.e., inhabit dense regions of the input space). Therefore, we wish to query instances as follows:</a:t>
            </a:r>
            <a:r>
              <a:rPr lang="en-US" altLang="zh-CN" dirty="0" smtClean="0"/>
              <a:t> </a:t>
            </a:r>
          </a:p>
          <a:p>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4</a:t>
            </a:r>
            <a:r>
              <a:rPr lang="zh-CN" altLang="en-US" sz="1600" b="0" i="0" kern="1200" dirty="0" smtClean="0">
                <a:solidFill>
                  <a:schemeClr val="tx1"/>
                </a:solidFill>
                <a:effectLst/>
                <a:latin typeface="Arial" charset="0"/>
                <a:ea typeface="+mn-ea"/>
                <a:cs typeface="+mn-cs"/>
              </a:rPr>
              <a:t>）</a:t>
            </a:r>
            <a:r>
              <a:rPr lang="en-US" altLang="zh-CN" sz="1600" b="0" i="0" kern="1200" dirty="0" smtClean="0">
                <a:solidFill>
                  <a:schemeClr val="tx1"/>
                </a:solidFill>
                <a:effectLst/>
                <a:latin typeface="Arial" charset="0"/>
                <a:ea typeface="+mn-ea"/>
                <a:cs typeface="+mn-cs"/>
              </a:rPr>
              <a:t>Here, </a:t>
            </a:r>
            <a:r>
              <a:rPr lang="en-US" altLang="zh-CN" sz="1600" b="0" i="1" kern="1200" dirty="0" err="1" smtClean="0">
                <a:solidFill>
                  <a:schemeClr val="tx1"/>
                </a:solidFill>
                <a:effectLst/>
                <a:latin typeface="Arial" charset="0"/>
                <a:ea typeface="+mn-ea"/>
                <a:cs typeface="+mn-cs"/>
              </a:rPr>
              <a:t>φA</a:t>
            </a:r>
            <a:r>
              <a:rPr lang="en-US" altLang="zh-CN" sz="1600" b="0" i="0" kern="1200" dirty="0" smtClean="0">
                <a:solidFill>
                  <a:schemeClr val="tx1"/>
                </a:solidFill>
                <a:effectLst/>
                <a:latin typeface="Arial" charset="0"/>
                <a:ea typeface="+mn-ea"/>
                <a:cs typeface="+mn-cs"/>
              </a:rPr>
              <a:t>(</a:t>
            </a:r>
            <a:r>
              <a:rPr lang="en-US" altLang="zh-CN" sz="1600" b="0" i="1" kern="1200" dirty="0" smtClean="0">
                <a:solidFill>
                  <a:schemeClr val="tx1"/>
                </a:solidFill>
                <a:effectLst/>
                <a:latin typeface="Arial" charset="0"/>
                <a:ea typeface="+mn-ea"/>
                <a:cs typeface="+mn-cs"/>
              </a:rPr>
              <a:t>x</a:t>
            </a:r>
            <a:r>
              <a:rPr lang="en-US" altLang="zh-CN" sz="1600" b="0" i="0" kern="1200" dirty="0" smtClean="0">
                <a:solidFill>
                  <a:schemeClr val="tx1"/>
                </a:solidFill>
                <a:effectLst/>
                <a:latin typeface="Arial" charset="0"/>
                <a:ea typeface="+mn-ea"/>
                <a:cs typeface="+mn-cs"/>
              </a:rPr>
              <a:t>) represents the </a:t>
            </a:r>
            <a:r>
              <a:rPr lang="en-US" altLang="zh-CN" sz="1600" b="0" i="0" kern="1200" dirty="0" err="1" smtClean="0">
                <a:solidFill>
                  <a:schemeClr val="tx1"/>
                </a:solidFill>
                <a:effectLst/>
                <a:latin typeface="Arial" charset="0"/>
                <a:ea typeface="+mn-ea"/>
                <a:cs typeface="+mn-cs"/>
              </a:rPr>
              <a:t>informativeness</a:t>
            </a:r>
            <a:r>
              <a:rPr lang="en-US" altLang="zh-CN" sz="1600" b="0" i="0" kern="1200" dirty="0" smtClean="0">
                <a:solidFill>
                  <a:schemeClr val="tx1"/>
                </a:solidFill>
                <a:effectLst/>
                <a:latin typeface="Arial" charset="0"/>
                <a:ea typeface="+mn-ea"/>
                <a:cs typeface="+mn-cs"/>
              </a:rPr>
              <a:t> of </a:t>
            </a:r>
            <a:r>
              <a:rPr lang="en-US" altLang="zh-CN" sz="1600" b="0" i="1" kern="1200" dirty="0" smtClean="0">
                <a:solidFill>
                  <a:schemeClr val="tx1"/>
                </a:solidFill>
                <a:effectLst/>
                <a:latin typeface="Arial" charset="0"/>
                <a:ea typeface="+mn-ea"/>
                <a:cs typeface="+mn-cs"/>
              </a:rPr>
              <a:t>x </a:t>
            </a:r>
            <a:r>
              <a:rPr lang="en-US" altLang="zh-CN" sz="1600" b="0" i="0" kern="1200" dirty="0" smtClean="0">
                <a:solidFill>
                  <a:schemeClr val="tx1"/>
                </a:solidFill>
                <a:effectLst/>
                <a:latin typeface="Arial" charset="0"/>
                <a:ea typeface="+mn-ea"/>
                <a:cs typeface="+mn-cs"/>
              </a:rPr>
              <a:t>according to some “base” query strategy </a:t>
            </a:r>
            <a:r>
              <a:rPr lang="en-US" altLang="zh-CN" sz="1600" b="0" i="1" kern="1200" dirty="0" smtClean="0">
                <a:solidFill>
                  <a:schemeClr val="tx1"/>
                </a:solidFill>
                <a:effectLst/>
                <a:latin typeface="Arial" charset="0"/>
                <a:ea typeface="+mn-ea"/>
                <a:cs typeface="+mn-cs"/>
              </a:rPr>
              <a:t>A</a:t>
            </a:r>
            <a:r>
              <a:rPr lang="en-US" altLang="zh-CN" sz="1600" b="0" i="0" kern="1200" dirty="0" smtClean="0">
                <a:solidFill>
                  <a:schemeClr val="tx1"/>
                </a:solidFill>
                <a:effectLst/>
                <a:latin typeface="Arial" charset="0"/>
                <a:ea typeface="+mn-ea"/>
                <a:cs typeface="+mn-cs"/>
              </a:rPr>
              <a:t>, such as an uncertainty sampling or QBC approach. The second term</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weights the </a:t>
            </a:r>
            <a:r>
              <a:rPr lang="en-US" altLang="zh-CN" sz="1600" b="0" i="0" kern="1200" dirty="0" err="1" smtClean="0">
                <a:solidFill>
                  <a:schemeClr val="tx1"/>
                </a:solidFill>
                <a:effectLst/>
                <a:latin typeface="Arial" charset="0"/>
                <a:ea typeface="+mn-ea"/>
                <a:cs typeface="+mn-cs"/>
              </a:rPr>
              <a:t>informativeness</a:t>
            </a:r>
            <a:r>
              <a:rPr lang="en-US" altLang="zh-CN" sz="1600" b="0" i="0" kern="1200" dirty="0" smtClean="0">
                <a:solidFill>
                  <a:schemeClr val="tx1"/>
                </a:solidFill>
                <a:effectLst/>
                <a:latin typeface="Arial" charset="0"/>
                <a:ea typeface="+mn-ea"/>
                <a:cs typeface="+mn-cs"/>
              </a:rPr>
              <a:t> of </a:t>
            </a:r>
            <a:r>
              <a:rPr lang="en-US" altLang="zh-CN" sz="1600" b="0" i="1" kern="1200" dirty="0" smtClean="0">
                <a:solidFill>
                  <a:schemeClr val="tx1"/>
                </a:solidFill>
                <a:effectLst/>
                <a:latin typeface="Arial" charset="0"/>
                <a:ea typeface="+mn-ea"/>
                <a:cs typeface="+mn-cs"/>
              </a:rPr>
              <a:t>x </a:t>
            </a:r>
            <a:r>
              <a:rPr lang="en-US" altLang="zh-CN" sz="1600" b="0" i="0" kern="1200" dirty="0" smtClean="0">
                <a:solidFill>
                  <a:schemeClr val="tx1"/>
                </a:solidFill>
                <a:effectLst/>
                <a:latin typeface="Arial" charset="0"/>
                <a:ea typeface="+mn-ea"/>
                <a:cs typeface="+mn-cs"/>
              </a:rPr>
              <a:t>by its average similarity to all other instances in the input distribution (as approximated by </a:t>
            </a:r>
            <a:r>
              <a:rPr lang="en-US" altLang="zh-CN" sz="1600" b="0" i="1" kern="1200" dirty="0" smtClean="0">
                <a:solidFill>
                  <a:schemeClr val="tx1"/>
                </a:solidFill>
                <a:effectLst/>
                <a:latin typeface="Arial" charset="0"/>
                <a:ea typeface="+mn-ea"/>
                <a:cs typeface="+mn-cs"/>
              </a:rPr>
              <a:t>U</a:t>
            </a:r>
            <a:r>
              <a:rPr lang="en-US" altLang="zh-CN" sz="1600" b="0" i="0" kern="1200" dirty="0" smtClean="0">
                <a:solidFill>
                  <a:schemeClr val="tx1"/>
                </a:solidFill>
                <a:effectLst/>
                <a:latin typeface="Arial" charset="0"/>
                <a:ea typeface="+mn-ea"/>
                <a:cs typeface="+mn-cs"/>
              </a:rPr>
              <a:t>), subject to a parameter </a:t>
            </a:r>
            <a:r>
              <a:rPr lang="en-US" altLang="zh-CN" sz="1600" b="0" i="1" kern="1200" dirty="0" smtClean="0">
                <a:solidFill>
                  <a:schemeClr val="tx1"/>
                </a:solidFill>
                <a:effectLst/>
                <a:latin typeface="Arial" charset="0"/>
                <a:ea typeface="+mn-ea"/>
                <a:cs typeface="+mn-cs"/>
              </a:rPr>
              <a:t>β </a:t>
            </a:r>
            <a:r>
              <a:rPr lang="en-US" altLang="zh-CN" sz="1600" b="0" i="0" kern="1200" dirty="0" smtClean="0">
                <a:solidFill>
                  <a:schemeClr val="tx1"/>
                </a:solidFill>
                <a:effectLst/>
                <a:latin typeface="Arial" charset="0"/>
                <a:ea typeface="+mn-ea"/>
                <a:cs typeface="+mn-cs"/>
              </a:rPr>
              <a:t>that</a:t>
            </a:r>
            <a:r>
              <a:rPr lang="en-US" altLang="zh-CN" dirty="0" smtClean="0"/>
              <a:t>  </a:t>
            </a:r>
            <a:r>
              <a:rPr lang="en-US" altLang="zh-CN" sz="1600" b="0" i="0" kern="1200" dirty="0" smtClean="0">
                <a:solidFill>
                  <a:schemeClr val="tx1"/>
                </a:solidFill>
                <a:effectLst/>
                <a:latin typeface="Arial" charset="0"/>
                <a:ea typeface="+mn-ea"/>
                <a:cs typeface="+mn-cs"/>
              </a:rPr>
              <a:t>controls the relative importance of the density term. A variant of this might first cluster </a:t>
            </a:r>
            <a:r>
              <a:rPr lang="en-US" altLang="zh-CN" sz="1600" b="0" i="1" kern="1200" dirty="0" smtClean="0">
                <a:solidFill>
                  <a:schemeClr val="tx1"/>
                </a:solidFill>
                <a:effectLst/>
                <a:latin typeface="Arial" charset="0"/>
                <a:ea typeface="+mn-ea"/>
                <a:cs typeface="+mn-cs"/>
              </a:rPr>
              <a:t>U </a:t>
            </a:r>
            <a:r>
              <a:rPr lang="en-US" altLang="zh-CN" sz="1600" b="0" i="0" kern="1200" dirty="0" smtClean="0">
                <a:solidFill>
                  <a:schemeClr val="tx1"/>
                </a:solidFill>
                <a:effectLst/>
                <a:latin typeface="Arial" charset="0"/>
                <a:ea typeface="+mn-ea"/>
                <a:cs typeface="+mn-cs"/>
              </a:rPr>
              <a:t>and compute average similarity to instances in the same cluster.</a:t>
            </a:r>
            <a:r>
              <a:rPr lang="en-US" altLang="zh-CN" dirty="0" smtClean="0"/>
              <a:t> </a:t>
            </a:r>
          </a:p>
          <a:p>
            <a:r>
              <a:rPr lang="en-US" altLang="zh-CN" dirty="0" smtClean="0"/>
              <a:t/>
            </a:r>
            <a:br>
              <a:rPr lang="en-US" altLang="zh-CN" dirty="0" smtClean="0"/>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dirty="0" smtClean="0"/>
              <a:t/>
            </a:r>
            <a:br>
              <a:rPr lang="en-US" altLang="zh-CN" dirty="0" smtClean="0"/>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dirty="0" smtClean="0"/>
              <a:t/>
            </a:r>
            <a:br>
              <a:rPr lang="en-US" altLang="zh-CN" dirty="0" smtClean="0"/>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dirty="0" smtClean="0"/>
              <a:t/>
            </a:r>
            <a:br>
              <a:rPr lang="en-US" altLang="zh-CN" dirty="0" smtClean="0"/>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dirty="0" smtClean="0"/>
              <a:t/>
            </a:r>
            <a:br>
              <a:rPr lang="en-US" altLang="zh-CN" dirty="0" smtClean="0"/>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dirty="0" smtClean="0"/>
              <a:t/>
            </a:r>
            <a:br>
              <a:rPr lang="en-US" altLang="zh-CN" dirty="0" smtClean="0"/>
            </a:br>
            <a:r>
              <a:rPr lang="en-US" altLang="zh-CN" dirty="0" smtClean="0"/>
              <a:t/>
            </a:r>
            <a:br>
              <a:rPr lang="en-US" altLang="zh-CN" dirty="0" smtClean="0"/>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dirty="0" smtClean="0"/>
              <a:t/>
            </a:r>
            <a:br>
              <a:rPr lang="en-US" altLang="zh-CN" dirty="0" smtClean="0"/>
            </a:br>
            <a:r>
              <a:rPr lang="en-US" altLang="zh-CN" sz="1600" b="0" i="0" kern="1200" dirty="0" smtClean="0">
                <a:solidFill>
                  <a:schemeClr val="tx1"/>
                </a:solidFill>
                <a:effectLst/>
                <a:latin typeface="Arial" charset="0"/>
                <a:ea typeface="+mn-ea"/>
                <a:cs typeface="+mn-cs"/>
              </a:rPr>
              <a:t/>
            </a:r>
            <a:br>
              <a:rPr lang="en-US" altLang="zh-CN" sz="1600" b="0" i="0" kern="1200" dirty="0" smtClean="0">
                <a:solidFill>
                  <a:schemeClr val="tx1"/>
                </a:solidFill>
                <a:effectLst/>
                <a:latin typeface="Arial" charset="0"/>
                <a:ea typeface="+mn-ea"/>
                <a:cs typeface="+mn-cs"/>
              </a:rPr>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9310679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2322656-8894-1544-92AA-01B3CF5E6182}" type="slidenum">
              <a:rPr lang="en-US" smtClean="0"/>
              <a:pPr/>
              <a:t>36</a:t>
            </a:fld>
            <a:endParaRPr lang="en-US" dirty="0"/>
          </a:p>
        </p:txBody>
      </p:sp>
    </p:spTree>
    <p:extLst>
      <p:ext uri="{BB962C8B-B14F-4D97-AF65-F5344CB8AC3E}">
        <p14:creationId xmlns:p14="http://schemas.microsoft.com/office/powerpoint/2010/main" val="16920369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首先我们来讲几个概念</a:t>
            </a:r>
            <a:endParaRPr lang="en-US" altLang="zh-CN" dirty="0" smtClean="0"/>
          </a:p>
          <a:p>
            <a:r>
              <a:rPr lang="zh-CN" altLang="en-US" dirty="0" smtClean="0"/>
              <a:t>有两个数量，一个</a:t>
            </a:r>
            <a:r>
              <a:rPr lang="en-US" altLang="zh-CN" dirty="0" smtClean="0"/>
              <a:t>μ</a:t>
            </a:r>
            <a:r>
              <a:rPr lang="zh-CN" altLang="en-US" dirty="0" smtClean="0"/>
              <a:t>是罐子里的比率，我们手上的比率。抽一把起来，数量是</a:t>
            </a:r>
            <a:r>
              <a:rPr lang="en-US" altLang="zh-CN" dirty="0" smtClean="0"/>
              <a:t>N</a:t>
            </a:r>
            <a:r>
              <a:rPr lang="zh-CN" altLang="en-US" dirty="0" smtClean="0"/>
              <a:t>。抽一把起来大致上说</a:t>
            </a:r>
            <a:r>
              <a:rPr lang="en-US" altLang="zh-CN" dirty="0" smtClean="0"/>
              <a:t>μ</a:t>
            </a:r>
            <a:r>
              <a:rPr lang="zh-CN" altLang="en-US" dirty="0" smtClean="0"/>
              <a:t>和</a:t>
            </a:r>
            <a:r>
              <a:rPr lang="en-US" altLang="zh-CN" dirty="0" smtClean="0"/>
              <a:t>new</a:t>
            </a:r>
            <a:r>
              <a:rPr lang="zh-CN" altLang="en-US" dirty="0" smtClean="0"/>
              <a:t>这两个数字会很接近，我们在数学上用一个误差哎来表示，数学上有一个定理说这件事发生的几率会很小，大家看有多小，它是</a:t>
            </a:r>
            <a:r>
              <a:rPr lang="en-US" altLang="zh-CN" dirty="0" smtClean="0"/>
              <a:t>2exp</a:t>
            </a:r>
            <a:r>
              <a:rPr lang="zh-CN" altLang="en-US" dirty="0" smtClean="0"/>
              <a:t>。。你的</a:t>
            </a:r>
            <a:r>
              <a:rPr lang="en-US" altLang="zh-CN" dirty="0" smtClean="0"/>
              <a:t>N</a:t>
            </a:r>
            <a:r>
              <a:rPr lang="zh-CN" altLang="en-US" dirty="0" smtClean="0"/>
              <a:t>越多，这个</a:t>
            </a:r>
            <a:r>
              <a:rPr lang="en-US" altLang="zh-CN" dirty="0" err="1" smtClean="0"/>
              <a:t>exp</a:t>
            </a:r>
            <a:r>
              <a:rPr lang="zh-CN" altLang="en-US" dirty="0" smtClean="0"/>
              <a:t>就越小，</a:t>
            </a:r>
            <a:r>
              <a:rPr lang="en-US" altLang="zh-CN" dirty="0" smtClean="0"/>
              <a:t>N</a:t>
            </a:r>
            <a:r>
              <a:rPr lang="zh-CN" altLang="en-US" dirty="0" smtClean="0"/>
              <a:t>很大，右边就很小。那什么很小，这两个数字如果差很远，比哎还远的话这个几率很小，比如罐子里都是黄色，你抽一把绿色，这两个数字就会相差很远的概率会很小，这个式子叫做霍夫丁不等式。。。如果抽样，看你抽的样本多大，如果够大的的话，的到的估计和你实际需要的值不会差的很多。最好的事情是</a:t>
            </a:r>
            <a:r>
              <a:rPr lang="en-US" altLang="zh-CN" dirty="0" smtClean="0"/>
              <a:t>μ</a:t>
            </a:r>
            <a:r>
              <a:rPr lang="zh-CN" altLang="en-US" dirty="0" smtClean="0"/>
              <a:t>和</a:t>
            </a:r>
            <a:r>
              <a:rPr lang="en-US" altLang="zh-CN" dirty="0" smtClean="0"/>
              <a:t>new</a:t>
            </a:r>
            <a:r>
              <a:rPr lang="zh-CN" altLang="en-US" dirty="0" smtClean="0"/>
              <a:t>一样，这句话大概差不多是对的，也就是</a:t>
            </a:r>
            <a:r>
              <a:rPr lang="en-US" altLang="zh-CN" dirty="0" smtClean="0"/>
              <a:t>PAC</a:t>
            </a:r>
            <a:r>
              <a:rPr lang="zh-CN" altLang="en-US" dirty="0" smtClean="0"/>
              <a:t>。</a:t>
            </a:r>
          </a:p>
          <a:p>
            <a:endParaRPr lang="zh-CN" altLang="en-US" dirty="0"/>
          </a:p>
        </p:txBody>
      </p:sp>
      <p:sp>
        <p:nvSpPr>
          <p:cNvPr id="4" name="灯片编号占位符 3"/>
          <p:cNvSpPr>
            <a:spLocks noGrp="1"/>
          </p:cNvSpPr>
          <p:nvPr>
            <p:ph type="sldNum" sz="quarter" idx="10"/>
          </p:nvPr>
        </p:nvSpPr>
        <p:spPr/>
        <p:txBody>
          <a:bodyPr/>
          <a:lstStyle/>
          <a:p>
            <a:fld id="{02322656-8894-1544-92AA-01B3CF5E6182}" type="slidenum">
              <a:rPr lang="en-US" smtClean="0"/>
              <a:pPr/>
              <a:t>37</a:t>
            </a:fld>
            <a:endParaRPr lang="en-US" dirty="0"/>
          </a:p>
        </p:txBody>
      </p:sp>
    </p:spTree>
    <p:extLst>
      <p:ext uri="{BB962C8B-B14F-4D97-AF65-F5344CB8AC3E}">
        <p14:creationId xmlns:p14="http://schemas.microsoft.com/office/powerpoint/2010/main" val="29071846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不管你选择多少个样本和误差，这个式子都是对的</a:t>
            </a:r>
            <a:endParaRPr lang="en-US" altLang="zh-CN" dirty="0" smtClean="0"/>
          </a:p>
          <a:p>
            <a:r>
              <a:rPr lang="zh-CN" altLang="en-US" dirty="0" smtClean="0"/>
              <a:t>在这里右边他的几率跟</a:t>
            </a:r>
            <a:r>
              <a:rPr lang="en-US" altLang="zh-CN" dirty="0" smtClean="0"/>
              <a:t>μ</a:t>
            </a:r>
            <a:r>
              <a:rPr lang="zh-CN" altLang="en-US" dirty="0" smtClean="0"/>
              <a:t>无关既然跟</a:t>
            </a:r>
            <a:r>
              <a:rPr lang="en-US" altLang="zh-CN" dirty="0" smtClean="0"/>
              <a:t>μ</a:t>
            </a:r>
            <a:r>
              <a:rPr lang="zh-CN" altLang="en-US" dirty="0" smtClean="0"/>
              <a:t>无关，就根本不需要知道</a:t>
            </a:r>
            <a:r>
              <a:rPr lang="en-US" altLang="zh-CN" dirty="0" smtClean="0"/>
              <a:t>μ</a:t>
            </a:r>
            <a:r>
              <a:rPr lang="zh-CN" altLang="en-US" dirty="0" smtClean="0"/>
              <a:t>，我们本来就不知道</a:t>
            </a:r>
            <a:r>
              <a:rPr lang="en-US" altLang="zh-CN" dirty="0" smtClean="0"/>
              <a:t>μ</a:t>
            </a:r>
            <a:r>
              <a:rPr lang="zh-CN" altLang="en-US" dirty="0" smtClean="0"/>
              <a:t>，然后我们抽起来那个</a:t>
            </a:r>
            <a:r>
              <a:rPr lang="en-US" altLang="zh-CN" dirty="0" smtClean="0"/>
              <a:t>sample</a:t>
            </a:r>
            <a:r>
              <a:rPr lang="zh-CN" altLang="en-US" dirty="0" smtClean="0"/>
              <a:t>里的东西然后推论回来，霍夫丁提供我们这样的推论的原因是在这个式子里根本没有我们不知道的假设</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02322656-8894-1544-92AA-01B3CF5E6182}" type="slidenum">
              <a:rPr lang="en-US" smtClean="0"/>
              <a:pPr/>
              <a:t>38</a:t>
            </a:fld>
            <a:endParaRPr lang="en-US" dirty="0"/>
          </a:p>
        </p:txBody>
      </p:sp>
    </p:spTree>
    <p:extLst>
      <p:ext uri="{BB962C8B-B14F-4D97-AF65-F5344CB8AC3E}">
        <p14:creationId xmlns:p14="http://schemas.microsoft.com/office/powerpoint/2010/main" val="27356381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然后是</a:t>
            </a:r>
            <a:r>
              <a:rPr lang="en-US" altLang="zh-CN" dirty="0" err="1" smtClean="0"/>
              <a:t>vc</a:t>
            </a:r>
            <a:r>
              <a:rPr lang="zh-CN" altLang="en-US" dirty="0" smtClean="0"/>
              <a:t>维，上节课也讲到了，这边就简要说一下。</a:t>
            </a:r>
            <a:r>
              <a:rPr lang="en-US" altLang="zh-CN" dirty="0" smtClean="0"/>
              <a:t>VC</a:t>
            </a:r>
            <a:r>
              <a:rPr lang="zh-CN" altLang="en-US" dirty="0" smtClean="0"/>
              <a:t>维是这么定义的，对于一个假设集</a:t>
            </a:r>
            <a:r>
              <a:rPr lang="en-US" altLang="zh-CN" dirty="0" smtClean="0"/>
              <a:t>H</a:t>
            </a:r>
            <a:r>
              <a:rPr lang="zh-CN" altLang="en-US" dirty="0" smtClean="0"/>
              <a:t>，如果存在</a:t>
            </a:r>
            <a:r>
              <a:rPr lang="en-US" altLang="zh-CN" dirty="0" smtClean="0"/>
              <a:t>N</a:t>
            </a:r>
            <a:r>
              <a:rPr lang="zh-CN" altLang="en-US" dirty="0" smtClean="0"/>
              <a:t>个样本能够被假设集中的函数按所有可能的</a:t>
            </a:r>
            <a:r>
              <a:rPr lang="en-US" altLang="zh-CN" dirty="0" smtClean="0"/>
              <a:t>2</a:t>
            </a:r>
            <a:r>
              <a:rPr lang="zh-CN" altLang="en-US" dirty="0" smtClean="0"/>
              <a:t>的</a:t>
            </a:r>
            <a:r>
              <a:rPr lang="en-US" altLang="zh-CN" dirty="0" smtClean="0"/>
              <a:t>N</a:t>
            </a:r>
            <a:r>
              <a:rPr lang="zh-CN" altLang="en-US" dirty="0" smtClean="0"/>
              <a:t>次方种形式分开，则称假设集能够把</a:t>
            </a:r>
            <a:r>
              <a:rPr lang="en-US" altLang="zh-CN" dirty="0" smtClean="0"/>
              <a:t>N</a:t>
            </a:r>
            <a:r>
              <a:rPr lang="zh-CN" altLang="en-US" dirty="0" smtClean="0"/>
              <a:t>个样本打散；假设集的</a:t>
            </a:r>
            <a:r>
              <a:rPr lang="en-US" altLang="zh-CN" dirty="0" smtClean="0"/>
              <a:t>VC</a:t>
            </a:r>
            <a:r>
              <a:rPr lang="zh-CN" altLang="en-US" dirty="0" smtClean="0"/>
              <a:t>维就是它能打散的最大样本数目</a:t>
            </a:r>
            <a:r>
              <a:rPr lang="en-US" altLang="zh-CN" dirty="0" smtClean="0"/>
              <a:t>N</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02322656-8894-1544-92AA-01B3CF5E6182}" type="slidenum">
              <a:rPr lang="en-US" smtClean="0"/>
              <a:pPr/>
              <a:t>39</a:t>
            </a:fld>
            <a:endParaRPr lang="en-US" dirty="0"/>
          </a:p>
        </p:txBody>
      </p:sp>
    </p:spTree>
    <p:extLst>
      <p:ext uri="{BB962C8B-B14F-4D97-AF65-F5344CB8AC3E}">
        <p14:creationId xmlns:p14="http://schemas.microsoft.com/office/powerpoint/2010/main" val="34135270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不一致系数。主动学习的标签复杂性可以用他所谓的学习问题的不一致系数来表征。</a:t>
            </a:r>
            <a:endParaRPr lang="en-US" altLang="zh-CN" dirty="0" smtClean="0"/>
          </a:p>
        </p:txBody>
      </p:sp>
      <p:sp>
        <p:nvSpPr>
          <p:cNvPr id="4" name="灯片编号占位符 3"/>
          <p:cNvSpPr>
            <a:spLocks noGrp="1"/>
          </p:cNvSpPr>
          <p:nvPr>
            <p:ph type="sldNum" sz="quarter" idx="10"/>
          </p:nvPr>
        </p:nvSpPr>
        <p:spPr/>
        <p:txBody>
          <a:bodyPr/>
          <a:lstStyle/>
          <a:p>
            <a:fld id="{02322656-8894-1544-92AA-01B3CF5E6182}" type="slidenum">
              <a:rPr lang="en-US" smtClean="0"/>
              <a:pPr/>
              <a:t>40</a:t>
            </a:fld>
            <a:endParaRPr lang="en-US" dirty="0"/>
          </a:p>
        </p:txBody>
      </p:sp>
    </p:spTree>
    <p:extLst>
      <p:ext uri="{BB962C8B-B14F-4D97-AF65-F5344CB8AC3E}">
        <p14:creationId xmlns:p14="http://schemas.microsoft.com/office/powerpoint/2010/main" val="3945173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我们通过一个具体的算法，即重要性加权主动学习来说明主动学习的理论保证。首先该算法使用重要性权重来纠正采样偏差。然后，通过控制不一致性（也就是之前提到的不一致系数），我们能够为学习过程提供严格的标签复杂性界限。</a:t>
            </a:r>
            <a:endParaRPr lang="zh-CN" altLang="en-US" dirty="0"/>
          </a:p>
        </p:txBody>
      </p:sp>
      <p:sp>
        <p:nvSpPr>
          <p:cNvPr id="4" name="灯片编号占位符 3"/>
          <p:cNvSpPr>
            <a:spLocks noGrp="1"/>
          </p:cNvSpPr>
          <p:nvPr>
            <p:ph type="sldNum" sz="quarter" idx="10"/>
          </p:nvPr>
        </p:nvSpPr>
        <p:spPr/>
        <p:txBody>
          <a:bodyPr/>
          <a:lstStyle/>
          <a:p>
            <a:fld id="{02322656-8894-1544-92AA-01B3CF5E6182}" type="slidenum">
              <a:rPr lang="en-US" smtClean="0"/>
              <a:pPr/>
              <a:t>41</a:t>
            </a:fld>
            <a:endParaRPr lang="en-US" dirty="0"/>
          </a:p>
        </p:txBody>
      </p:sp>
    </p:spTree>
    <p:extLst>
      <p:ext uri="{BB962C8B-B14F-4D97-AF65-F5344CB8AC3E}">
        <p14:creationId xmlns:p14="http://schemas.microsoft.com/office/powerpoint/2010/main" val="3392808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CD3D044-D250-1847-BC91-321B1A816546}" type="slidenum">
              <a:rPr kumimoji="0" lang="en-US" altLang="zh-CN" sz="1200" b="0" i="0" u="none" strike="noStrike" kern="1200" cap="none" spc="0" normalizeH="0" baseline="0" noProof="0">
                <a:ln>
                  <a:noFill/>
                </a:ln>
                <a:solidFill>
                  <a:prstClr val="black"/>
                </a:solidFill>
                <a:effectLst/>
                <a:uLnTx/>
                <a:uFillTx/>
                <a:latin typeface="Arial" charset="0"/>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6</a:t>
            </a:fld>
            <a:endParaRPr kumimoji="0" lang="en-US" altLang="zh-CN" sz="1200" b="0" i="0" u="none" strike="noStrike" kern="1200" cap="none" spc="0" normalizeH="0" baseline="0" noProof="0">
              <a:ln>
                <a:noFill/>
              </a:ln>
              <a:solidFill>
                <a:prstClr val="black"/>
              </a:solidFill>
              <a:effectLst/>
              <a:uLnTx/>
              <a:uFillTx/>
              <a:latin typeface="Arial" charset="0"/>
              <a:ea typeface="宋体" panose="02010600030101010101" pitchFamily="2" charset="-122"/>
              <a:cs typeface="+mn-cs"/>
            </a:endParaRPr>
          </a:p>
        </p:txBody>
      </p:sp>
      <p:sp>
        <p:nvSpPr>
          <p:cNvPr id="279554" name="Rectangle 2"/>
          <p:cNvSpPr>
            <a:spLocks noGrp="1" noRot="1" noChangeAspect="1" noChangeArrowheads="1" noTextEdit="1"/>
          </p:cNvSpPr>
          <p:nvPr>
            <p:ph type="sldImg"/>
          </p:nvPr>
        </p:nvSpPr>
        <p:spPr>
          <a:ln/>
        </p:spPr>
      </p:sp>
      <p:sp>
        <p:nvSpPr>
          <p:cNvPr id="279555" name="Rectangle 3"/>
          <p:cNvSpPr>
            <a:spLocks noGrp="1" noChangeArrowheads="1"/>
          </p:cNvSpPr>
          <p:nvPr>
            <p:ph type="body" idx="1"/>
          </p:nvPr>
        </p:nvSpPr>
        <p:spPr/>
        <p:txBody>
          <a:bodyPr/>
          <a:lstStyle/>
          <a:p>
            <a:r>
              <a:rPr lang="zh-CN" altLang="en-US" dirty="0" smtClean="0"/>
              <a:t>被动学习中最耗时的任务之一就是收集标签数据。</a:t>
            </a:r>
            <a:endParaRPr lang="en-US" altLang="zh-CN" dirty="0" smtClean="0"/>
          </a:p>
          <a:p>
            <a:endParaRPr lang="en-US" altLang="zh-CN" dirty="0" smtClean="0"/>
          </a:p>
          <a:p>
            <a:r>
              <a:rPr lang="zh-CN" altLang="en-US" dirty="0" smtClean="0"/>
              <a:t>比如拿诊断胰腺癌病人为例，不可能对所有病人进行检查，只能对少量病人进行抽样检查，</a:t>
            </a:r>
            <a:endParaRPr lang="en-US" altLang="zh-CN" dirty="0" smtClean="0"/>
          </a:p>
          <a:p>
            <a:r>
              <a:rPr lang="zh-CN" altLang="en-US" dirty="0" smtClean="0"/>
              <a:t>相比于随机检查，我们能够基于一些标准选择病人，比如标准可能为病人是否喝酒以及在</a:t>
            </a:r>
            <a:r>
              <a:rPr lang="en-US" altLang="zh-CN" dirty="0" smtClean="0"/>
              <a:t>40</a:t>
            </a:r>
            <a:r>
              <a:rPr lang="zh-CN" altLang="en-US" dirty="0" smtClean="0"/>
              <a:t>岁以上，这个标准并不是一成不变的，可以随着实验的进行发生改变。</a:t>
            </a:r>
            <a:endParaRPr lang="en-US" altLang="zh-CN" dirty="0" smtClean="0"/>
          </a:p>
          <a:p>
            <a:r>
              <a:rPr lang="zh-CN" altLang="en-US" dirty="0" smtClean="0"/>
              <a:t>例如，如果您意识到你的模型能够很好地预测</a:t>
            </a:r>
            <a:r>
              <a:rPr lang="en-US" altLang="zh-CN" dirty="0" smtClean="0"/>
              <a:t>50</a:t>
            </a:r>
            <a:r>
              <a:rPr lang="zh-CN" altLang="en-US" dirty="0" smtClean="0"/>
              <a:t>岁以上的胰腺癌患者，但却很难为</a:t>
            </a:r>
            <a:r>
              <a:rPr lang="en-US" altLang="zh-CN" dirty="0" smtClean="0"/>
              <a:t>40-50</a:t>
            </a:r>
            <a:r>
              <a:rPr lang="zh-CN" altLang="en-US" dirty="0" smtClean="0"/>
              <a:t>岁的患者做出准确的预测，这可能是您的新标准。</a:t>
            </a:r>
            <a:endParaRPr lang="en-US" altLang="zh-CN" dirty="0" smtClean="0"/>
          </a:p>
          <a:p>
            <a:endParaRPr lang="en-US" altLang="zh-CN" dirty="0" smtClean="0"/>
          </a:p>
          <a:p>
            <a:r>
              <a:rPr lang="zh-CN" altLang="en-US" dirty="0" smtClean="0"/>
              <a:t>根据我们迄今为止收集的数据选择合适的患者</a:t>
            </a:r>
            <a:r>
              <a:rPr lang="en-US" altLang="zh-CN" dirty="0" smtClean="0"/>
              <a:t>(</a:t>
            </a:r>
            <a:r>
              <a:rPr lang="zh-CN" altLang="en-US" dirty="0" smtClean="0"/>
              <a:t>通用的说为实例</a:t>
            </a:r>
            <a:r>
              <a:rPr lang="en-US" altLang="zh-CN" dirty="0" smtClean="0"/>
              <a:t>)</a:t>
            </a:r>
            <a:r>
              <a:rPr lang="zh-CN" altLang="en-US" dirty="0" smtClean="0"/>
              <a:t>的过程称为主动学习。</a:t>
            </a:r>
            <a:endParaRPr lang="en-US" altLang="zh-CN" dirty="0" smtClean="0"/>
          </a:p>
        </p:txBody>
      </p:sp>
    </p:spTree>
    <p:extLst>
      <p:ext uri="{BB962C8B-B14F-4D97-AF65-F5344CB8AC3E}">
        <p14:creationId xmlns:p14="http://schemas.microsoft.com/office/powerpoint/2010/main" val="2263482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这个算法描述了重要性</a:t>
            </a:r>
            <a:r>
              <a:rPr lang="en-US" altLang="zh-CN" dirty="0" smtClean="0"/>
              <a:t>-</a:t>
            </a:r>
            <a:r>
              <a:rPr lang="zh-CN" altLang="en-US" dirty="0" smtClean="0"/>
              <a:t>加权主动学习主要流程。它获取查询是通过流的方式。首先设置</a:t>
            </a:r>
            <a:r>
              <a:rPr lang="en-US" altLang="zh-CN" dirty="0" err="1" smtClean="0"/>
              <a:t>S0</a:t>
            </a:r>
            <a:r>
              <a:rPr lang="zh-CN" altLang="en-US" dirty="0" smtClean="0"/>
              <a:t>为空集，</a:t>
            </a:r>
            <a:r>
              <a:rPr lang="en-US" altLang="zh-CN" dirty="0" smtClean="0"/>
              <a:t>1</a:t>
            </a:r>
            <a:r>
              <a:rPr lang="zh-CN" altLang="en-US" dirty="0" smtClean="0"/>
              <a:t>然后</a:t>
            </a:r>
            <a:r>
              <a:rPr lang="en-US" altLang="zh-CN" dirty="0" smtClean="0"/>
              <a:t>t</a:t>
            </a:r>
            <a:r>
              <a:rPr lang="zh-CN" altLang="en-US" dirty="0" smtClean="0"/>
              <a:t>从</a:t>
            </a:r>
            <a:r>
              <a:rPr lang="en-US" altLang="zh-CN" dirty="0" smtClean="0"/>
              <a:t>1</a:t>
            </a:r>
            <a:r>
              <a:rPr lang="zh-CN" altLang="en-US" dirty="0" smtClean="0"/>
              <a:t>开始接收数据</a:t>
            </a:r>
            <a:r>
              <a:rPr lang="en-US" altLang="zh-CN" dirty="0" err="1" smtClean="0"/>
              <a:t>xt</a:t>
            </a:r>
            <a:r>
              <a:rPr lang="zh-CN" altLang="en-US" dirty="0" smtClean="0"/>
              <a:t>直到数据流用完。</a:t>
            </a:r>
            <a:r>
              <a:rPr lang="en-US" altLang="zh-CN" dirty="0" smtClean="0"/>
              <a:t>2</a:t>
            </a:r>
            <a:r>
              <a:rPr lang="zh-CN" altLang="en-US" dirty="0" smtClean="0"/>
              <a:t>当看到</a:t>
            </a:r>
            <a:r>
              <a:rPr lang="en-US" altLang="zh-CN" dirty="0" err="1" smtClean="0"/>
              <a:t>Xt</a:t>
            </a:r>
            <a:r>
              <a:rPr lang="zh-CN" altLang="en-US" dirty="0" smtClean="0"/>
              <a:t>时，学习者调用子程序拒绝阈值（在后面的部分中实例化），它查看</a:t>
            </a:r>
            <a:r>
              <a:rPr lang="en-US" altLang="zh-CN" dirty="0" err="1" smtClean="0"/>
              <a:t>Xt</a:t>
            </a:r>
            <a:r>
              <a:rPr lang="zh-CN" altLang="en-US" dirty="0" smtClean="0"/>
              <a:t>和过去的历史来返回请求</a:t>
            </a:r>
            <a:r>
              <a:rPr lang="en-US" altLang="zh-CN" dirty="0" err="1" smtClean="0"/>
              <a:t>Yt</a:t>
            </a:r>
            <a:r>
              <a:rPr lang="zh-CN" altLang="en-US" dirty="0" smtClean="0"/>
              <a:t>的概率</a:t>
            </a:r>
            <a:r>
              <a:rPr lang="en-US" altLang="zh-CN" dirty="0" smtClean="0"/>
              <a:t>Pt</a:t>
            </a:r>
            <a:r>
              <a:rPr lang="zh-CN" altLang="en-US" dirty="0" smtClean="0"/>
              <a:t>。该算法维护迄今为止看到的一组标记的示例，每个都具有重要权重：如果</a:t>
            </a:r>
            <a:r>
              <a:rPr lang="en-US" altLang="zh-CN" dirty="0" err="1" smtClean="0"/>
              <a:t>Yt</a:t>
            </a:r>
            <a:r>
              <a:rPr lang="zh-CN" altLang="en-US" dirty="0" smtClean="0"/>
              <a:t>最终被查询，则其权重设置为</a:t>
            </a:r>
            <a:r>
              <a:rPr lang="en-US" altLang="zh-CN" dirty="0" smtClean="0"/>
              <a:t>1 /Pt</a:t>
            </a:r>
            <a:r>
              <a:rPr lang="zh-CN" altLang="en-US" dirty="0" smtClean="0"/>
              <a:t>。</a:t>
            </a:r>
            <a:r>
              <a:rPr lang="en-US" altLang="zh-CN" dirty="0" smtClean="0"/>
              <a:t>3</a:t>
            </a:r>
            <a:r>
              <a:rPr lang="zh-CN" altLang="en-US" dirty="0" smtClean="0"/>
              <a:t>通过</a:t>
            </a:r>
            <a:r>
              <a:rPr lang="en-US" altLang="zh-CN" dirty="0" smtClean="0"/>
              <a:t>E【】=Pt</a:t>
            </a:r>
            <a:r>
              <a:rPr lang="zh-CN" altLang="en-US" dirty="0" smtClean="0"/>
              <a:t>来决定</a:t>
            </a:r>
            <a:r>
              <a:rPr lang="en-US" altLang="zh-CN" dirty="0" err="1" smtClean="0"/>
              <a:t>Qt</a:t>
            </a:r>
            <a:r>
              <a:rPr lang="zh-CN" altLang="en-US" dirty="0" smtClean="0"/>
              <a:t>是属于</a:t>
            </a:r>
            <a:r>
              <a:rPr lang="en-US" altLang="zh-CN" dirty="0" smtClean="0"/>
              <a:t>0</a:t>
            </a:r>
            <a:r>
              <a:rPr lang="zh-CN" altLang="en-US" dirty="0" smtClean="0"/>
              <a:t>还是</a:t>
            </a:r>
            <a:r>
              <a:rPr lang="en-US" altLang="zh-CN" dirty="0" smtClean="0"/>
              <a:t>1</a:t>
            </a:r>
            <a:r>
              <a:rPr lang="zh-CN" altLang="en-US" dirty="0" smtClean="0"/>
              <a:t>，如果</a:t>
            </a:r>
            <a:r>
              <a:rPr lang="en-US" altLang="zh-CN" dirty="0" err="1" smtClean="0"/>
              <a:t>Qt</a:t>
            </a:r>
            <a:r>
              <a:rPr lang="en-US" altLang="zh-CN" dirty="0" smtClean="0"/>
              <a:t>=1</a:t>
            </a:r>
            <a:r>
              <a:rPr lang="zh-CN" altLang="en-US" dirty="0" smtClean="0"/>
              <a:t>，那么请求</a:t>
            </a:r>
            <a:r>
              <a:rPr lang="en-US" altLang="zh-CN" dirty="0" err="1" smtClean="0"/>
              <a:t>Yt</a:t>
            </a:r>
            <a:r>
              <a:rPr lang="zh-CN" altLang="en-US" dirty="0" smtClean="0"/>
              <a:t>并且把</a:t>
            </a:r>
            <a:r>
              <a:rPr lang="en-US" altLang="zh-CN" dirty="0" smtClean="0"/>
              <a:t>St</a:t>
            </a:r>
            <a:r>
              <a:rPr lang="zh-CN" altLang="en-US" dirty="0" smtClean="0"/>
              <a:t>设为。。否则。。。</a:t>
            </a:r>
            <a:r>
              <a:rPr lang="en-US" altLang="zh-CN" dirty="0" smtClean="0"/>
              <a:t>4</a:t>
            </a:r>
            <a:r>
              <a:rPr lang="zh-CN" altLang="en-US" dirty="0" smtClean="0"/>
              <a:t>令</a:t>
            </a:r>
            <a:r>
              <a:rPr lang="en-US" altLang="zh-CN" dirty="0" smtClean="0"/>
              <a:t>t</a:t>
            </a:r>
            <a:r>
              <a:rPr lang="zh-CN" altLang="en-US" dirty="0" smtClean="0"/>
              <a:t>时刻的假设函数</a:t>
            </a:r>
            <a:r>
              <a:rPr lang="en-US" altLang="zh-CN" dirty="0" err="1" smtClean="0"/>
              <a:t>ht</a:t>
            </a:r>
            <a:r>
              <a:rPr lang="zh-CN" altLang="en-US" dirty="0" smtClean="0"/>
              <a:t>为</a:t>
            </a:r>
            <a:endParaRPr lang="zh-CN" altLang="en-US" dirty="0"/>
          </a:p>
        </p:txBody>
      </p:sp>
      <p:sp>
        <p:nvSpPr>
          <p:cNvPr id="4" name="灯片编号占位符 3"/>
          <p:cNvSpPr>
            <a:spLocks noGrp="1"/>
          </p:cNvSpPr>
          <p:nvPr>
            <p:ph type="sldNum" sz="quarter" idx="10"/>
          </p:nvPr>
        </p:nvSpPr>
        <p:spPr/>
        <p:txBody>
          <a:bodyPr/>
          <a:lstStyle/>
          <a:p>
            <a:fld id="{02322656-8894-1544-92AA-01B3CF5E6182}" type="slidenum">
              <a:rPr lang="en-US" smtClean="0"/>
              <a:pPr/>
              <a:t>42</a:t>
            </a:fld>
            <a:endParaRPr lang="en-US" dirty="0"/>
          </a:p>
        </p:txBody>
      </p:sp>
    </p:spTree>
    <p:extLst>
      <p:ext uri="{BB962C8B-B14F-4D97-AF65-F5344CB8AC3E}">
        <p14:creationId xmlns:p14="http://schemas.microsoft.com/office/powerpoint/2010/main" val="34490579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子程序拒绝阈</a:t>
            </a:r>
            <a:endParaRPr lang="en-US" altLang="zh-CN" dirty="0" smtClean="0"/>
          </a:p>
          <a:p>
            <a:r>
              <a:rPr lang="zh-CN" altLang="en-US" dirty="0" smtClean="0"/>
              <a:t>在时间</a:t>
            </a:r>
            <a:r>
              <a:rPr lang="en-US" altLang="zh-CN" dirty="0" smtClean="0"/>
              <a:t>T</a:t>
            </a:r>
            <a:r>
              <a:rPr lang="zh-CN" altLang="en-US" dirty="0" smtClean="0"/>
              <a:t>的损失的重要性加权估计是</a:t>
            </a:r>
            <a:r>
              <a:rPr lang="en-US" altLang="zh-CN" dirty="0" smtClean="0"/>
              <a:t>Lt</a:t>
            </a:r>
          </a:p>
          <a:p>
            <a:r>
              <a:rPr lang="zh-CN" altLang="en-US" dirty="0" smtClean="0"/>
              <a:t>其中的</a:t>
            </a:r>
            <a:r>
              <a:rPr lang="en-US" altLang="zh-CN" dirty="0" err="1" smtClean="0"/>
              <a:t>Qt</a:t>
            </a:r>
            <a:r>
              <a:rPr lang="zh-CN" altLang="en-US" dirty="0" smtClean="0"/>
              <a:t>就是就是算法中定义</a:t>
            </a:r>
            <a:endParaRPr lang="zh-CN" altLang="en-US" dirty="0"/>
          </a:p>
        </p:txBody>
      </p:sp>
      <p:sp>
        <p:nvSpPr>
          <p:cNvPr id="4" name="灯片编号占位符 3"/>
          <p:cNvSpPr>
            <a:spLocks noGrp="1"/>
          </p:cNvSpPr>
          <p:nvPr>
            <p:ph type="sldNum" sz="quarter" idx="10"/>
          </p:nvPr>
        </p:nvSpPr>
        <p:spPr/>
        <p:txBody>
          <a:bodyPr/>
          <a:lstStyle/>
          <a:p>
            <a:fld id="{02322656-8894-1544-92AA-01B3CF5E6182}" type="slidenum">
              <a:rPr lang="en-US" smtClean="0"/>
              <a:pPr/>
              <a:t>43</a:t>
            </a:fld>
            <a:endParaRPr lang="en-US" dirty="0"/>
          </a:p>
        </p:txBody>
      </p:sp>
    </p:spTree>
    <p:extLst>
      <p:ext uri="{BB962C8B-B14F-4D97-AF65-F5344CB8AC3E}">
        <p14:creationId xmlns:p14="http://schemas.microsoft.com/office/powerpoint/2010/main" val="24941614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下面算法</a:t>
            </a:r>
            <a:r>
              <a:rPr lang="en-US" altLang="zh-CN" dirty="0" smtClean="0"/>
              <a:t>2</a:t>
            </a:r>
            <a:r>
              <a:rPr lang="zh-CN" altLang="en-US" dirty="0" smtClean="0"/>
              <a:t>给出了</a:t>
            </a:r>
            <a:r>
              <a:rPr lang="en-US" altLang="zh-CN" dirty="0" smtClean="0"/>
              <a:t>IWAL</a:t>
            </a:r>
            <a:r>
              <a:rPr lang="zh-CN" altLang="en-US" dirty="0" smtClean="0"/>
              <a:t>中拒绝阈子程序的一个特定实例。 子程序保持一个有效的假设类</a:t>
            </a:r>
            <a:r>
              <a:rPr lang="en-US" altLang="zh-CN" dirty="0" err="1" smtClean="0"/>
              <a:t>Ht</a:t>
            </a:r>
            <a:r>
              <a:rPr lang="zh-CN" altLang="en-US" dirty="0" smtClean="0"/>
              <a:t>，它最初是整个</a:t>
            </a:r>
            <a:r>
              <a:rPr lang="en-US" altLang="zh-CN" dirty="0" smtClean="0"/>
              <a:t>H</a:t>
            </a:r>
            <a:r>
              <a:rPr lang="zh-CN" altLang="en-US" dirty="0" smtClean="0"/>
              <a:t>，然后通过将</a:t>
            </a:r>
            <a:r>
              <a:rPr lang="en-US" altLang="zh-CN" dirty="0" err="1" smtClean="0"/>
              <a:t>Ht</a:t>
            </a:r>
            <a:r>
              <a:rPr lang="en-US" altLang="zh-CN" dirty="0" smtClean="0"/>
              <a:t> + 1</a:t>
            </a:r>
            <a:r>
              <a:rPr lang="zh-CN" altLang="en-US" dirty="0" smtClean="0"/>
              <a:t>设置为</a:t>
            </a:r>
            <a:r>
              <a:rPr lang="en-US" altLang="zh-CN" dirty="0" err="1" smtClean="0"/>
              <a:t>Ht</a:t>
            </a:r>
            <a:r>
              <a:rPr lang="zh-CN" altLang="en-US" dirty="0" smtClean="0"/>
              <a:t>的子集来逐渐缩小，其经验损失不比</a:t>
            </a:r>
            <a:r>
              <a:rPr lang="en-US" altLang="zh-CN" dirty="0" smtClean="0"/>
              <a:t>L * t</a:t>
            </a:r>
            <a:r>
              <a:rPr lang="zh-CN" altLang="en-US" dirty="0" smtClean="0"/>
              <a:t>差太多，</a:t>
            </a:r>
            <a:r>
              <a:rPr lang="en-US" altLang="zh-CN" dirty="0" err="1" smtClean="0"/>
              <a:t>Ht</a:t>
            </a:r>
            <a:r>
              <a:rPr lang="zh-CN" altLang="en-US" dirty="0" smtClean="0"/>
              <a:t>*是</a:t>
            </a:r>
            <a:r>
              <a:rPr lang="en-US" altLang="zh-CN" dirty="0" err="1" smtClean="0"/>
              <a:t>Ht</a:t>
            </a:r>
            <a:r>
              <a:rPr lang="zh-CN" altLang="en-US" dirty="0" smtClean="0"/>
              <a:t>中最小的经验损失</a:t>
            </a:r>
            <a:r>
              <a:rPr lang="zh-CN" altLang="en-US" dirty="0" smtClean="0">
                <a:sym typeface="Wingdings" panose="05000000000000000000" pitchFamily="2" charset="2"/>
              </a:rPr>
              <a:t>（度量模型平均意义下的预测好坏）</a:t>
            </a:r>
            <a:endParaRPr lang="zh-CN" altLang="en-US" dirty="0"/>
          </a:p>
        </p:txBody>
      </p:sp>
      <p:sp>
        <p:nvSpPr>
          <p:cNvPr id="4" name="灯片编号占位符 3"/>
          <p:cNvSpPr>
            <a:spLocks noGrp="1"/>
          </p:cNvSpPr>
          <p:nvPr>
            <p:ph type="sldNum" sz="quarter" idx="10"/>
          </p:nvPr>
        </p:nvSpPr>
        <p:spPr/>
        <p:txBody>
          <a:bodyPr/>
          <a:lstStyle/>
          <a:p>
            <a:fld id="{02322656-8894-1544-92AA-01B3CF5E6182}" type="slidenum">
              <a:rPr lang="en-US" smtClean="0"/>
              <a:pPr/>
              <a:t>44</a:t>
            </a:fld>
            <a:endParaRPr lang="en-US" dirty="0"/>
          </a:p>
        </p:txBody>
      </p:sp>
    </p:spTree>
    <p:extLst>
      <p:ext uri="{BB962C8B-B14F-4D97-AF65-F5344CB8AC3E}">
        <p14:creationId xmlns:p14="http://schemas.microsoft.com/office/powerpoint/2010/main" val="41737585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我们下面将会说明，在很高的概率下，任何最优假设</a:t>
            </a:r>
            <a:r>
              <a:rPr lang="en-US" altLang="zh-CN" dirty="0" smtClean="0"/>
              <a:t>h *</a:t>
            </a:r>
            <a:r>
              <a:rPr lang="zh-CN" altLang="en-US" dirty="0" smtClean="0"/>
              <a:t>总是在</a:t>
            </a:r>
            <a:r>
              <a:rPr lang="en-US" altLang="zh-CN" dirty="0" err="1" smtClean="0"/>
              <a:t>Ht</a:t>
            </a:r>
            <a:r>
              <a:rPr lang="zh-CN" altLang="en-US" dirty="0" smtClean="0"/>
              <a:t>中，因此所有其他假设都可以被忽略。 对于每个</a:t>
            </a:r>
            <a:r>
              <a:rPr lang="en-US" altLang="zh-CN" dirty="0" err="1" smtClean="0"/>
              <a:t>xt</a:t>
            </a:r>
            <a:r>
              <a:rPr lang="zh-CN" altLang="en-US" dirty="0" smtClean="0"/>
              <a:t>，损失加权方案查看</a:t>
            </a:r>
            <a:r>
              <a:rPr lang="en-US" altLang="zh-CN" dirty="0" err="1" smtClean="0"/>
              <a:t>Ht</a:t>
            </a:r>
            <a:r>
              <a:rPr lang="zh-CN" altLang="en-US" dirty="0" smtClean="0"/>
              <a:t>中假设对</a:t>
            </a:r>
            <a:r>
              <a:rPr lang="en-US" altLang="zh-CN" dirty="0" err="1" smtClean="0"/>
              <a:t>xt</a:t>
            </a:r>
            <a:r>
              <a:rPr lang="zh-CN" altLang="en-US" dirty="0" smtClean="0"/>
              <a:t>的预测范围，并将采样概率</a:t>
            </a:r>
            <a:r>
              <a:rPr lang="en-US" altLang="zh-CN" dirty="0" err="1" smtClean="0"/>
              <a:t>pt</a:t>
            </a:r>
            <a:r>
              <a:rPr lang="zh-CN" altLang="en-US" dirty="0" smtClean="0"/>
              <a:t>设置为（大致）该范围的大小：精确地说，</a:t>
            </a:r>
            <a:r>
              <a:rPr lang="en-US" altLang="zh-CN" dirty="0" err="1" smtClean="0"/>
              <a:t>pt</a:t>
            </a:r>
            <a:r>
              <a:rPr lang="en-US" altLang="zh-CN" dirty="0" smtClean="0"/>
              <a:t> = </a:t>
            </a:r>
            <a:r>
              <a:rPr lang="en-US" altLang="zh-CN" dirty="0" err="1" smtClean="0"/>
              <a:t>maxf</a:t>
            </a:r>
            <a:r>
              <a:rPr lang="zh-CN" altLang="en-US" dirty="0" smtClean="0"/>
              <a:t>。 由于损失值被归一化为</a:t>
            </a:r>
            <a:r>
              <a:rPr lang="en-US" altLang="zh-CN" dirty="0" smtClean="0"/>
              <a:t>[0,1]</a:t>
            </a:r>
            <a:r>
              <a:rPr lang="zh-CN" altLang="en-US" dirty="0" smtClean="0"/>
              <a:t>，所以我们可以确定</a:t>
            </a:r>
            <a:r>
              <a:rPr lang="en-US" altLang="zh-CN" dirty="0" err="1" smtClean="0"/>
              <a:t>pt</a:t>
            </a:r>
            <a:r>
              <a:rPr lang="zh-CN" altLang="en-US" dirty="0" smtClean="0"/>
              <a:t>也在这个区间内。</a:t>
            </a:r>
            <a:endParaRPr lang="zh-CN" altLang="en-US" dirty="0"/>
          </a:p>
        </p:txBody>
      </p:sp>
      <p:sp>
        <p:nvSpPr>
          <p:cNvPr id="4" name="灯片编号占位符 3"/>
          <p:cNvSpPr>
            <a:spLocks noGrp="1"/>
          </p:cNvSpPr>
          <p:nvPr>
            <p:ph type="sldNum" sz="quarter" idx="10"/>
          </p:nvPr>
        </p:nvSpPr>
        <p:spPr/>
        <p:txBody>
          <a:bodyPr/>
          <a:lstStyle/>
          <a:p>
            <a:fld id="{02322656-8894-1544-92AA-01B3CF5E6182}" type="slidenum">
              <a:rPr lang="en-US" smtClean="0"/>
              <a:pPr/>
              <a:t>45</a:t>
            </a:fld>
            <a:endParaRPr lang="en-US" dirty="0"/>
          </a:p>
        </p:txBody>
      </p:sp>
    </p:spTree>
    <p:extLst>
      <p:ext uri="{BB962C8B-B14F-4D97-AF65-F5344CB8AC3E}">
        <p14:creationId xmlns:p14="http://schemas.microsoft.com/office/powerpoint/2010/main" val="1376438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任何学习算法的理想特性都是一致性：给定无标签和标记示例的无限预算，该算法是否会收敛到最佳预测值？ 一些早期的主动学习算法，如果这些点不能被给定的假设类别完全分类，则不能满足这个基本保证。 我们下面的定理证明</a:t>
            </a:r>
            <a:r>
              <a:rPr lang="en-US" altLang="zh-CN" dirty="0" err="1" smtClean="0"/>
              <a:t>IWAL</a:t>
            </a:r>
            <a:r>
              <a:rPr lang="zh-CN" altLang="en-US" dirty="0" smtClean="0"/>
              <a:t>算法是一致的，只要</a:t>
            </a:r>
            <a:r>
              <a:rPr lang="en-US" altLang="zh-CN" dirty="0" err="1" smtClean="0"/>
              <a:t>pt</a:t>
            </a:r>
            <a:r>
              <a:rPr lang="zh-CN" altLang="en-US" dirty="0" smtClean="0"/>
              <a:t>与</a:t>
            </a:r>
            <a:r>
              <a:rPr lang="en-US" altLang="zh-CN" dirty="0" smtClean="0"/>
              <a:t>0</a:t>
            </a:r>
            <a:r>
              <a:rPr lang="zh-CN" altLang="en-US" dirty="0" smtClean="0"/>
              <a:t>有界。 此外，在最坏的情况下，其样本复杂度在监督学习的常数因子内。下面看这两个定理。。。</a:t>
            </a:r>
            <a:endParaRPr lang="en-US" altLang="zh-CN" dirty="0" smtClean="0"/>
          </a:p>
          <a:p>
            <a:r>
              <a:rPr lang="zh-CN" altLang="en-US" dirty="0" smtClean="0"/>
              <a:t>可以通过使用</a:t>
            </a:r>
            <a:r>
              <a:rPr lang="en-US" altLang="zh-CN" dirty="0" smtClean="0"/>
              <a:t>PAC</a:t>
            </a:r>
            <a:r>
              <a:rPr lang="zh-CN" altLang="en-US" dirty="0" smtClean="0"/>
              <a:t>和</a:t>
            </a:r>
            <a:r>
              <a:rPr lang="en-US" altLang="zh-CN" dirty="0" smtClean="0"/>
              <a:t>VC</a:t>
            </a:r>
            <a:r>
              <a:rPr lang="zh-CN" altLang="en-US" dirty="0" smtClean="0"/>
              <a:t>维来分析证明这个定理</a:t>
            </a:r>
            <a:r>
              <a:rPr lang="en-US" altLang="zh-CN" dirty="0" smtClean="0"/>
              <a:t>3</a:t>
            </a:r>
            <a:r>
              <a:rPr lang="zh-CN" altLang="en-US" dirty="0" smtClean="0"/>
              <a:t>，</a:t>
            </a:r>
            <a:r>
              <a:rPr lang="en-US" altLang="zh-CN" dirty="0" smtClean="0"/>
              <a:t>L</a:t>
            </a:r>
            <a:r>
              <a:rPr lang="zh-CN" altLang="en-US" dirty="0" smtClean="0"/>
              <a:t>（</a:t>
            </a:r>
            <a:r>
              <a:rPr lang="en-US" altLang="zh-CN" dirty="0" smtClean="0"/>
              <a:t>h</a:t>
            </a:r>
            <a:r>
              <a:rPr lang="zh-CN" altLang="en-US" dirty="0" smtClean="0"/>
              <a:t>）是在时间</a:t>
            </a:r>
            <a:r>
              <a:rPr lang="en-US" altLang="zh-CN" dirty="0" smtClean="0"/>
              <a:t>T</a:t>
            </a:r>
            <a:r>
              <a:rPr lang="zh-CN" altLang="en-US" dirty="0" smtClean="0"/>
              <a:t>时损失的期望值，</a:t>
            </a:r>
            <a:r>
              <a:rPr lang="en-US" altLang="zh-CN" dirty="0" smtClean="0"/>
              <a:t>E[LT(h)]=L(h)</a:t>
            </a:r>
            <a:endParaRPr lang="zh-CN" altLang="en-US" dirty="0"/>
          </a:p>
        </p:txBody>
      </p:sp>
      <p:sp>
        <p:nvSpPr>
          <p:cNvPr id="4" name="灯片编号占位符 3"/>
          <p:cNvSpPr>
            <a:spLocks noGrp="1"/>
          </p:cNvSpPr>
          <p:nvPr>
            <p:ph type="sldNum" sz="quarter" idx="10"/>
          </p:nvPr>
        </p:nvSpPr>
        <p:spPr/>
        <p:txBody>
          <a:bodyPr/>
          <a:lstStyle/>
          <a:p>
            <a:fld id="{02322656-8894-1544-92AA-01B3CF5E6182}" type="slidenum">
              <a:rPr lang="en-US" smtClean="0"/>
              <a:pPr/>
              <a:t>46</a:t>
            </a:fld>
            <a:endParaRPr lang="en-US" dirty="0"/>
          </a:p>
        </p:txBody>
      </p:sp>
    </p:spTree>
    <p:extLst>
      <p:ext uri="{BB962C8B-B14F-4D97-AF65-F5344CB8AC3E}">
        <p14:creationId xmlns:p14="http://schemas.microsoft.com/office/powerpoint/2010/main" val="9500061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假设我们有一串</a:t>
            </a:r>
            <a:r>
              <a:rPr lang="en-US" altLang="zh-CN" dirty="0" smtClean="0"/>
              <a:t>T</a:t>
            </a:r>
            <a:r>
              <a:rPr lang="zh-CN" altLang="en-US" dirty="0" smtClean="0"/>
              <a:t>例子，其中一些标签被查询。 一致性分析告诉我们，在</a:t>
            </a:r>
            <a:r>
              <a:rPr lang="en-US" altLang="zh-CN" dirty="0" err="1" smtClean="0"/>
              <a:t>IWAL</a:t>
            </a:r>
            <a:r>
              <a:rPr lang="zh-CN" altLang="en-US" dirty="0" smtClean="0"/>
              <a:t>算法结束时，</a:t>
            </a:r>
            <a:r>
              <a:rPr lang="en-US" altLang="zh-CN" dirty="0" err="1" smtClean="0"/>
              <a:t>IWAL</a:t>
            </a:r>
            <a:r>
              <a:rPr lang="zh-CN" altLang="en-US" dirty="0" smtClean="0"/>
              <a:t>输出的分类器与被看作所有</a:t>
            </a:r>
            <a:r>
              <a:rPr lang="en-US" altLang="zh-CN" dirty="0" smtClean="0"/>
              <a:t>T</a:t>
            </a:r>
            <a:r>
              <a:rPr lang="zh-CN" altLang="en-US" dirty="0" smtClean="0"/>
              <a:t>标签的被动监督学习算法选择的分类器相当。 剩下的问题是</a:t>
            </a:r>
            <a:r>
              <a:rPr lang="en-US" altLang="zh-CN" dirty="0" err="1" smtClean="0"/>
              <a:t>IWAL</a:t>
            </a:r>
            <a:r>
              <a:rPr lang="zh-CN" altLang="en-US" dirty="0" smtClean="0"/>
              <a:t>询问这些</a:t>
            </a:r>
            <a:r>
              <a:rPr lang="en-US" altLang="zh-CN" dirty="0" smtClean="0"/>
              <a:t>T</a:t>
            </a:r>
            <a:r>
              <a:rPr lang="zh-CN" altLang="en-US" dirty="0" smtClean="0"/>
              <a:t>例子中的多少个标签。 换句话说，</a:t>
            </a:r>
            <a:r>
              <a:rPr lang="en-US" altLang="zh-CN" dirty="0" err="1" smtClean="0"/>
              <a:t>IWAL</a:t>
            </a:r>
            <a:r>
              <a:rPr lang="zh-CN" altLang="en-US" dirty="0" smtClean="0"/>
              <a:t>的标签复杂程度如何？ 下面证明</a:t>
            </a:r>
            <a:r>
              <a:rPr lang="en-US" altLang="zh-CN" dirty="0" err="1" smtClean="0"/>
              <a:t>IWAL</a:t>
            </a:r>
            <a:r>
              <a:rPr lang="zh-CN" altLang="en-US" dirty="0" smtClean="0"/>
              <a:t>可以大大提高标签复杂性。</a:t>
            </a:r>
          </a:p>
          <a:p>
            <a:r>
              <a:rPr lang="zh-CN" altLang="en-US" dirty="0" smtClean="0"/>
              <a:t>该算法的界限主要取决于特定的数量，称为不一致系数，这取决于假设空间和示例分布。 刚开始讲不一致系数是针对</a:t>
            </a:r>
            <a:r>
              <a:rPr lang="en-US" altLang="zh-CN" dirty="0" smtClean="0"/>
              <a:t>0 - 1</a:t>
            </a:r>
            <a:r>
              <a:rPr lang="zh-CN" altLang="en-US" dirty="0" smtClean="0"/>
              <a:t>损失函数定义的。 这里我们需要一般的不一致系数用于一般损失函数？（</a:t>
            </a:r>
            <a:r>
              <a:rPr lang="en-US" altLang="zh-CN" dirty="0" smtClean="0"/>
              <a:t>z</a:t>
            </a:r>
            <a:r>
              <a:rPr lang="zh-CN" altLang="en-US" dirty="0" smtClean="0"/>
              <a:t>，</a:t>
            </a:r>
            <a:r>
              <a:rPr lang="en-US" altLang="zh-CN" dirty="0" smtClean="0"/>
              <a:t>y</a:t>
            </a:r>
            <a:r>
              <a:rPr lang="zh-CN" altLang="en-US" dirty="0" smtClean="0"/>
              <a:t>）。 不一致系数的定义需要一些新的概念。</a:t>
            </a:r>
            <a:endParaRPr lang="en-US" altLang="zh-CN" dirty="0" smtClean="0"/>
          </a:p>
          <a:p>
            <a:r>
              <a:rPr lang="zh-CN" altLang="en-US" dirty="0" smtClean="0"/>
              <a:t>由</a:t>
            </a:r>
            <a:r>
              <a:rPr lang="en-US" altLang="zh-CN" dirty="0" smtClean="0"/>
              <a:t>D</a:t>
            </a:r>
            <a:r>
              <a:rPr lang="zh-CN" altLang="en-US" dirty="0" smtClean="0"/>
              <a:t>引发的</a:t>
            </a:r>
            <a:r>
              <a:rPr lang="en-US" altLang="zh-CN" dirty="0" smtClean="0"/>
              <a:t>H</a:t>
            </a:r>
            <a:r>
              <a:rPr lang="zh-CN" altLang="en-US" dirty="0" smtClean="0"/>
              <a:t>上的伪量度被定义为</a:t>
            </a:r>
            <a:endParaRPr lang="en-US" altLang="zh-CN" dirty="0" smtClean="0"/>
          </a:p>
          <a:p>
            <a:r>
              <a:rPr lang="zh-CN" altLang="en-US" dirty="0" smtClean="0"/>
              <a:t>不一致系数是</a:t>
            </a:r>
            <a:r>
              <a:rPr lang="en-US" altLang="zh-CN" dirty="0" smtClean="0"/>
              <a:t>θ</a:t>
            </a:r>
            <a:r>
              <a:rPr lang="zh-CN" altLang="en-US" dirty="0" smtClean="0"/>
              <a:t>的最小值，因此对于所有的</a:t>
            </a:r>
            <a:r>
              <a:rPr lang="en-US" altLang="zh-CN" dirty="0" smtClean="0"/>
              <a:t>r</a:t>
            </a:r>
            <a:endParaRPr lang="zh-CN" altLang="en-US" dirty="0"/>
          </a:p>
        </p:txBody>
      </p:sp>
      <p:sp>
        <p:nvSpPr>
          <p:cNvPr id="4" name="灯片编号占位符 3"/>
          <p:cNvSpPr>
            <a:spLocks noGrp="1"/>
          </p:cNvSpPr>
          <p:nvPr>
            <p:ph type="sldNum" sz="quarter" idx="10"/>
          </p:nvPr>
        </p:nvSpPr>
        <p:spPr/>
        <p:txBody>
          <a:bodyPr/>
          <a:lstStyle/>
          <a:p>
            <a:fld id="{02322656-8894-1544-92AA-01B3CF5E6182}" type="slidenum">
              <a:rPr lang="en-US" smtClean="0"/>
              <a:pPr/>
              <a:t>47</a:t>
            </a:fld>
            <a:endParaRPr lang="en-US" dirty="0"/>
          </a:p>
        </p:txBody>
      </p:sp>
    </p:spTree>
    <p:extLst>
      <p:ext uri="{BB962C8B-B14F-4D97-AF65-F5344CB8AC3E}">
        <p14:creationId xmlns:p14="http://schemas.microsoft.com/office/powerpoint/2010/main" val="9925990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损失函数</a:t>
            </a:r>
            <a:r>
              <a:rPr lang="en-US" altLang="zh-CN" dirty="0" smtClean="0"/>
              <a:t>L</a:t>
            </a:r>
            <a:r>
              <a:rPr lang="zh-CN" altLang="en-US" dirty="0" smtClean="0"/>
              <a:t>的斜率不对称性为。。。</a:t>
            </a:r>
            <a:r>
              <a:rPr lang="en-US" altLang="zh-CN" dirty="0" smtClean="0"/>
              <a:t>sup</a:t>
            </a:r>
            <a:r>
              <a:rPr lang="zh-CN" altLang="en-US" dirty="0" smtClean="0"/>
              <a:t>上确界，对所有的</a:t>
            </a:r>
            <a:r>
              <a:rPr lang="en-US" altLang="zh-CN" dirty="0" smtClean="0"/>
              <a:t>z</a:t>
            </a:r>
            <a:r>
              <a:rPr lang="zh-CN" altLang="en-US" dirty="0" smtClean="0"/>
              <a:t>，</a:t>
            </a:r>
            <a:r>
              <a:rPr lang="en-US" altLang="zh-CN" dirty="0" smtClean="0"/>
              <a:t>z</a:t>
            </a:r>
            <a:r>
              <a:rPr lang="zh-CN" altLang="en-US" dirty="0" smtClean="0"/>
              <a:t>‘取最大值。</a:t>
            </a:r>
            <a:endParaRPr lang="en-US" altLang="zh-CN" dirty="0" smtClean="0"/>
          </a:p>
          <a:p>
            <a:r>
              <a:rPr lang="zh-CN" altLang="en-US" dirty="0" smtClean="0"/>
              <a:t>对于所有分布</a:t>
            </a:r>
            <a:r>
              <a:rPr lang="en-US" altLang="zh-CN" dirty="0" smtClean="0"/>
              <a:t>D</a:t>
            </a:r>
            <a:r>
              <a:rPr lang="zh-CN" altLang="en-US" dirty="0" smtClean="0"/>
              <a:t>，对于所有有限假设类别</a:t>
            </a:r>
            <a:r>
              <a:rPr lang="en-US" altLang="zh-CN" dirty="0" smtClean="0"/>
              <a:t>H</a:t>
            </a:r>
            <a:r>
              <a:rPr lang="zh-CN" altLang="en-US" dirty="0" smtClean="0"/>
              <a:t>，如果损失函数具有斜率不对称性</a:t>
            </a:r>
            <a:r>
              <a:rPr lang="en-US" altLang="zh-CN" dirty="0" smtClean="0"/>
              <a:t>Cl</a:t>
            </a:r>
            <a:r>
              <a:rPr lang="zh-CN" altLang="en-US" dirty="0" smtClean="0"/>
              <a:t>，并且学习问题具有不一致系数</a:t>
            </a:r>
            <a:r>
              <a:rPr lang="en-US" altLang="zh-CN" dirty="0" smtClean="0"/>
              <a:t>θ</a:t>
            </a:r>
            <a:r>
              <a:rPr lang="zh-CN" altLang="en-US" dirty="0" smtClean="0"/>
              <a:t>，则在看到</a:t>
            </a:r>
            <a:r>
              <a:rPr lang="en-US" altLang="zh-CN" dirty="0" smtClean="0"/>
              <a:t>T</a:t>
            </a:r>
            <a:r>
              <a:rPr lang="zh-CN" altLang="en-US" dirty="0" smtClean="0"/>
              <a:t>示例之后</a:t>
            </a:r>
            <a:r>
              <a:rPr lang="en-US" altLang="zh-CN" dirty="0" err="1" smtClean="0"/>
              <a:t>IWAL</a:t>
            </a:r>
            <a:r>
              <a:rPr lang="zh-CN" altLang="en-US" dirty="0" smtClean="0"/>
              <a:t>查询的标签的期望数目最多为</a:t>
            </a:r>
            <a:endParaRPr lang="en-US" altLang="zh-CN" dirty="0" smtClean="0"/>
          </a:p>
          <a:p>
            <a:r>
              <a:rPr lang="zh-CN" altLang="en-US" dirty="0" smtClean="0"/>
              <a:t>其中</a:t>
            </a:r>
            <a:r>
              <a:rPr lang="en-US" altLang="zh-CN" dirty="0" smtClean="0"/>
              <a:t>L *</a:t>
            </a:r>
            <a:r>
              <a:rPr lang="zh-CN" altLang="en-US" dirty="0" smtClean="0"/>
              <a:t>是</a:t>
            </a:r>
            <a:r>
              <a:rPr lang="en-US" altLang="zh-CN" dirty="0" smtClean="0"/>
              <a:t>D</a:t>
            </a:r>
            <a:r>
              <a:rPr lang="zh-CN" altLang="en-US" dirty="0" smtClean="0"/>
              <a:t>上由</a:t>
            </a:r>
            <a:r>
              <a:rPr lang="en-US" altLang="zh-CN" dirty="0" smtClean="0"/>
              <a:t>H</a:t>
            </a:r>
            <a:r>
              <a:rPr lang="zh-CN" altLang="en-US" dirty="0" smtClean="0"/>
              <a:t>所能达到的最小损失</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02322656-8894-1544-92AA-01B3CF5E6182}" type="slidenum">
              <a:rPr lang="en-US" smtClean="0"/>
              <a:pPr/>
              <a:t>48</a:t>
            </a:fld>
            <a:endParaRPr lang="en-US" dirty="0"/>
          </a:p>
        </p:txBody>
      </p:sp>
    </p:spTree>
    <p:extLst>
      <p:ext uri="{BB962C8B-B14F-4D97-AF65-F5344CB8AC3E}">
        <p14:creationId xmlns:p14="http://schemas.microsoft.com/office/powerpoint/2010/main" val="9827093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826149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8878691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676897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5922978-CA1B-3346-9D4E-FB5B6E27B5ED}" type="slidenum">
              <a:rPr kumimoji="0" lang="en-US" altLang="zh-CN" sz="1200" b="0" i="0" u="none" strike="noStrike" kern="1200" cap="none" spc="0" normalizeH="0" baseline="0" noProof="0">
                <a:ln>
                  <a:noFill/>
                </a:ln>
                <a:solidFill>
                  <a:prstClr val="black"/>
                </a:solidFill>
                <a:effectLst/>
                <a:uLnTx/>
                <a:uFillTx/>
                <a:latin typeface="Arial" charset="0"/>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7</a:t>
            </a:fld>
            <a:endParaRPr kumimoji="0" lang="en-US" altLang="zh-CN" sz="1200" b="0" i="0" u="none" strike="noStrike" kern="1200" cap="none" spc="0" normalizeH="0" baseline="0" noProof="0">
              <a:ln>
                <a:noFill/>
              </a:ln>
              <a:solidFill>
                <a:prstClr val="black"/>
              </a:solidFill>
              <a:effectLst/>
              <a:uLnTx/>
              <a:uFillTx/>
              <a:latin typeface="Arial" charset="0"/>
              <a:ea typeface="宋体" panose="02010600030101010101" pitchFamily="2" charset="-122"/>
              <a:cs typeface="+mn-cs"/>
            </a:endParaRPr>
          </a:p>
        </p:txBody>
      </p:sp>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10062167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4772780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449825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539937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941729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5178395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0308256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570301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983523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130355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86917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FC5DDCCD-2F83-D74E-9243-613E996D3A4A}" type="slidenum">
              <a:rPr kumimoji="0" lang="en-US" altLang="zh-CN" sz="1200" b="0" i="0" u="none" strike="noStrike" kern="1200" cap="none" spc="0" normalizeH="0" baseline="0" noProof="0">
                <a:ln>
                  <a:noFill/>
                </a:ln>
                <a:solidFill>
                  <a:prstClr val="black"/>
                </a:solidFill>
                <a:effectLst/>
                <a:uLnTx/>
                <a:uFillTx/>
                <a:latin typeface="Arial" charset="0"/>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8</a:t>
            </a:fld>
            <a:endParaRPr kumimoji="0" lang="en-US" altLang="zh-CN" sz="1200" b="0" i="0" u="none" strike="noStrike" kern="1200" cap="none" spc="0" normalizeH="0" baseline="0" noProof="0">
              <a:ln>
                <a:noFill/>
              </a:ln>
              <a:solidFill>
                <a:prstClr val="black"/>
              </a:solidFill>
              <a:effectLst/>
              <a:uLnTx/>
              <a:uFillTx/>
              <a:latin typeface="Arial" charset="0"/>
              <a:ea typeface="宋体" panose="02010600030101010101" pitchFamily="2" charset="-122"/>
              <a:cs typeface="+mn-cs"/>
            </a:endParaRPr>
          </a:p>
        </p:txBody>
      </p:sp>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25181583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2034095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3651905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9126095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6641488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4801668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6021492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6367023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5519476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013286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86909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先使用有标记的样本数据集训练出一个学习器，再基于该学习器对未标记的样本进行预测，</a:t>
            </a:r>
            <a:endParaRPr kumimoji="1" lang="en-US" altLang="zh-CN" dirty="0" smtClean="0"/>
          </a:p>
          <a:p>
            <a:r>
              <a:rPr kumimoji="1" lang="zh-CN" altLang="en-US" dirty="0" smtClean="0"/>
              <a:t>从中挑选出不确定性高或分类置信度低的样本来咨询专家并进行打标，最后使用扩充后的训练集重新训练学习器，</a:t>
            </a:r>
            <a:endParaRPr kumimoji="1" lang="en-US" altLang="zh-CN" dirty="0" smtClean="0"/>
          </a:p>
          <a:p>
            <a:r>
              <a:rPr kumimoji="1" lang="zh-CN" altLang="en-US" dirty="0" smtClean="0"/>
              <a:t>这样便能大幅度降低标记成本，这就是主动学习。</a:t>
            </a:r>
            <a:endParaRPr kumimoji="1" lang="en-US" altLang="zh-CN" dirty="0" smtClean="0"/>
          </a:p>
          <a:p>
            <a:r>
              <a:rPr kumimoji="1" lang="zh-CN" altLang="en-US" dirty="0" smtClean="0"/>
              <a:t>主动学习的目标是：使用尽量少的</a:t>
            </a:r>
            <a:r>
              <a:rPr kumimoji="1" lang="en-US" altLang="zh-CN" dirty="0" smtClean="0"/>
              <a:t>/</a:t>
            </a:r>
            <a:r>
              <a:rPr kumimoji="1" lang="zh-CN" altLang="en-US" dirty="0" smtClean="0"/>
              <a:t>有价值的咨询来获得更好的性能。</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8313925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8173279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1473031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2716413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在前面的介绍中，我们已经了解到主动学习的主要理论依据和具体算法过程。主动学习的研究主要是受两个关键思想的驱动：一是学习者不应该是严格被动的，二，无标签的数据往往更容易获得。</a:t>
            </a:r>
            <a:endParaRPr lang="en-US" altLang="zh-CN" dirty="0" smtClean="0"/>
          </a:p>
          <a:p>
            <a:r>
              <a:rPr lang="zh-CN" altLang="en-US" dirty="0" smtClean="0"/>
              <a:t>那么基于这两种思想，我们再介绍两种与主动学习密切相关的学习算法。</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9721521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我们已经了解到主动学习在学习过程中额外引入了专家知识，通过与外界的交互来将部分未标记样本转变为有标记样本。那么如果没有与专家交互，没有获得额外信息，该如何利用未标记样本来提高泛化性能呢，这里，我们讨论半监督学习算法。</a:t>
            </a:r>
            <a:endParaRPr lang="en-US" altLang="zh-CN" dirty="0" smtClean="0"/>
          </a:p>
          <a:p>
            <a:r>
              <a:rPr lang="zh-CN" altLang="en-US" dirty="0" smtClean="0"/>
              <a:t>事实上，未标记样本虽然未直接包含标记信息，但如果他们与有标记样本是从同样的数据源独立同分布采样而来，则他们所包含的数据分布的信息对建立模型是大有帮助的。</a:t>
            </a:r>
            <a:endParaRPr lang="en-US" altLang="zh-CN" dirty="0" smtClean="0"/>
          </a:p>
          <a:p>
            <a:r>
              <a:rPr lang="zh-CN" altLang="en-US" dirty="0" smtClean="0"/>
              <a:t>这里给出了一个直观的示例，如果仅基于图中的一个正例和反例，则由于待判别样本正好处于两者正中间，所以大体上只能随机猜测样本的属性，如果能观察到图中的未标记样本，则有很大概率判断出其为正例。</a:t>
            </a:r>
            <a:endParaRPr lang="en-US" altLang="zh-CN" dirty="0" smtClean="0"/>
          </a:p>
          <a:p>
            <a:r>
              <a:rPr lang="zh-CN" altLang="en-US" dirty="0" smtClean="0"/>
              <a:t>所以相对于主动学习，简而言之，让学习器不依赖外界交互、自动地利用未标记样本来提升学习性能，就是半监督学习。</a:t>
            </a:r>
            <a:endParaRPr lang="en-US" altLang="zh-CN" dirty="0" smtClean="0"/>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sz="160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sz="160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sz="160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dirty="0" smtClean="0"/>
          </a:p>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288199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半监督学习可进一步划分为纯半监督学习和直推学习 ，前者假定训练数据中的未标记样本并非待预测的数据，而后者则假定学习过程中所考虑的未标记样本恰是待预测数据，学习的目的就是在这些未标记样本上获得最优泛化性能。所以换句话说，纯半监督学习是基于</a:t>
            </a:r>
            <a:r>
              <a:rPr lang="en-US" altLang="zh-CN" dirty="0" smtClean="0"/>
              <a:t>"</a:t>
            </a:r>
            <a:r>
              <a:rPr lang="zh-CN" altLang="en-US" dirty="0" smtClean="0"/>
              <a:t>开放世界</a:t>
            </a:r>
            <a:r>
              <a:rPr lang="en-US" altLang="zh-CN" dirty="0" smtClean="0"/>
              <a:t>”</a:t>
            </a:r>
            <a:r>
              <a:rPr lang="zh-CN" altLang="en-US" dirty="0" smtClean="0"/>
              <a:t>的假设，希望学得模型能适用于训练过程中未观察到的数据</a:t>
            </a:r>
            <a:r>
              <a:rPr lang="en-US" altLang="zh-CN" dirty="0" smtClean="0"/>
              <a:t>;</a:t>
            </a:r>
          </a:p>
          <a:p>
            <a:r>
              <a:rPr lang="zh-CN" altLang="en-US" dirty="0" smtClean="0"/>
              <a:t>而直推学习是基于</a:t>
            </a:r>
            <a:r>
              <a:rPr lang="en-US" altLang="zh-CN" dirty="0" smtClean="0"/>
              <a:t>“</a:t>
            </a:r>
            <a:r>
              <a:rPr lang="zh-CN" altLang="en-US" dirty="0" smtClean="0"/>
              <a:t>封闭世界</a:t>
            </a:r>
            <a:r>
              <a:rPr lang="en-US" altLang="zh-CN" dirty="0" smtClean="0"/>
              <a:t>”</a:t>
            </a:r>
            <a:r>
              <a:rPr lang="zh-CN" altLang="en-US" dirty="0" smtClean="0"/>
              <a:t>假设，仅试图对学习过程中观察到的未标记数据进行预测</a:t>
            </a:r>
          </a:p>
          <a:p>
            <a:r>
              <a:rPr lang="zh-CN" altLang="en-US" dirty="0" smtClean="0"/>
              <a:t>这里图中直观地显示出主动学习、纯半监督学习、直推学习的区别。</a:t>
            </a:r>
            <a:endParaRPr lang="en-US" altLang="zh-CN" dirty="0" smtClean="0"/>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sz="160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sz="160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sz="160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dirty="0" smtClean="0"/>
          </a:p>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6729978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下面呢，我们介绍一下强化学习，同主动学习一样，在强化学习中，学习者需要通过“行为”与外界进行交互，并试图找到最佳的行为策略，同时需要从环境中获得“回报”。</a:t>
            </a:r>
            <a:endParaRPr lang="en-US" altLang="zh-CN" dirty="0" smtClean="0"/>
          </a:p>
          <a:p>
            <a:r>
              <a:rPr lang="zh-CN" altLang="en-US" dirty="0" smtClean="0"/>
              <a:t>但是当我们执行某个操作时，并不能立即获得最终结果甚至难以判断当前操作对最终结果的影响，仅能获得一个当前反馈。</a:t>
            </a:r>
            <a:endParaRPr lang="en-US" altLang="zh-CN" dirty="0" smtClean="0"/>
          </a:p>
          <a:p>
            <a:r>
              <a:rPr lang="zh-CN" altLang="en-US" dirty="0" smtClean="0"/>
              <a:t>这里，我们给出了强化学习的一个简单图示</a:t>
            </a:r>
            <a:r>
              <a:rPr lang="en-US" altLang="zh-CN" dirty="0" smtClean="0"/>
              <a:t>.</a:t>
            </a:r>
            <a:r>
              <a:rPr lang="zh-CN" altLang="en-US" dirty="0" smtClean="0"/>
              <a:t>强化学习任务通常用马尔可夫决策过程来描述</a:t>
            </a:r>
            <a:r>
              <a:rPr lang="en-US" altLang="zh-CN" dirty="0" smtClean="0"/>
              <a:t>:</a:t>
            </a:r>
            <a:r>
              <a:rPr lang="zh-CN" altLang="en-US" dirty="0" smtClean="0"/>
              <a:t>机器处于环境 </a:t>
            </a:r>
            <a:r>
              <a:rPr lang="en-US" altLang="zh-CN" dirty="0" smtClean="0"/>
              <a:t>E </a:t>
            </a:r>
            <a:r>
              <a:rPr lang="zh-CN" altLang="en-US" dirty="0" smtClean="0"/>
              <a:t>中，状态空间为 </a:t>
            </a:r>
            <a:r>
              <a:rPr lang="en-US" altLang="zh-CN" dirty="0" smtClean="0"/>
              <a:t>X</a:t>
            </a:r>
            <a:r>
              <a:rPr lang="zh-CN" altLang="en-US" dirty="0" smtClean="0"/>
              <a:t>，其中每个状态 </a:t>
            </a:r>
            <a:r>
              <a:rPr lang="en-US" altLang="zh-CN" dirty="0" smtClean="0"/>
              <a:t>x</a:t>
            </a:r>
            <a:r>
              <a:rPr lang="zh-CN" altLang="en-US" baseline="0" dirty="0" smtClean="0"/>
              <a:t> </a:t>
            </a:r>
            <a:r>
              <a:rPr lang="zh-CN" altLang="en-US" dirty="0" smtClean="0"/>
              <a:t>是机器感知到的环境的描述，我们以种瓜任务为例的话，</a:t>
            </a:r>
            <a:r>
              <a:rPr lang="en-US" altLang="zh-CN" dirty="0" smtClean="0"/>
              <a:t>X</a:t>
            </a:r>
            <a:r>
              <a:rPr lang="zh-CN" altLang="en-US" dirty="0" smtClean="0"/>
              <a:t> 就是当前瓜苗长势的描述</a:t>
            </a:r>
            <a:r>
              <a:rPr lang="en-US" altLang="zh-CN" dirty="0" smtClean="0"/>
              <a:t>;</a:t>
            </a:r>
            <a:r>
              <a:rPr lang="zh-CN" altLang="en-US" dirty="0" smtClean="0"/>
              <a:t> 机器能采取的动作构成了动作空间 </a:t>
            </a:r>
            <a:r>
              <a:rPr lang="en-US" altLang="zh-CN" dirty="0" smtClean="0"/>
              <a:t>A </a:t>
            </a:r>
            <a:r>
              <a:rPr lang="zh-CN" altLang="en-US" dirty="0" smtClean="0"/>
              <a:t>，如种瓜过程中有浇水、施不同的肥、使用不同的农药等多种可供选择的动作</a:t>
            </a:r>
            <a:r>
              <a:rPr lang="en-US" altLang="zh-CN" dirty="0" smtClean="0"/>
              <a:t>;</a:t>
            </a:r>
            <a:r>
              <a:rPr lang="zh-CN" altLang="en-US" dirty="0" smtClean="0"/>
              <a:t>若某个动作 </a:t>
            </a:r>
            <a:r>
              <a:rPr lang="en-US" altLang="zh-CN" dirty="0" smtClean="0"/>
              <a:t>α</a:t>
            </a:r>
            <a:r>
              <a:rPr lang="zh-CN" altLang="en-US" dirty="0" smtClean="0"/>
              <a:t>作用在当前状态 </a:t>
            </a:r>
            <a:r>
              <a:rPr lang="en-US" altLang="zh-CN" dirty="0" smtClean="0"/>
              <a:t>x</a:t>
            </a:r>
            <a:r>
              <a:rPr lang="zh-CN" altLang="en-US" dirty="0" smtClean="0"/>
              <a:t>上，则潜在的转移函数 </a:t>
            </a:r>
            <a:r>
              <a:rPr lang="en-US" altLang="zh-CN" dirty="0" smtClean="0"/>
              <a:t>P </a:t>
            </a:r>
            <a:r>
              <a:rPr lang="zh-CN" altLang="en-US" dirty="0" smtClean="0"/>
              <a:t>将使得环境从当前状态，按某种概率转移到另一个状态</a:t>
            </a:r>
            <a:r>
              <a:rPr lang="en-US" altLang="zh-CN" dirty="0" smtClean="0"/>
              <a:t>A2</a:t>
            </a:r>
            <a:r>
              <a:rPr lang="zh-CN" altLang="en-US" dirty="0" smtClean="0"/>
              <a:t>，如瓜苗状态为缺水，若选择动作浇水，则瓜苗长势会发生变化，瓜苗有一定的概率恢复健康，也有一定的概率无法恢复</a:t>
            </a:r>
            <a:r>
              <a:rPr lang="en-US" altLang="zh-CN" dirty="0" smtClean="0"/>
              <a:t>;</a:t>
            </a:r>
            <a:r>
              <a:rPr lang="zh-CN" altLang="en-US" dirty="0" smtClean="0"/>
              <a:t>在转移到另一个状态的同时，环境会根据潜在的</a:t>
            </a:r>
            <a:r>
              <a:rPr lang="en-US" altLang="zh-CN" dirty="0" smtClean="0"/>
              <a:t>”</a:t>
            </a:r>
            <a:r>
              <a:rPr lang="zh-CN" altLang="en-US" dirty="0" smtClean="0"/>
              <a:t>奖赏</a:t>
            </a:r>
            <a:r>
              <a:rPr lang="en-US" altLang="zh-CN" dirty="0" smtClean="0"/>
              <a:t>"  </a:t>
            </a:r>
            <a:r>
              <a:rPr lang="zh-CN" altLang="en-US" dirty="0" smtClean="0"/>
              <a:t>函数 </a:t>
            </a:r>
            <a:r>
              <a:rPr lang="en-US" altLang="zh-CN" dirty="0" smtClean="0"/>
              <a:t>R </a:t>
            </a:r>
            <a:r>
              <a:rPr lang="zh-CN" altLang="en-US" dirty="0" smtClean="0"/>
              <a:t>反馈给机器一个奖赏，如保持瓜苗健康对应奖赏 </a:t>
            </a:r>
            <a:r>
              <a:rPr lang="en-US" altLang="zh-CN" dirty="0" smtClean="0"/>
              <a:t>+1</a:t>
            </a:r>
            <a:r>
              <a:rPr lang="zh-CN" altLang="en-US" dirty="0" smtClean="0"/>
              <a:t>，瓜苗凋零对应奖赏</a:t>
            </a:r>
            <a:r>
              <a:rPr lang="en-US" altLang="zh-CN" dirty="0" smtClean="0"/>
              <a:t>-10</a:t>
            </a:r>
            <a:r>
              <a:rPr lang="zh-CN" altLang="en-US" dirty="0" smtClean="0"/>
              <a:t>，最终种出了好瓜对应奖赏 </a:t>
            </a:r>
            <a:r>
              <a:rPr lang="en-US" altLang="zh-CN" dirty="0" smtClean="0"/>
              <a:t>+100. </a:t>
            </a:r>
            <a:endParaRPr lang="en-US" altLang="zh-CN" sz="160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sz="160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sz="160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dirty="0" smtClean="0"/>
          </a:p>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0646089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这里是一个更为具体的给西瓜浇水的马尔科夫决策过程。机器要做的是通过在环境中不断地尝试而学得一个</a:t>
            </a:r>
            <a:r>
              <a:rPr lang="en-US" altLang="zh-CN" dirty="0" smtClean="0"/>
              <a:t>"</a:t>
            </a:r>
            <a:r>
              <a:rPr lang="zh-CN" altLang="en-US" dirty="0" smtClean="0"/>
              <a:t>策略</a:t>
            </a:r>
            <a:r>
              <a:rPr lang="en-US" altLang="zh-CN" dirty="0" smtClean="0"/>
              <a:t>" </a:t>
            </a:r>
            <a:r>
              <a:rPr lang="zh-CN" altLang="en-US" dirty="0" smtClean="0"/>
              <a:t>，根</a:t>
            </a:r>
          </a:p>
          <a:p>
            <a:r>
              <a:rPr lang="zh-CN" altLang="en-US" dirty="0" smtClean="0"/>
              <a:t>据这个策略，在状态 </a:t>
            </a:r>
            <a:r>
              <a:rPr lang="en-US" altLang="zh-CN" dirty="0" smtClean="0"/>
              <a:t>x</a:t>
            </a:r>
            <a:r>
              <a:rPr lang="zh-CN" altLang="en-US" dirty="0" smtClean="0"/>
              <a:t>下就能得知要执行的动作 </a:t>
            </a:r>
            <a:r>
              <a:rPr lang="en-US" altLang="zh-CN" dirty="0" smtClean="0"/>
              <a:t>α</a:t>
            </a:r>
            <a:r>
              <a:rPr lang="zh-CN" altLang="en-US" dirty="0" smtClean="0"/>
              <a:t>，例如看到瓜苗状态是缺水时，能返回动作</a:t>
            </a:r>
            <a:r>
              <a:rPr lang="en-US" altLang="zh-CN" dirty="0" smtClean="0"/>
              <a:t>"</a:t>
            </a:r>
            <a:r>
              <a:rPr lang="zh-CN" altLang="en-US" dirty="0" smtClean="0"/>
              <a:t>浇水</a:t>
            </a:r>
            <a:r>
              <a:rPr lang="en-US" altLang="zh-CN" dirty="0" smtClean="0"/>
              <a:t>”.</a:t>
            </a:r>
            <a:r>
              <a:rPr lang="zh-CN" altLang="en-US" dirty="0" smtClean="0"/>
              <a:t>策略的优劣取决于长期执行这一策略后得到的累积奖赏，例如某个策略使得瓜苗枯死，它的累积奖赏会很小，另一个策略种出了好瓜，它的累积奖赏会很大</a:t>
            </a:r>
            <a:r>
              <a:rPr lang="en-US" altLang="zh-CN" dirty="0" smtClean="0"/>
              <a:t>.</a:t>
            </a:r>
            <a:r>
              <a:rPr lang="zh-CN" altLang="en-US" dirty="0" smtClean="0"/>
              <a:t>在强化学习任务中，学习的目的就是要找到能使长期累积奖赏最大化的策略</a:t>
            </a:r>
            <a:r>
              <a:rPr lang="en-US" altLang="zh-CN" dirty="0" smtClean="0"/>
              <a:t>.</a:t>
            </a:r>
          </a:p>
          <a:p>
            <a:r>
              <a:rPr lang="zh-CN" altLang="en-US" dirty="0" smtClean="0"/>
              <a:t>相对于主动学习，为了取得更优的结果，学习者必须积极主动。但是强化学习又很容易聚合在过去表现良好，但不够优化的策略上。所以为了改善策略，学习者必须承担一定风险并尝试不确定的行为。正如</a:t>
            </a:r>
            <a:r>
              <a:rPr lang="en-US" altLang="zh-CN" dirty="0" smtClean="0"/>
              <a:t>active</a:t>
            </a:r>
            <a:r>
              <a:rPr lang="zh-CN" altLang="en-US" dirty="0" smtClean="0"/>
              <a:t> </a:t>
            </a:r>
            <a:r>
              <a:rPr lang="en-US" altLang="zh-CN" dirty="0" smtClean="0"/>
              <a:t>learning</a:t>
            </a:r>
            <a:r>
              <a:rPr lang="zh-CN" altLang="en-US" dirty="0" smtClean="0"/>
              <a:t> 中的学习者请求不确定标签的实例。 这被称为  探索</a:t>
            </a:r>
            <a:r>
              <a:rPr lang="en-US" altLang="zh-CN" dirty="0" smtClean="0"/>
              <a:t>—</a:t>
            </a:r>
            <a:r>
              <a:rPr lang="zh-CN" altLang="en-US" dirty="0" smtClean="0"/>
              <a:t>利用  权衡策略。</a:t>
            </a:r>
            <a:endParaRPr lang="en-US" altLang="zh-CN" dirty="0" smtClean="0"/>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sz="160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sz="160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sz="160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dirty="0" smtClean="0"/>
          </a:p>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1755305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600" kern="1200" dirty="0" smtClean="0">
                <a:solidFill>
                  <a:schemeClr val="tx1"/>
                </a:solidFill>
                <a:effectLst/>
                <a:latin typeface="Arial" charset="0"/>
                <a:ea typeface="+mn-ea"/>
                <a:cs typeface="+mn-cs"/>
              </a:rPr>
              <a:t>然后关于主动学习和强化学习，这里再简单介绍一篇论文。这篇论文的题目是</a:t>
            </a:r>
            <a:r>
              <a:rPr lang="en-US" altLang="zh-CN" sz="1600" kern="1200" dirty="0" smtClean="0">
                <a:solidFill>
                  <a:schemeClr val="tx1"/>
                </a:solidFill>
                <a:effectLst/>
                <a:latin typeface="Arial" charset="0"/>
                <a:ea typeface="+mn-ea"/>
                <a:cs typeface="+mn-cs"/>
              </a:rPr>
              <a:t>Using Active Relocation to Aid Reinforcement Learning</a:t>
            </a:r>
            <a:r>
              <a:rPr lang="zh-CN" altLang="en-US" sz="1600" kern="1200" dirty="0" smtClean="0">
                <a:solidFill>
                  <a:schemeClr val="tx1"/>
                </a:solidFill>
                <a:effectLst/>
                <a:latin typeface="Arial" charset="0"/>
                <a:ea typeface="+mn-ea"/>
                <a:cs typeface="+mn-cs"/>
              </a:rPr>
              <a:t>。是德克萨斯大学发表在</a:t>
            </a:r>
            <a:r>
              <a:rPr lang="en-US" altLang="zh-CN" sz="1600" kern="1200" dirty="0" smtClean="0">
                <a:solidFill>
                  <a:schemeClr val="tx1"/>
                </a:solidFill>
                <a:effectLst/>
                <a:latin typeface="Arial" charset="0"/>
                <a:ea typeface="+mn-ea"/>
                <a:cs typeface="+mn-cs"/>
              </a:rPr>
              <a:t>FLAIRS-2006</a:t>
            </a:r>
            <a:r>
              <a:rPr lang="zh-CN" altLang="en-US" sz="1600" kern="1200" dirty="0" smtClean="0">
                <a:solidFill>
                  <a:schemeClr val="tx1"/>
                </a:solidFill>
                <a:effectLst/>
                <a:latin typeface="Arial" charset="0"/>
                <a:ea typeface="+mn-ea"/>
                <a:cs typeface="+mn-cs"/>
              </a:rPr>
              <a:t>上的，主要考虑使用一种明确的主动的强化学习方法，旨在减少强化学习过程中找到最有策略的总的步数。</a:t>
            </a:r>
            <a:endParaRPr lang="en-US" altLang="zh-CN" sz="160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sz="160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sz="160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dirty="0" smtClean="0"/>
          </a:p>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981019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那么在之前的介绍中，我们已经知道了强化学习中，学习者为了习得一个策略需要不断的进行操作实现状态的转移，获得最大奖励。在这篇论文中就提出了一种框架来帮助学习者重定位到某个状态，以此来减少制定有效策略所需的步数。</a:t>
            </a:r>
            <a:endParaRPr lang="en-US" altLang="zh-CN" dirty="0" smtClean="0"/>
          </a:p>
          <a:p>
            <a:endParaRPr lang="en-US" altLang="zh-CN" dirty="0" smtClean="0"/>
          </a:p>
          <a:p>
            <a:r>
              <a:rPr lang="zh-CN" altLang="en-US" sz="1600" kern="1200" dirty="0" smtClean="0">
                <a:solidFill>
                  <a:schemeClr val="tx1"/>
                </a:solidFill>
                <a:effectLst/>
                <a:latin typeface="Arial" charset="0"/>
                <a:ea typeface="+mn-ea"/>
                <a:cs typeface="+mn-cs"/>
              </a:rPr>
              <a:t>传统的强化学习</a:t>
            </a:r>
            <a:r>
              <a:rPr lang="zh-CN" altLang="zh-CN" sz="1600" kern="1200" dirty="0" smtClean="0">
                <a:solidFill>
                  <a:schemeClr val="tx1"/>
                </a:solidFill>
                <a:effectLst/>
                <a:latin typeface="Arial" charset="0"/>
                <a:ea typeface="+mn-ea"/>
                <a:cs typeface="+mn-cs"/>
              </a:rPr>
              <a:t>不需要人为干预。 代理人只需置于未知环境中，并允许独立探索，以确定有效的政策。这种方法的一个潜在问题是，为了学习良好的</a:t>
            </a:r>
            <a:r>
              <a:rPr lang="zh-CN" altLang="en-US" sz="1600" kern="1200" dirty="0" smtClean="0">
                <a:solidFill>
                  <a:schemeClr val="tx1"/>
                </a:solidFill>
                <a:effectLst/>
                <a:latin typeface="Arial" charset="0"/>
                <a:ea typeface="+mn-ea"/>
                <a:cs typeface="+mn-cs"/>
              </a:rPr>
              <a:t>策略</a:t>
            </a:r>
            <a:r>
              <a:rPr lang="zh-CN" altLang="zh-CN" sz="1600" kern="1200" dirty="0" smtClean="0">
                <a:solidFill>
                  <a:schemeClr val="tx1"/>
                </a:solidFill>
                <a:effectLst/>
                <a:latin typeface="Arial" charset="0"/>
                <a:ea typeface="+mn-ea"/>
                <a:cs typeface="+mn-cs"/>
              </a:rPr>
              <a:t>，可能需要大量的环境交互。</a:t>
            </a:r>
            <a:r>
              <a:rPr lang="zh-CN" altLang="en-US" sz="1600" kern="1200" dirty="0" smtClean="0">
                <a:solidFill>
                  <a:schemeClr val="tx1"/>
                </a:solidFill>
                <a:effectLst/>
                <a:latin typeface="Arial" charset="0"/>
                <a:ea typeface="+mn-ea"/>
                <a:cs typeface="+mn-cs"/>
              </a:rPr>
              <a:t>当然</a:t>
            </a:r>
            <a:r>
              <a:rPr lang="zh-CN" altLang="zh-CN" sz="1600" kern="1200" dirty="0" smtClean="0">
                <a:solidFill>
                  <a:schemeClr val="tx1"/>
                </a:solidFill>
                <a:effectLst/>
                <a:latin typeface="Arial" charset="0"/>
                <a:ea typeface="+mn-ea"/>
                <a:cs typeface="+mn-cs"/>
              </a:rPr>
              <a:t>，</a:t>
            </a:r>
            <a:r>
              <a:rPr lang="zh-CN" altLang="en-US" sz="1600" kern="1200" dirty="0" smtClean="0">
                <a:solidFill>
                  <a:schemeClr val="tx1"/>
                </a:solidFill>
                <a:effectLst/>
                <a:latin typeface="Arial" charset="0"/>
                <a:ea typeface="+mn-ea"/>
                <a:cs typeface="+mn-cs"/>
              </a:rPr>
              <a:t>这种交互</a:t>
            </a:r>
            <a:r>
              <a:rPr lang="zh-CN" altLang="zh-CN" sz="1600" kern="1200" dirty="0" smtClean="0">
                <a:solidFill>
                  <a:schemeClr val="tx1"/>
                </a:solidFill>
                <a:effectLst/>
                <a:latin typeface="Arial" charset="0"/>
                <a:ea typeface="+mn-ea"/>
                <a:cs typeface="+mn-cs"/>
              </a:rPr>
              <a:t>允许代理更快地找到好的策略。 </a:t>
            </a:r>
            <a:endParaRPr lang="en-US" altLang="zh-CN" sz="1600" kern="1200" dirty="0" smtClean="0">
              <a:solidFill>
                <a:schemeClr val="tx1"/>
              </a:solidFill>
              <a:effectLst/>
              <a:latin typeface="Arial" charset="0"/>
              <a:ea typeface="+mn-ea"/>
              <a:cs typeface="+mn-cs"/>
            </a:endParaRPr>
          </a:p>
          <a:p>
            <a:endParaRPr lang="en-US" altLang="zh-CN" sz="1600" kern="1200" dirty="0" smtClean="0">
              <a:solidFill>
                <a:schemeClr val="tx1"/>
              </a:solidFill>
              <a:effectLst/>
              <a:latin typeface="Arial" charset="0"/>
              <a:ea typeface="+mn-ea"/>
              <a:cs typeface="+mn-cs"/>
            </a:endParaRPr>
          </a:p>
          <a:p>
            <a:r>
              <a:rPr lang="zh-CN" altLang="zh-CN" sz="1600" kern="1200" dirty="0" smtClean="0">
                <a:solidFill>
                  <a:schemeClr val="tx1"/>
                </a:solidFill>
                <a:effectLst/>
                <a:latin typeface="Arial" charset="0"/>
                <a:ea typeface="+mn-ea"/>
                <a:cs typeface="+mn-cs"/>
              </a:rPr>
              <a:t>然而，有时候，所需的人员交互量可能不可用。 我们介绍一个框架，通过向代理提供一个很大的框架来解决这个问题</a:t>
            </a:r>
          </a:p>
          <a:p>
            <a:r>
              <a:rPr lang="zh-CN" altLang="zh-CN" sz="1600" kern="1200" dirty="0" smtClean="0">
                <a:solidFill>
                  <a:schemeClr val="tx1"/>
                </a:solidFill>
                <a:effectLst/>
                <a:latin typeface="Arial" charset="0"/>
                <a:ea typeface="+mn-ea"/>
                <a:cs typeface="+mn-cs"/>
              </a:rPr>
              <a:t>不需要大量人员参与或专业知识的较弱形式的援助。 更具体地说，在训练期间的任何时间，代理人都可以请求将其置于任何环境状态。 </a:t>
            </a:r>
            <a:r>
              <a:rPr lang="zh-CN" altLang="en-US" sz="1600" kern="1200" dirty="0" smtClean="0">
                <a:solidFill>
                  <a:schemeClr val="tx1"/>
                </a:solidFill>
                <a:effectLst/>
                <a:latin typeface="Arial" charset="0"/>
                <a:ea typeface="+mn-ea"/>
                <a:cs typeface="+mn-cs"/>
              </a:rPr>
              <a:t>这里用重定位来描述这种变化。</a:t>
            </a:r>
            <a:endParaRPr lang="en-US" altLang="zh-CN" sz="1600" kern="1200" dirty="0" smtClean="0">
              <a:solidFill>
                <a:schemeClr val="tx1"/>
              </a:solidFill>
              <a:effectLst/>
              <a:latin typeface="Arial" charset="0"/>
              <a:ea typeface="+mn-ea"/>
              <a:cs typeface="+mn-cs"/>
            </a:endParaRPr>
          </a:p>
          <a:p>
            <a:endParaRPr lang="en-US" altLang="zh-CN" sz="1600" kern="1200" dirty="0" smtClean="0">
              <a:solidFill>
                <a:schemeClr val="tx1"/>
              </a:solidFill>
              <a:effectLst/>
              <a:latin typeface="Arial" charset="0"/>
              <a:ea typeface="+mn-ea"/>
              <a:cs typeface="+mn-cs"/>
            </a:endParaRPr>
          </a:p>
          <a:p>
            <a:r>
              <a:rPr lang="zh-CN" altLang="en-US" sz="1600" kern="1200" dirty="0" smtClean="0">
                <a:solidFill>
                  <a:schemeClr val="tx1"/>
                </a:solidFill>
                <a:effectLst/>
                <a:latin typeface="Arial" charset="0"/>
                <a:ea typeface="+mn-ea"/>
                <a:cs typeface="+mn-cs"/>
              </a:rPr>
              <a:t>对于重定位在主动强化学习中的作用，一个直观的例子是，在之前提到的种瓜的过程中，可能最初的过程比较简单，而后面在某些阶段对应一些状态的操作选择可能会比较困难，会直接影响获取策略的效率，学习者</a:t>
            </a:r>
            <a:r>
              <a:rPr lang="zh-CN" altLang="zh-CN" sz="1600" kern="1200" dirty="0" smtClean="0">
                <a:solidFill>
                  <a:schemeClr val="tx1"/>
                </a:solidFill>
                <a:effectLst/>
                <a:latin typeface="Arial" charset="0"/>
                <a:ea typeface="+mn-ea"/>
                <a:cs typeface="+mn-cs"/>
              </a:rPr>
              <a:t>不会在</a:t>
            </a:r>
            <a:r>
              <a:rPr lang="zh-CN" altLang="en-US" sz="1600" kern="1200" dirty="0" smtClean="0">
                <a:solidFill>
                  <a:schemeClr val="tx1"/>
                </a:solidFill>
                <a:effectLst/>
                <a:latin typeface="Arial" charset="0"/>
                <a:ea typeface="+mn-ea"/>
                <a:cs typeface="+mn-cs"/>
              </a:rPr>
              <a:t>每次训练中在较容易</a:t>
            </a:r>
            <a:r>
              <a:rPr lang="zh-CN" altLang="zh-CN" sz="1600" kern="1200" dirty="0" smtClean="0">
                <a:solidFill>
                  <a:schemeClr val="tx1"/>
                </a:solidFill>
                <a:effectLst/>
                <a:latin typeface="Arial" charset="0"/>
                <a:ea typeface="+mn-ea"/>
                <a:cs typeface="+mn-cs"/>
              </a:rPr>
              <a:t>的</a:t>
            </a:r>
            <a:r>
              <a:rPr lang="zh-CN" altLang="en-US" sz="1600" kern="1200" dirty="0" smtClean="0">
                <a:solidFill>
                  <a:schemeClr val="tx1"/>
                </a:solidFill>
                <a:effectLst/>
                <a:latin typeface="Arial" charset="0"/>
                <a:ea typeface="+mn-ea"/>
                <a:cs typeface="+mn-cs"/>
              </a:rPr>
              <a:t>阶段重复训练</a:t>
            </a:r>
            <a:r>
              <a:rPr lang="zh-CN" altLang="zh-CN" sz="1600" kern="1200" dirty="0" smtClean="0">
                <a:solidFill>
                  <a:schemeClr val="tx1"/>
                </a:solidFill>
                <a:effectLst/>
                <a:latin typeface="Arial" charset="0"/>
                <a:ea typeface="+mn-ea"/>
                <a:cs typeface="+mn-cs"/>
              </a:rPr>
              <a:t>，而是喜欢通过</a:t>
            </a:r>
            <a:r>
              <a:rPr lang="zh-CN" altLang="en-US" sz="1600" kern="1200" dirty="0" smtClean="0">
                <a:solidFill>
                  <a:schemeClr val="tx1"/>
                </a:solidFill>
                <a:effectLst/>
                <a:latin typeface="Arial" charset="0"/>
                <a:ea typeface="+mn-ea"/>
                <a:cs typeface="+mn-cs"/>
              </a:rPr>
              <a:t>重复</a:t>
            </a:r>
            <a:r>
              <a:rPr lang="zh-CN" altLang="zh-CN" sz="1600" kern="1200" dirty="0" smtClean="0">
                <a:solidFill>
                  <a:schemeClr val="tx1"/>
                </a:solidFill>
                <a:effectLst/>
                <a:latin typeface="Arial" charset="0"/>
                <a:ea typeface="+mn-ea"/>
                <a:cs typeface="+mn-cs"/>
              </a:rPr>
              <a:t>具有</a:t>
            </a:r>
            <a:r>
              <a:rPr lang="zh-CN" altLang="en-US" sz="1600" kern="1200" dirty="0" smtClean="0">
                <a:solidFill>
                  <a:schemeClr val="tx1"/>
                </a:solidFill>
                <a:effectLst/>
                <a:latin typeface="Arial" charset="0"/>
                <a:ea typeface="+mn-ea"/>
                <a:cs typeface="+mn-cs"/>
              </a:rPr>
              <a:t>难度</a:t>
            </a:r>
            <a:r>
              <a:rPr lang="zh-CN" altLang="zh-CN" sz="1600" kern="1200" dirty="0" smtClean="0">
                <a:solidFill>
                  <a:schemeClr val="tx1"/>
                </a:solidFill>
                <a:effectLst/>
                <a:latin typeface="Arial" charset="0"/>
                <a:ea typeface="+mn-ea"/>
                <a:cs typeface="+mn-cs"/>
              </a:rPr>
              <a:t>的</a:t>
            </a:r>
            <a:r>
              <a:rPr lang="zh-CN" altLang="en-US" sz="1600" kern="1200" dirty="0" smtClean="0">
                <a:solidFill>
                  <a:schemeClr val="tx1"/>
                </a:solidFill>
                <a:effectLst/>
                <a:latin typeface="Arial" charset="0"/>
                <a:ea typeface="+mn-ea"/>
                <a:cs typeface="+mn-cs"/>
              </a:rPr>
              <a:t>训练阶段</a:t>
            </a:r>
            <a:r>
              <a:rPr lang="zh-CN" altLang="zh-CN" sz="1600" kern="1200" dirty="0" smtClean="0">
                <a:solidFill>
                  <a:schemeClr val="tx1"/>
                </a:solidFill>
                <a:effectLst/>
                <a:latin typeface="Arial" charset="0"/>
                <a:ea typeface="+mn-ea"/>
                <a:cs typeface="+mn-cs"/>
              </a:rPr>
              <a:t>来节省时间。</a:t>
            </a:r>
            <a:r>
              <a:rPr lang="zh-CN" altLang="zh-CN" dirty="0" smtClean="0">
                <a:effectLst/>
              </a:rPr>
              <a:t> </a:t>
            </a:r>
            <a:endParaRPr lang="en-US" altLang="zh-CN" dirty="0" smtClean="0">
              <a:effectLst/>
            </a:endParaRPr>
          </a:p>
          <a:p>
            <a:endParaRPr lang="en-US" altLang="zh-CN" sz="1600" kern="1200" dirty="0" smtClean="0">
              <a:solidFill>
                <a:schemeClr val="tx1"/>
              </a:solidFill>
              <a:effectLst/>
              <a:latin typeface="Arial" charset="0"/>
              <a:ea typeface="+mn-ea"/>
              <a:cs typeface="+mn-cs"/>
            </a:endParaRPr>
          </a:p>
          <a:p>
            <a:r>
              <a:rPr lang="zh-CN" altLang="zh-CN" sz="1600" kern="1200" dirty="0" smtClean="0">
                <a:solidFill>
                  <a:schemeClr val="tx1"/>
                </a:solidFill>
                <a:effectLst/>
                <a:latin typeface="Arial" charset="0"/>
                <a:ea typeface="+mn-ea"/>
                <a:cs typeface="+mn-cs"/>
              </a:rPr>
              <a:t>此外，如果在尝试新</a:t>
            </a:r>
            <a:r>
              <a:rPr lang="zh-CN" altLang="en-US" sz="1600" kern="1200" dirty="0" smtClean="0">
                <a:solidFill>
                  <a:schemeClr val="tx1"/>
                </a:solidFill>
                <a:effectLst/>
                <a:latin typeface="Arial" charset="0"/>
                <a:ea typeface="+mn-ea"/>
                <a:cs typeface="+mn-cs"/>
              </a:rPr>
              <a:t>策略</a:t>
            </a:r>
            <a:r>
              <a:rPr lang="zh-CN" altLang="zh-CN" sz="1600" kern="1200" dirty="0" smtClean="0">
                <a:solidFill>
                  <a:schemeClr val="tx1"/>
                </a:solidFill>
                <a:effectLst/>
                <a:latin typeface="Arial" charset="0"/>
                <a:ea typeface="+mn-ea"/>
                <a:cs typeface="+mn-cs"/>
              </a:rPr>
              <a:t>的同时，</a:t>
            </a:r>
            <a:r>
              <a:rPr lang="zh-CN" altLang="en-US" sz="1600" kern="1200" dirty="0" smtClean="0">
                <a:solidFill>
                  <a:schemeClr val="tx1"/>
                </a:solidFill>
                <a:effectLst/>
                <a:latin typeface="Arial" charset="0"/>
                <a:ea typeface="+mn-ea"/>
                <a:cs typeface="+mn-cs"/>
              </a:rPr>
              <a:t>学习者</a:t>
            </a:r>
            <a:r>
              <a:rPr lang="zh-CN" altLang="zh-CN" sz="1600" kern="1200" dirty="0" smtClean="0">
                <a:solidFill>
                  <a:schemeClr val="tx1"/>
                </a:solidFill>
                <a:effectLst/>
                <a:latin typeface="Arial" charset="0"/>
                <a:ea typeface="+mn-ea"/>
                <a:cs typeface="+mn-cs"/>
              </a:rPr>
              <a:t>犯了一个</a:t>
            </a:r>
            <a:r>
              <a:rPr lang="zh-CN" altLang="en-US" sz="1600" kern="1200" dirty="0" smtClean="0">
                <a:solidFill>
                  <a:schemeClr val="tx1"/>
                </a:solidFill>
                <a:effectLst/>
                <a:latin typeface="Arial" charset="0"/>
                <a:ea typeface="+mn-ea"/>
                <a:cs typeface="+mn-cs"/>
              </a:rPr>
              <a:t>错误，这个错误很明显会导致最后探索到一个不佳的策略</a:t>
            </a:r>
            <a:r>
              <a:rPr lang="zh-CN" altLang="zh-CN" sz="1600" kern="1200" dirty="0" smtClean="0">
                <a:solidFill>
                  <a:schemeClr val="tx1"/>
                </a:solidFill>
                <a:effectLst/>
                <a:latin typeface="Arial" charset="0"/>
                <a:ea typeface="+mn-ea"/>
                <a:cs typeface="+mn-cs"/>
              </a:rPr>
              <a:t>，</a:t>
            </a:r>
            <a:r>
              <a:rPr lang="zh-CN" altLang="en-US" sz="1600" kern="1200" dirty="0" smtClean="0">
                <a:solidFill>
                  <a:schemeClr val="tx1"/>
                </a:solidFill>
                <a:effectLst/>
                <a:latin typeface="Arial" charset="0"/>
                <a:ea typeface="+mn-ea"/>
                <a:cs typeface="+mn-cs"/>
              </a:rPr>
              <a:t>那么，</a:t>
            </a:r>
            <a:r>
              <a:rPr lang="zh-CN" altLang="zh-CN" sz="1600" kern="1200" dirty="0" smtClean="0">
                <a:solidFill>
                  <a:schemeClr val="tx1"/>
                </a:solidFill>
                <a:effectLst/>
                <a:latin typeface="Arial" charset="0"/>
                <a:ea typeface="+mn-ea"/>
                <a:cs typeface="+mn-cs"/>
              </a:rPr>
              <a:t>她</a:t>
            </a:r>
            <a:r>
              <a:rPr lang="zh-CN" altLang="en-US" sz="1600" kern="1200" dirty="0" smtClean="0">
                <a:solidFill>
                  <a:schemeClr val="tx1"/>
                </a:solidFill>
                <a:effectLst/>
                <a:latin typeface="Arial" charset="0"/>
                <a:ea typeface="+mn-ea"/>
                <a:cs typeface="+mn-cs"/>
              </a:rPr>
              <a:t>也</a:t>
            </a:r>
            <a:r>
              <a:rPr lang="zh-CN" altLang="zh-CN" sz="1600" kern="1200" dirty="0" smtClean="0">
                <a:solidFill>
                  <a:schemeClr val="tx1"/>
                </a:solidFill>
                <a:effectLst/>
                <a:latin typeface="Arial" charset="0"/>
                <a:ea typeface="+mn-ea"/>
                <a:cs typeface="+mn-cs"/>
              </a:rPr>
              <a:t>可以通过重新定位到更有利的位置来节省时间。</a:t>
            </a:r>
            <a:r>
              <a:rPr lang="zh-CN" altLang="zh-CN" dirty="0" smtClean="0">
                <a:effectLst/>
              </a:rPr>
              <a:t> </a:t>
            </a:r>
            <a:endParaRPr lang="en-US" altLang="zh-CN" sz="1600" kern="1200" dirty="0" smtClean="0">
              <a:solidFill>
                <a:schemeClr val="tx1"/>
              </a:solidFill>
              <a:effectLst/>
              <a:latin typeface="Arial" charset="0"/>
              <a:ea typeface="+mn-ea"/>
              <a:cs typeface="+mn-cs"/>
            </a:endParaRPr>
          </a:p>
          <a:p>
            <a:endParaRPr lang="en-US" altLang="zh-CN" dirty="0" smtClean="0"/>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sz="160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sz="160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dirty="0" smtClean="0"/>
          </a:p>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29899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不需要太多的请求贴标签操作就能够为大多数学习问题产生一个较好的分类器。</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119582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这里也提出了实现重定位的两种基本方式，一是</a:t>
            </a:r>
            <a:r>
              <a:rPr lang="mr-IN" altLang="zh-CN" dirty="0" smtClean="0"/>
              <a:t>…</a:t>
            </a:r>
            <a:r>
              <a:rPr lang="en-US" altLang="zh-CN" dirty="0" smtClean="0"/>
              <a:t>.,</a:t>
            </a:r>
            <a:r>
              <a:rPr lang="zh-CN" altLang="en-US" dirty="0" smtClean="0"/>
              <a:t>二是</a:t>
            </a:r>
            <a:r>
              <a:rPr lang="mr-IN" altLang="zh-CN" dirty="0" smtClean="0"/>
              <a:t>…</a:t>
            </a:r>
            <a:endParaRPr lang="en-US" altLang="zh-CN" dirty="0" smtClean="0"/>
          </a:p>
          <a:p>
            <a:r>
              <a:rPr lang="zh-CN" altLang="en-US" dirty="0" smtClean="0"/>
              <a:t>这篇文章的提出的重定位框架也是主要围绕这两种方式进行讨论的。</a:t>
            </a:r>
            <a:endParaRPr lang="en-US" altLang="zh-CN" dirty="0" smtClean="0"/>
          </a:p>
          <a:p>
            <a:endParaRPr lang="en-US" altLang="zh-CN" dirty="0" smtClean="0"/>
          </a:p>
          <a:p>
            <a:endParaRPr lang="en-US" altLang="zh-CN" dirty="0" smtClean="0"/>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sz="160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sz="160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dirty="0" smtClean="0"/>
          </a:p>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3143251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zh-CN" altLang="en-US" dirty="0" smtClean="0"/>
              <a:t>然后最后做一下总结 就是，主动学习是机器学习领域一个快速发展的领域，她的发展主要是受数据的获取越来越容易，但是培训标签的成本很高这方面因素的影响。我们小组今天介绍主动学习主要是从算法的基本介绍和理论依据开始，我们介绍了选择查询框架方面的工作，然后证明了</a:t>
            </a:r>
            <a:r>
              <a:rPr lang="zh-CN" altLang="zh-CN" sz="1600" dirty="0" smtClean="0">
                <a:solidFill>
                  <a:srgbClr val="002060"/>
                </a:solidFill>
                <a:latin typeface="+mn-ea"/>
              </a:rPr>
              <a:t>训练准确模型所需的标记示例的数量</a:t>
            </a:r>
            <a:r>
              <a:rPr lang="zh-CN" altLang="en-US" sz="1600" dirty="0" smtClean="0">
                <a:solidFill>
                  <a:srgbClr val="002060"/>
                </a:solidFill>
                <a:latin typeface="+mn-ea"/>
              </a:rPr>
              <a:t>是可以减少的。接着我们又介绍了主动学习在一些算法中的应用情况和其他一些与主动学习密切相关的机器学习领域。 这些就是我们今天报告的主要内容。</a:t>
            </a:r>
            <a:endParaRPr lang="en-US" altLang="zh-CN" dirty="0" smtClean="0"/>
          </a:p>
          <a:p>
            <a:endParaRPr lang="en-US" altLang="zh-CN" dirty="0" smtClean="0"/>
          </a:p>
          <a:p>
            <a:endParaRPr lang="en-US" altLang="zh-CN" dirty="0" smtClean="0"/>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sz="160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sz="160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dirty="0" smtClean="0"/>
          </a:p>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206118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smtClean="0"/>
          </a:p>
          <a:p>
            <a:endParaRPr lang="en-US" altLang="zh-CN" dirty="0" smtClean="0"/>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sz="160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sz="160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altLang="zh-CN" dirty="0" smtClean="0"/>
          </a:p>
          <a:p>
            <a:endParaRPr lang="en-US" dirty="0" smtClean="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716682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相比于被动学习，我们的主动学习算法需要更少的标签。</a:t>
            </a:r>
            <a:endParaRPr kumimoji="1" lang="en-US" altLang="zh-CN" dirty="0" smtClean="0"/>
          </a:p>
          <a:p>
            <a:r>
              <a:rPr kumimoji="1" lang="zh-CN" altLang="en-US" dirty="0" smtClean="0"/>
              <a:t>这是由理论预测的且在实践中被观察到的。</a:t>
            </a:r>
            <a:endParaRPr kumimoji="1" lang="en-US" altLang="zh-CN" dirty="0" smtClean="0"/>
          </a:p>
        </p:txBody>
      </p:sp>
      <p:sp>
        <p:nvSpPr>
          <p:cNvPr id="4" name="幻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965825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857"/>
            <a:ext cx="9141713" cy="6856284"/>
          </a:xfrm>
          <a:prstGeom prst="rect">
            <a:avLst/>
          </a:prstGeom>
        </p:spPr>
      </p:pic>
      <p:sp>
        <p:nvSpPr>
          <p:cNvPr id="10" name="Text Placeholder 5"/>
          <p:cNvSpPr>
            <a:spLocks noGrp="1"/>
          </p:cNvSpPr>
          <p:nvPr>
            <p:ph type="body" sz="quarter" idx="10" hasCustomPrompt="1"/>
          </p:nvPr>
        </p:nvSpPr>
        <p:spPr>
          <a:xfrm>
            <a:off x="493776" y="3968497"/>
            <a:ext cx="4978908" cy="1650381"/>
          </a:xfrm>
          <a:prstGeom prst="rect">
            <a:avLst/>
          </a:prstGeom>
        </p:spPr>
        <p:txBody>
          <a:bodyPr lIns="0">
            <a:normAutofit/>
          </a:bodyPr>
          <a:lstStyle>
            <a:lvl1pPr marL="0" indent="0">
              <a:buNone/>
              <a:defRPr sz="2100" b="0" i="0">
                <a:solidFill>
                  <a:schemeClr val="tx1"/>
                </a:solidFill>
                <a:latin typeface="+mj-lt"/>
                <a:ea typeface="Georgia" charset="0"/>
                <a:cs typeface="Georgia" charset="0"/>
              </a:defRPr>
            </a:lvl1pPr>
          </a:lstStyle>
          <a:p>
            <a:pPr lvl="0"/>
            <a:r>
              <a:rPr lang="en-US" dirty="0" smtClean="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3778" y="6046267"/>
            <a:ext cx="4246291" cy="314919"/>
          </a:xfrm>
          <a:prstGeom prst="rect">
            <a:avLst/>
          </a:prstGeom>
        </p:spPr>
      </p:pic>
      <p:sp>
        <p:nvSpPr>
          <p:cNvPr id="14" name="Title 1"/>
          <p:cNvSpPr>
            <a:spLocks noGrp="1"/>
          </p:cNvSpPr>
          <p:nvPr>
            <p:ph type="ctrTitle" hasCustomPrompt="1"/>
          </p:nvPr>
        </p:nvSpPr>
        <p:spPr>
          <a:xfrm>
            <a:off x="493776" y="1490472"/>
            <a:ext cx="4978908" cy="2386584"/>
          </a:xfrm>
          <a:prstGeom prst="rect">
            <a:avLst/>
          </a:prstGeom>
          <a:ln>
            <a:noFill/>
          </a:ln>
        </p:spPr>
        <p:txBody>
          <a:bodyPr lIns="0" anchor="b"/>
          <a:lstStyle>
            <a:lvl1pPr algn="l">
              <a:lnSpc>
                <a:spcPts val="4350"/>
              </a:lnSpc>
              <a:defRPr sz="4500" b="1" i="0" cap="all" baseline="0">
                <a:solidFill>
                  <a:srgbClr val="005BBB"/>
                </a:solidFill>
                <a:latin typeface="Arial" charset="0"/>
                <a:ea typeface="Arial" charset="0"/>
                <a:cs typeface="Arial" charset="0"/>
              </a:defRPr>
            </a:lvl1pPr>
          </a:lstStyle>
          <a:p>
            <a:r>
              <a:rPr lang="en-US" dirty="0" smtClean="0"/>
              <a:t>Presentation</a:t>
            </a:r>
            <a:br>
              <a:rPr lang="en-US" dirty="0" smtClean="0"/>
            </a:br>
            <a:r>
              <a:rPr lang="en-US" dirty="0" smtClean="0"/>
              <a:t>Title</a:t>
            </a:r>
            <a:endParaRPr lang="en-US" dirty="0"/>
          </a:p>
        </p:txBody>
      </p:sp>
    </p:spTree>
    <p:extLst>
      <p:ext uri="{BB962C8B-B14F-4D97-AF65-F5344CB8AC3E}">
        <p14:creationId xmlns:p14="http://schemas.microsoft.com/office/powerpoint/2010/main" val="81152105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0" name="Text Placeholder 2"/>
          <p:cNvSpPr>
            <a:spLocks noGrp="1"/>
          </p:cNvSpPr>
          <p:nvPr>
            <p:ph type="body" idx="1" hasCustomPrompt="1"/>
          </p:nvPr>
        </p:nvSpPr>
        <p:spPr>
          <a:xfrm>
            <a:off x="427102" y="2189263"/>
            <a:ext cx="3001899" cy="2768327"/>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8" name="Title Placeholder 12"/>
          <p:cNvSpPr>
            <a:spLocks noGrp="1"/>
          </p:cNvSpPr>
          <p:nvPr>
            <p:ph type="title" hasCustomPrompt="1"/>
          </p:nvPr>
        </p:nvSpPr>
        <p:spPr>
          <a:xfrm>
            <a:off x="425196" y="1316736"/>
            <a:ext cx="3398729" cy="868430"/>
          </a:xfrm>
          <a:prstGeom prst="rect">
            <a:avLst/>
          </a:prstGeom>
        </p:spPr>
        <p:txBody>
          <a:bodyPr vert="horz" lIns="91440" tIns="45720" rIns="91440" bIns="45720" rtlCol="0" anchor="b">
            <a:normAutofit/>
          </a:bodyPr>
          <a:lstStyle/>
          <a:p>
            <a:r>
              <a:rPr lang="en-US" dirty="0" smtClean="0"/>
              <a:t>Click to </a:t>
            </a:r>
            <a:r>
              <a:rPr lang="en-US" smtClean="0"/>
              <a:t>edit title</a:t>
            </a:r>
            <a:endParaRPr lang="en-US" dirty="0"/>
          </a:p>
        </p:txBody>
      </p:sp>
      <p:sp>
        <p:nvSpPr>
          <p:cNvPr id="12" name="Picture Placeholder 2"/>
          <p:cNvSpPr>
            <a:spLocks noGrp="1" noChangeAspect="1"/>
          </p:cNvSpPr>
          <p:nvPr>
            <p:ph type="pic" idx="13"/>
          </p:nvPr>
        </p:nvSpPr>
        <p:spPr>
          <a:xfrm>
            <a:off x="3835974" y="1049311"/>
            <a:ext cx="5308027" cy="2950086"/>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smtClean="0"/>
          </a:p>
          <a:p>
            <a:r>
              <a:rPr lang="en-US" dirty="0" smtClean="0"/>
              <a:t>Drag picture to placeholder or click icon to add</a:t>
            </a:r>
            <a:endParaRPr lang="en-US" dirty="0"/>
          </a:p>
        </p:txBody>
      </p:sp>
      <p:sp>
        <p:nvSpPr>
          <p:cNvPr id="13" name="Picture Placeholder 2"/>
          <p:cNvSpPr>
            <a:spLocks noGrp="1" noChangeAspect="1"/>
          </p:cNvSpPr>
          <p:nvPr>
            <p:ph type="pic" idx="14"/>
          </p:nvPr>
        </p:nvSpPr>
        <p:spPr>
          <a:xfrm>
            <a:off x="3835973" y="3998296"/>
            <a:ext cx="270189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smtClean="0"/>
          </a:p>
          <a:p>
            <a:r>
              <a:rPr lang="en-US" dirty="0" smtClean="0"/>
              <a:t>Drag picture to placeholder or click icon to add</a:t>
            </a:r>
            <a:endParaRPr lang="en-US" dirty="0"/>
          </a:p>
        </p:txBody>
      </p:sp>
      <p:sp>
        <p:nvSpPr>
          <p:cNvPr id="14" name="Picture Placeholder 2"/>
          <p:cNvSpPr>
            <a:spLocks noGrp="1" noChangeAspect="1"/>
          </p:cNvSpPr>
          <p:nvPr>
            <p:ph type="pic" idx="15"/>
          </p:nvPr>
        </p:nvSpPr>
        <p:spPr>
          <a:xfrm>
            <a:off x="6525817" y="3998296"/>
            <a:ext cx="2618184"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smtClean="0"/>
          </a:p>
          <a:p>
            <a:r>
              <a:rPr lang="en-US" dirty="0" smtClean="0"/>
              <a:t>Drag picture to placeholder or click icon to add</a:t>
            </a:r>
            <a:endParaRPr lang="en-US" dirty="0"/>
          </a:p>
        </p:txBody>
      </p:sp>
    </p:spTree>
    <p:extLst>
      <p:ext uri="{BB962C8B-B14F-4D97-AF65-F5344CB8AC3E}">
        <p14:creationId xmlns:p14="http://schemas.microsoft.com/office/powerpoint/2010/main" val="178727159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4" name="Picture Placeholder 2"/>
          <p:cNvSpPr>
            <a:spLocks noGrp="1" noChangeAspect="1"/>
          </p:cNvSpPr>
          <p:nvPr>
            <p:ph type="pic" idx="13"/>
          </p:nvPr>
        </p:nvSpPr>
        <p:spPr>
          <a:xfrm>
            <a:off x="0" y="1049311"/>
            <a:ext cx="9144000" cy="5811864"/>
          </a:xfrm>
          <a:prstGeom prst="rect">
            <a:avLst/>
          </a:prstGeom>
          <a:solidFill>
            <a:schemeClr val="bg2">
              <a:lumMod val="75000"/>
            </a:schemeClr>
          </a:solidFill>
          <a:ln>
            <a:no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smtClean="0"/>
          </a:p>
          <a:p>
            <a:r>
              <a:rPr lang="en-US" dirty="0" smtClean="0"/>
              <a:t>Drag picture to placeholder or click icon to add</a:t>
            </a:r>
            <a:endParaRPr lang="en-US" dirty="0"/>
          </a:p>
        </p:txBody>
      </p:sp>
    </p:spTree>
    <p:extLst>
      <p:ext uri="{BB962C8B-B14F-4D97-AF65-F5344CB8AC3E}">
        <p14:creationId xmlns:p14="http://schemas.microsoft.com/office/powerpoint/2010/main" val="78451944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857"/>
            <a:ext cx="9141713" cy="6856284"/>
          </a:xfrm>
          <a:prstGeom prst="rect">
            <a:avLst/>
          </a:prstGeom>
        </p:spPr>
      </p:pic>
      <p:sp>
        <p:nvSpPr>
          <p:cNvPr id="10" name="Text Placeholder 5"/>
          <p:cNvSpPr>
            <a:spLocks noGrp="1"/>
          </p:cNvSpPr>
          <p:nvPr>
            <p:ph type="body" sz="quarter" idx="10" hasCustomPrompt="1"/>
          </p:nvPr>
        </p:nvSpPr>
        <p:spPr>
          <a:xfrm>
            <a:off x="493776" y="3968497"/>
            <a:ext cx="4978908" cy="1650381"/>
          </a:xfrm>
          <a:prstGeom prst="rect">
            <a:avLst/>
          </a:prstGeom>
        </p:spPr>
        <p:txBody>
          <a:bodyPr lIns="0">
            <a:normAutofit/>
          </a:bodyPr>
          <a:lstStyle>
            <a:lvl1pPr marL="0" indent="0">
              <a:buNone/>
              <a:defRPr sz="2100" b="0" i="0">
                <a:solidFill>
                  <a:schemeClr val="tx1"/>
                </a:solidFill>
                <a:latin typeface="+mj-lt"/>
                <a:ea typeface="Georgia" charset="0"/>
                <a:cs typeface="Georgia" charset="0"/>
              </a:defRPr>
            </a:lvl1pPr>
          </a:lstStyle>
          <a:p>
            <a:pPr lvl="0"/>
            <a:r>
              <a:rPr lang="en-US" dirty="0" smtClean="0"/>
              <a:t>Sub-topic</a:t>
            </a:r>
          </a:p>
        </p:txBody>
      </p:sp>
      <p:sp>
        <p:nvSpPr>
          <p:cNvPr id="14" name="Title 1"/>
          <p:cNvSpPr>
            <a:spLocks noGrp="1"/>
          </p:cNvSpPr>
          <p:nvPr>
            <p:ph type="ctrTitle" hasCustomPrompt="1"/>
          </p:nvPr>
        </p:nvSpPr>
        <p:spPr>
          <a:xfrm>
            <a:off x="493776" y="1490472"/>
            <a:ext cx="4978908" cy="2386584"/>
          </a:xfrm>
          <a:prstGeom prst="rect">
            <a:avLst/>
          </a:prstGeom>
          <a:ln>
            <a:noFill/>
          </a:ln>
        </p:spPr>
        <p:txBody>
          <a:bodyPr lIns="0" anchor="b"/>
          <a:lstStyle>
            <a:lvl1pPr algn="l">
              <a:lnSpc>
                <a:spcPts val="4350"/>
              </a:lnSpc>
              <a:defRPr sz="4500" b="1" i="0" cap="all" baseline="0">
                <a:solidFill>
                  <a:srgbClr val="005BBB"/>
                </a:solidFill>
                <a:latin typeface="Arial" charset="0"/>
                <a:ea typeface="Arial" charset="0"/>
                <a:cs typeface="Arial" charset="0"/>
              </a:defRPr>
            </a:lvl1pPr>
          </a:lstStyle>
          <a:p>
            <a:r>
              <a:rPr lang="en-US" dirty="0" smtClean="0"/>
              <a:t>Presentation</a:t>
            </a:r>
            <a:br>
              <a:rPr lang="en-US" dirty="0" smtClean="0"/>
            </a:br>
            <a:r>
              <a:rPr lang="en-US" dirty="0" smtClean="0"/>
              <a:t>Title</a:t>
            </a:r>
            <a:endParaRPr lang="en-US" dirty="0"/>
          </a:p>
        </p:txBody>
      </p:sp>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858"/>
            <a:ext cx="9141714" cy="6856285"/>
          </a:xfrm>
          <a:prstGeom prst="rect">
            <a:avLst/>
          </a:prstGeom>
        </p:spPr>
      </p:pic>
      <p:sp>
        <p:nvSpPr>
          <p:cNvPr id="10" name="Text Placeholder 5"/>
          <p:cNvSpPr>
            <a:spLocks noGrp="1"/>
          </p:cNvSpPr>
          <p:nvPr>
            <p:ph type="body" sz="quarter" idx="10" hasCustomPrompt="1"/>
          </p:nvPr>
        </p:nvSpPr>
        <p:spPr>
          <a:xfrm>
            <a:off x="493776" y="3968497"/>
            <a:ext cx="4978908" cy="1650381"/>
          </a:xfrm>
          <a:prstGeom prst="rect">
            <a:avLst/>
          </a:prstGeom>
        </p:spPr>
        <p:txBody>
          <a:bodyPr lIns="0">
            <a:normAutofit/>
          </a:bodyPr>
          <a:lstStyle>
            <a:lvl1pPr marL="0" indent="0">
              <a:buNone/>
              <a:defRPr sz="2100" b="0" i="0">
                <a:solidFill>
                  <a:schemeClr val="bg1"/>
                </a:solidFill>
                <a:latin typeface="+mj-lt"/>
                <a:ea typeface="Georgia" charset="0"/>
                <a:cs typeface="Georgia" charset="0"/>
              </a:defRPr>
            </a:lvl1pPr>
          </a:lstStyle>
          <a:p>
            <a:pPr lvl="0"/>
            <a:r>
              <a:rPr lang="en-US" dirty="0" smtClean="0"/>
              <a:t>Sub-topic</a:t>
            </a:r>
          </a:p>
        </p:txBody>
      </p:sp>
      <p:sp>
        <p:nvSpPr>
          <p:cNvPr id="14" name="Title 1"/>
          <p:cNvSpPr>
            <a:spLocks noGrp="1"/>
          </p:cNvSpPr>
          <p:nvPr>
            <p:ph type="ctrTitle" hasCustomPrompt="1"/>
          </p:nvPr>
        </p:nvSpPr>
        <p:spPr>
          <a:xfrm>
            <a:off x="493776" y="1490472"/>
            <a:ext cx="4978908" cy="2386584"/>
          </a:xfrm>
          <a:prstGeom prst="rect">
            <a:avLst/>
          </a:prstGeom>
          <a:ln>
            <a:noFill/>
          </a:ln>
        </p:spPr>
        <p:txBody>
          <a:bodyPr lIns="0" anchor="b"/>
          <a:lstStyle>
            <a:lvl1pPr algn="l">
              <a:lnSpc>
                <a:spcPts val="4350"/>
              </a:lnSpc>
              <a:defRPr sz="4500" b="1" i="0" cap="all" baseline="0">
                <a:solidFill>
                  <a:schemeClr val="bg1"/>
                </a:solidFill>
                <a:latin typeface="Arial" charset="0"/>
                <a:ea typeface="Arial" charset="0"/>
                <a:cs typeface="Arial" charset="0"/>
              </a:defRPr>
            </a:lvl1pPr>
          </a:lstStyle>
          <a:p>
            <a:r>
              <a:rPr lang="en-US" dirty="0" smtClean="0"/>
              <a:t>Presentation</a:t>
            </a:r>
            <a:br>
              <a:rPr lang="en-US" dirty="0" smtClean="0"/>
            </a:br>
            <a:r>
              <a:rPr lang="en-US" dirty="0" smtClean="0"/>
              <a:t>Title</a:t>
            </a:r>
            <a:endParaRPr lang="en-US" dirty="0"/>
          </a:p>
        </p:txBody>
      </p:sp>
    </p:spTree>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58"/>
            <a:ext cx="9141713" cy="6856284"/>
          </a:xfrm>
          <a:prstGeom prst="rect">
            <a:avLst/>
          </a:prstGeom>
        </p:spPr>
      </p:pic>
      <p:sp>
        <p:nvSpPr>
          <p:cNvPr id="5" name="Title 1"/>
          <p:cNvSpPr>
            <a:spLocks noGrp="1"/>
          </p:cNvSpPr>
          <p:nvPr>
            <p:ph type="ctrTitle" hasCustomPrompt="1"/>
          </p:nvPr>
        </p:nvSpPr>
        <p:spPr>
          <a:xfrm>
            <a:off x="493776" y="1490663"/>
            <a:ext cx="4978908" cy="2387600"/>
          </a:xfrm>
          <a:prstGeom prst="rect">
            <a:avLst/>
          </a:prstGeom>
          <a:ln>
            <a:noFill/>
          </a:ln>
        </p:spPr>
        <p:txBody>
          <a:bodyPr lIns="0" anchor="b"/>
          <a:lstStyle>
            <a:lvl1pPr algn="l">
              <a:lnSpc>
                <a:spcPts val="4350"/>
              </a:lnSpc>
              <a:defRPr sz="4500" b="1" i="0" cap="all" baseline="0">
                <a:solidFill>
                  <a:srgbClr val="005BBB"/>
                </a:solidFill>
                <a:latin typeface="Arial" charset="0"/>
                <a:ea typeface="Arial" charset="0"/>
                <a:cs typeface="Arial" charset="0"/>
              </a:defRPr>
            </a:lvl1pPr>
          </a:lstStyle>
          <a:p>
            <a:r>
              <a:rPr lang="en-US" dirty="0" smtClean="0"/>
              <a:t>DIVIDER SLIDE</a:t>
            </a:r>
            <a:endParaRPr lang="en-US" dirty="0"/>
          </a:p>
        </p:txBody>
      </p:sp>
      <p:sp>
        <p:nvSpPr>
          <p:cNvPr id="6" name="Subtitle 2"/>
          <p:cNvSpPr>
            <a:spLocks noGrp="1"/>
          </p:cNvSpPr>
          <p:nvPr>
            <p:ph type="subTitle" idx="1" hasCustomPrompt="1"/>
          </p:nvPr>
        </p:nvSpPr>
        <p:spPr>
          <a:xfrm>
            <a:off x="493776" y="3970337"/>
            <a:ext cx="4978908" cy="2212976"/>
          </a:xfrm>
          <a:prstGeom prst="rect">
            <a:avLst/>
          </a:prstGeom>
          <a:ln>
            <a:noFill/>
          </a:ln>
        </p:spPr>
        <p:txBody>
          <a:bodyPr lIns="0">
            <a:normAutofit/>
          </a:bodyPr>
          <a:lstStyle>
            <a:lvl1pPr marL="0" indent="0" algn="l">
              <a:buNone/>
              <a:defRPr sz="2100" b="0" baseline="0">
                <a:solidFill>
                  <a:schemeClr val="tx1"/>
                </a:solidFill>
                <a:latin typeface="+mj-lt"/>
                <a:ea typeface="Georgia" charset="0"/>
                <a:cs typeface="Georgia"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Section title</a:t>
            </a:r>
            <a:endParaRPr lang="en-US" dirty="0"/>
          </a:p>
        </p:txBody>
      </p:sp>
    </p:spTree>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57"/>
            <a:ext cx="9141713" cy="6856284"/>
          </a:xfrm>
          <a:prstGeom prst="rect">
            <a:avLst/>
          </a:prstGeom>
        </p:spPr>
      </p:pic>
      <p:sp>
        <p:nvSpPr>
          <p:cNvPr id="5" name="Title 1"/>
          <p:cNvSpPr>
            <a:spLocks noGrp="1"/>
          </p:cNvSpPr>
          <p:nvPr>
            <p:ph type="ctrTitle" hasCustomPrompt="1"/>
          </p:nvPr>
        </p:nvSpPr>
        <p:spPr>
          <a:xfrm>
            <a:off x="493776" y="1490663"/>
            <a:ext cx="4978908" cy="2387600"/>
          </a:xfrm>
          <a:prstGeom prst="rect">
            <a:avLst/>
          </a:prstGeom>
          <a:ln>
            <a:noFill/>
          </a:ln>
        </p:spPr>
        <p:txBody>
          <a:bodyPr lIns="0" anchor="b"/>
          <a:lstStyle>
            <a:lvl1pPr algn="l">
              <a:lnSpc>
                <a:spcPts val="4350"/>
              </a:lnSpc>
              <a:defRPr sz="4500" b="1" i="0" cap="all" baseline="0">
                <a:solidFill>
                  <a:schemeClr val="bg1"/>
                </a:solidFill>
                <a:latin typeface="Arial" charset="0"/>
                <a:ea typeface="Arial" charset="0"/>
                <a:cs typeface="Arial" charset="0"/>
              </a:defRPr>
            </a:lvl1pPr>
          </a:lstStyle>
          <a:p>
            <a:r>
              <a:rPr lang="en-US" dirty="0" smtClean="0"/>
              <a:t>DIVIDER SLIDE</a:t>
            </a:r>
            <a:endParaRPr lang="en-US" dirty="0"/>
          </a:p>
        </p:txBody>
      </p:sp>
      <p:sp>
        <p:nvSpPr>
          <p:cNvPr id="6" name="Subtitle 2"/>
          <p:cNvSpPr>
            <a:spLocks noGrp="1"/>
          </p:cNvSpPr>
          <p:nvPr>
            <p:ph type="subTitle" idx="1" hasCustomPrompt="1"/>
          </p:nvPr>
        </p:nvSpPr>
        <p:spPr>
          <a:xfrm>
            <a:off x="493776" y="3970337"/>
            <a:ext cx="4978908" cy="2212976"/>
          </a:xfrm>
          <a:prstGeom prst="rect">
            <a:avLst/>
          </a:prstGeom>
          <a:ln>
            <a:noFill/>
          </a:ln>
        </p:spPr>
        <p:txBody>
          <a:bodyPr lIns="0">
            <a:normAutofit/>
          </a:bodyPr>
          <a:lstStyle>
            <a:lvl1pPr marL="0" indent="0" algn="l">
              <a:buNone/>
              <a:defRPr sz="2100" b="0" baseline="0">
                <a:solidFill>
                  <a:schemeClr val="bg1"/>
                </a:solidFill>
                <a:latin typeface="+mj-lt"/>
                <a:ea typeface="Georgia" charset="0"/>
                <a:cs typeface="Georgia"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Section title</a:t>
            </a:r>
            <a:endParaRPr lang="en-US" dirty="0"/>
          </a:p>
        </p:txBody>
      </p:sp>
    </p:spTree>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27101" y="2189264"/>
            <a:ext cx="4802124" cy="3790483"/>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5" name="Title Placeholder 12"/>
          <p:cNvSpPr>
            <a:spLocks noGrp="1"/>
          </p:cNvSpPr>
          <p:nvPr>
            <p:ph type="title" hasCustomPrompt="1"/>
          </p:nvPr>
        </p:nvSpPr>
        <p:spPr>
          <a:xfrm>
            <a:off x="425196" y="1316736"/>
            <a:ext cx="78867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27101" y="1242392"/>
            <a:ext cx="7886700" cy="4737356"/>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5" name="Title Placeholder 12"/>
          <p:cNvSpPr>
            <a:spLocks noGrp="1"/>
          </p:cNvSpPr>
          <p:nvPr>
            <p:ph type="title" hasCustomPrompt="1"/>
          </p:nvPr>
        </p:nvSpPr>
        <p:spPr>
          <a:xfrm>
            <a:off x="427101" y="0"/>
            <a:ext cx="78867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425196" y="2185417"/>
            <a:ext cx="3134815" cy="3511409"/>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a:t>
            </a:r>
          </a:p>
        </p:txBody>
      </p:sp>
      <p:sp>
        <p:nvSpPr>
          <p:cNvPr id="13" name="Text Placeholder 2"/>
          <p:cNvSpPr>
            <a:spLocks noGrp="1"/>
          </p:cNvSpPr>
          <p:nvPr>
            <p:ph type="body" idx="11" hasCustomPrompt="1"/>
          </p:nvPr>
        </p:nvSpPr>
        <p:spPr>
          <a:xfrm>
            <a:off x="3771900" y="2185417"/>
            <a:ext cx="3134815" cy="3511409"/>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err="1" smtClean="0"/>
              <a:t>Etiam</a:t>
            </a:r>
            <a:r>
              <a:rPr lang="en-US" dirty="0" smtClean="0"/>
              <a:t> </a:t>
            </a:r>
            <a:r>
              <a:rPr lang="en-US" dirty="0" err="1" smtClean="0"/>
              <a:t>molestie</a:t>
            </a:r>
            <a:r>
              <a:rPr lang="en-US" dirty="0" smtClean="0"/>
              <a:t> </a:t>
            </a:r>
            <a:r>
              <a:rPr lang="en-US" dirty="0" err="1" smtClean="0"/>
              <a:t>velit</a:t>
            </a:r>
            <a:r>
              <a:rPr lang="en-US" dirty="0" smtClean="0"/>
              <a:t> vitae dolor </a:t>
            </a:r>
            <a:r>
              <a:rPr lang="en-US" dirty="0" err="1" smtClean="0"/>
              <a:t>euismod</a:t>
            </a:r>
            <a:r>
              <a:rPr lang="en-US" dirty="0" smtClean="0"/>
              <a:t>, sit </a:t>
            </a:r>
            <a:r>
              <a:rPr lang="en-US" dirty="0" err="1" smtClean="0"/>
              <a:t>amet</a:t>
            </a:r>
            <a:r>
              <a:rPr lang="en-US" dirty="0" smtClean="0"/>
              <a:t> </a:t>
            </a:r>
            <a:r>
              <a:rPr lang="en-US" dirty="0" err="1" smtClean="0"/>
              <a:t>finibus</a:t>
            </a:r>
            <a:r>
              <a:rPr lang="en-US" dirty="0" smtClean="0"/>
              <a:t> </a:t>
            </a:r>
            <a:r>
              <a:rPr lang="en-US" dirty="0" err="1" smtClean="0"/>
              <a:t>risus</a:t>
            </a:r>
            <a:r>
              <a:rPr lang="en-US" dirty="0" smtClean="0"/>
              <a:t> </a:t>
            </a:r>
            <a:r>
              <a:rPr lang="en-US" dirty="0" err="1" smtClean="0"/>
              <a:t>mattis</a:t>
            </a:r>
            <a:r>
              <a:rPr lang="en-US" dirty="0" smtClean="0"/>
              <a:t>. In </a:t>
            </a:r>
            <a:r>
              <a:rPr lang="en-US" dirty="0" err="1" smtClean="0"/>
              <a:t>ornare</a:t>
            </a:r>
            <a:r>
              <a:rPr lang="en-US" dirty="0" smtClean="0"/>
              <a:t> convallis </a:t>
            </a:r>
            <a:r>
              <a:rPr lang="en-US" dirty="0" err="1" smtClean="0"/>
              <a:t>velit</a:t>
            </a:r>
            <a:r>
              <a:rPr lang="en-US" dirty="0" smtClean="0"/>
              <a:t> vitae cursus. Integer </a:t>
            </a:r>
            <a:r>
              <a:rPr lang="en-US" dirty="0" err="1" smtClean="0"/>
              <a:t>egestas</a:t>
            </a:r>
            <a:r>
              <a:rPr lang="en-US" dirty="0" smtClean="0"/>
              <a:t> sit </a:t>
            </a:r>
            <a:r>
              <a:rPr lang="en-US" dirty="0" err="1" smtClean="0"/>
              <a:t>amet</a:t>
            </a:r>
            <a:r>
              <a:rPr lang="en-US" dirty="0" smtClean="0"/>
              <a:t> mi </a:t>
            </a:r>
            <a:r>
              <a:rPr lang="en-US" dirty="0" err="1" smtClean="0"/>
              <a:t>vehicula</a:t>
            </a:r>
            <a:r>
              <a:rPr lang="en-US" dirty="0" smtClean="0"/>
              <a:t> </a:t>
            </a:r>
            <a:r>
              <a:rPr lang="en-US" dirty="0" err="1" smtClean="0"/>
              <a:t>sollicitudin</a:t>
            </a:r>
            <a:r>
              <a:rPr lang="en-US" dirty="0" smtClean="0"/>
              <a:t>. </a:t>
            </a:r>
            <a:r>
              <a:rPr lang="en-US" dirty="0" err="1" smtClean="0"/>
              <a:t>Pellentesque</a:t>
            </a:r>
            <a:r>
              <a:rPr lang="en-US" dirty="0" smtClean="0"/>
              <a:t> habitant </a:t>
            </a:r>
            <a:r>
              <a:rPr lang="en-US" dirty="0" err="1" smtClean="0"/>
              <a:t>morbi</a:t>
            </a:r>
            <a:r>
              <a:rPr lang="en-US" dirty="0" smtClean="0"/>
              <a:t> </a:t>
            </a:r>
            <a:r>
              <a:rPr lang="en-US" dirty="0" err="1" smtClean="0"/>
              <a:t>tristique</a:t>
            </a:r>
            <a:r>
              <a:rPr lang="en-US" dirty="0" smtClean="0"/>
              <a:t> </a:t>
            </a:r>
            <a:r>
              <a:rPr lang="en-US" dirty="0" err="1" smtClean="0"/>
              <a:t>senectus</a:t>
            </a:r>
            <a:r>
              <a:rPr lang="en-US" dirty="0" smtClean="0"/>
              <a:t> et </a:t>
            </a:r>
            <a:r>
              <a:rPr lang="en-US" dirty="0" err="1" smtClean="0"/>
              <a:t>netus</a:t>
            </a:r>
            <a:r>
              <a:rPr lang="en-US" dirty="0" smtClean="0"/>
              <a:t> et </a:t>
            </a:r>
            <a:r>
              <a:rPr lang="en-US" dirty="0" err="1" smtClean="0"/>
              <a:t>malesuada</a:t>
            </a:r>
            <a:r>
              <a:rPr lang="en-US" dirty="0" smtClean="0"/>
              <a:t> fames ac </a:t>
            </a:r>
            <a:r>
              <a:rPr lang="en-US" dirty="0" err="1" smtClean="0"/>
              <a:t>turpis</a:t>
            </a:r>
            <a:r>
              <a:rPr lang="en-US" dirty="0" smtClean="0"/>
              <a:t> </a:t>
            </a:r>
            <a:r>
              <a:rPr lang="en-US" dirty="0" err="1" smtClean="0"/>
              <a:t>egestas</a:t>
            </a:r>
            <a:r>
              <a:rPr lang="en-US" dirty="0" smtClean="0"/>
              <a:t>.</a:t>
            </a:r>
          </a:p>
        </p:txBody>
      </p:sp>
      <p:sp>
        <p:nvSpPr>
          <p:cNvPr id="6" name="Title Placeholder 12"/>
          <p:cNvSpPr>
            <a:spLocks noGrp="1"/>
          </p:cNvSpPr>
          <p:nvPr>
            <p:ph type="title" hasCustomPrompt="1"/>
          </p:nvPr>
        </p:nvSpPr>
        <p:spPr>
          <a:xfrm>
            <a:off x="425196" y="1316736"/>
            <a:ext cx="78867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858"/>
            <a:ext cx="9141714" cy="6856285"/>
          </a:xfrm>
          <a:prstGeom prst="rect">
            <a:avLst/>
          </a:prstGeom>
        </p:spPr>
      </p:pic>
      <p:sp>
        <p:nvSpPr>
          <p:cNvPr id="10" name="Text Placeholder 5"/>
          <p:cNvSpPr>
            <a:spLocks noGrp="1"/>
          </p:cNvSpPr>
          <p:nvPr>
            <p:ph type="body" sz="quarter" idx="10" hasCustomPrompt="1"/>
          </p:nvPr>
        </p:nvSpPr>
        <p:spPr>
          <a:xfrm>
            <a:off x="493776" y="3968497"/>
            <a:ext cx="4978908" cy="1650381"/>
          </a:xfrm>
          <a:prstGeom prst="rect">
            <a:avLst/>
          </a:prstGeom>
        </p:spPr>
        <p:txBody>
          <a:bodyPr lIns="0">
            <a:normAutofit/>
          </a:bodyPr>
          <a:lstStyle>
            <a:lvl1pPr marL="0" indent="0">
              <a:buNone/>
              <a:defRPr sz="2100" b="0" i="0">
                <a:solidFill>
                  <a:schemeClr val="bg1"/>
                </a:solidFill>
                <a:latin typeface="+mj-lt"/>
                <a:ea typeface="Georgia" charset="0"/>
                <a:cs typeface="Georgia" charset="0"/>
              </a:defRPr>
            </a:lvl1pPr>
          </a:lstStyle>
          <a:p>
            <a:pPr lvl="0"/>
            <a:r>
              <a:rPr lang="en-US" dirty="0" smtClean="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3777" y="6046265"/>
            <a:ext cx="4148561" cy="307671"/>
          </a:xfrm>
          <a:prstGeom prst="rect">
            <a:avLst/>
          </a:prstGeom>
        </p:spPr>
      </p:pic>
      <p:sp>
        <p:nvSpPr>
          <p:cNvPr id="14" name="Title 1"/>
          <p:cNvSpPr>
            <a:spLocks noGrp="1"/>
          </p:cNvSpPr>
          <p:nvPr>
            <p:ph type="ctrTitle" hasCustomPrompt="1"/>
          </p:nvPr>
        </p:nvSpPr>
        <p:spPr>
          <a:xfrm>
            <a:off x="493776" y="1490472"/>
            <a:ext cx="4978908" cy="2386584"/>
          </a:xfrm>
          <a:prstGeom prst="rect">
            <a:avLst/>
          </a:prstGeom>
          <a:ln>
            <a:noFill/>
          </a:ln>
        </p:spPr>
        <p:txBody>
          <a:bodyPr lIns="0" anchor="b"/>
          <a:lstStyle>
            <a:lvl1pPr algn="l">
              <a:lnSpc>
                <a:spcPts val="4350"/>
              </a:lnSpc>
              <a:defRPr sz="4500" b="1" i="0" cap="all" baseline="0">
                <a:solidFill>
                  <a:schemeClr val="bg1"/>
                </a:solidFill>
                <a:latin typeface="Arial" charset="0"/>
                <a:ea typeface="Arial" charset="0"/>
                <a:cs typeface="Arial" charset="0"/>
              </a:defRPr>
            </a:lvl1pPr>
          </a:lstStyle>
          <a:p>
            <a:r>
              <a:rPr lang="en-US" dirty="0" smtClean="0"/>
              <a:t>Presentation</a:t>
            </a:r>
            <a:br>
              <a:rPr lang="en-US" dirty="0" smtClean="0"/>
            </a:br>
            <a:r>
              <a:rPr lang="en-US" dirty="0" smtClean="0"/>
              <a:t>Title</a:t>
            </a:r>
            <a:endParaRPr lang="en-US" dirty="0"/>
          </a:p>
        </p:txBody>
      </p:sp>
    </p:spTree>
    <p:extLst>
      <p:ext uri="{BB962C8B-B14F-4D97-AF65-F5344CB8AC3E}">
        <p14:creationId xmlns:p14="http://schemas.microsoft.com/office/powerpoint/2010/main" val="50587984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425196" y="2185417"/>
            <a:ext cx="6418318" cy="3732425"/>
          </a:xfrm>
          <a:prstGeom prst="rect">
            <a:avLst/>
          </a:prstGeom>
        </p:spPr>
        <p:txBody>
          <a:bodyPr lIns="182880" rIns="182880">
            <a:noAutofit/>
          </a:bodyPr>
          <a:lstStyle>
            <a:lvl1pPr marL="342900" marR="0" indent="-304800" algn="l" defTabSz="685800" rtl="0" eaLnBrk="1" fontAlgn="auto" latinLnBrk="0" hangingPunct="1">
              <a:lnSpc>
                <a:spcPts val="1950"/>
              </a:lnSpc>
              <a:spcBef>
                <a:spcPts val="750"/>
              </a:spcBef>
              <a:spcAft>
                <a:spcPts val="0"/>
              </a:spcAft>
              <a:buClr>
                <a:srgbClr val="005BBB"/>
              </a:buClr>
              <a:buSzPct val="109000"/>
              <a:buFont typeface="Arial" charset="0"/>
              <a:buChar char="•"/>
              <a:tabLst/>
              <a:defRPr sz="150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r>
              <a:rPr lang="en-US" dirty="0" err="1" smtClean="0"/>
              <a:t>Quisque</a:t>
            </a:r>
            <a:r>
              <a:rPr lang="en-US" dirty="0" smtClean="0"/>
              <a:t> ac </a:t>
            </a:r>
            <a:r>
              <a:rPr lang="en-US" dirty="0" err="1" smtClean="0"/>
              <a:t>orci</a:t>
            </a:r>
            <a:r>
              <a:rPr lang="en-US" dirty="0" smtClean="0"/>
              <a:t> in </a:t>
            </a:r>
            <a:r>
              <a:rPr lang="en-US" dirty="0" err="1" smtClean="0"/>
              <a:t>turpis</a:t>
            </a:r>
            <a:r>
              <a:rPr lang="en-US" dirty="0" smtClean="0"/>
              <a:t> </a:t>
            </a:r>
            <a:r>
              <a:rPr lang="en-US" dirty="0" err="1" smtClean="0"/>
              <a:t>dapibus</a:t>
            </a:r>
            <a:r>
              <a:rPr lang="en-US" dirty="0" smtClean="0"/>
              <a:t> </a:t>
            </a:r>
            <a:r>
              <a:rPr lang="en-US" dirty="0" err="1" smtClean="0"/>
              <a:t>sagittis</a:t>
            </a:r>
            <a:r>
              <a:rPr lang="en-US" dirty="0" smtClean="0"/>
              <a:t>.</a:t>
            </a:r>
          </a:p>
          <a:p>
            <a:r>
              <a:rPr lang="en-US" dirty="0" err="1" smtClean="0"/>
              <a:t>Donec</a:t>
            </a:r>
            <a:r>
              <a:rPr lang="en-US" dirty="0" smtClean="0"/>
              <a:t> vitae </a:t>
            </a:r>
            <a:r>
              <a:rPr lang="en-US" dirty="0" err="1" smtClean="0"/>
              <a:t>justo</a:t>
            </a:r>
            <a:r>
              <a:rPr lang="en-US" dirty="0" smtClean="0"/>
              <a:t> et </a:t>
            </a:r>
            <a:r>
              <a:rPr lang="en-US" dirty="0" err="1" smtClean="0"/>
              <a:t>neque</a:t>
            </a:r>
            <a:r>
              <a:rPr lang="en-US" dirty="0" smtClean="0"/>
              <a:t> </a:t>
            </a:r>
            <a:r>
              <a:rPr lang="en-US" dirty="0" err="1" smtClean="0"/>
              <a:t>mollis</a:t>
            </a:r>
            <a:r>
              <a:rPr lang="en-US" dirty="0" smtClean="0"/>
              <a:t> </a:t>
            </a:r>
            <a:r>
              <a:rPr lang="en-US" dirty="0" err="1" smtClean="0"/>
              <a:t>consectetur</a:t>
            </a:r>
            <a:r>
              <a:rPr lang="en-US" dirty="0" smtClean="0"/>
              <a:t>.</a:t>
            </a:r>
          </a:p>
          <a:p>
            <a:r>
              <a:rPr lang="en-US" dirty="0" err="1" smtClean="0"/>
              <a:t>Etiam</a:t>
            </a:r>
            <a:r>
              <a:rPr lang="en-US" dirty="0" smtClean="0"/>
              <a:t> </a:t>
            </a:r>
            <a:r>
              <a:rPr lang="en-US" dirty="0" err="1" smtClean="0"/>
              <a:t>aliquet</a:t>
            </a:r>
            <a:r>
              <a:rPr lang="en-US" dirty="0" smtClean="0"/>
              <a:t> ex </a:t>
            </a:r>
            <a:r>
              <a:rPr lang="en-US" dirty="0" err="1" smtClean="0"/>
              <a:t>sed</a:t>
            </a:r>
            <a:r>
              <a:rPr lang="en-US" dirty="0" smtClean="0"/>
              <a:t> </a:t>
            </a:r>
            <a:r>
              <a:rPr lang="en-US" dirty="0" err="1" smtClean="0"/>
              <a:t>bibendum</a:t>
            </a:r>
            <a:r>
              <a:rPr lang="en-US" dirty="0" smtClean="0"/>
              <a:t> </a:t>
            </a:r>
            <a:r>
              <a:rPr lang="en-US" dirty="0" err="1" smtClean="0"/>
              <a:t>consequat</a:t>
            </a:r>
            <a:r>
              <a:rPr lang="en-US" dirty="0" smtClean="0"/>
              <a:t>.</a:t>
            </a:r>
          </a:p>
          <a:p>
            <a:r>
              <a:rPr lang="en-US" dirty="0" err="1" smtClean="0"/>
              <a:t>Cras</a:t>
            </a:r>
            <a:r>
              <a:rPr lang="en-US" dirty="0" smtClean="0"/>
              <a:t> </a:t>
            </a:r>
            <a:r>
              <a:rPr lang="en-US" dirty="0" err="1" smtClean="0"/>
              <a:t>lacinia</a:t>
            </a:r>
            <a:r>
              <a:rPr lang="en-US" dirty="0" smtClean="0"/>
              <a:t> </a:t>
            </a:r>
            <a:r>
              <a:rPr lang="en-US" dirty="0" err="1" smtClean="0"/>
              <a:t>est</a:t>
            </a:r>
            <a:r>
              <a:rPr lang="en-US" dirty="0" smtClean="0"/>
              <a:t> ac </a:t>
            </a:r>
            <a:r>
              <a:rPr lang="en-US" dirty="0" err="1" smtClean="0"/>
              <a:t>elit</a:t>
            </a:r>
            <a:r>
              <a:rPr lang="en-US" dirty="0" smtClean="0"/>
              <a:t> </a:t>
            </a:r>
            <a:r>
              <a:rPr lang="en-US" dirty="0" err="1" smtClean="0"/>
              <a:t>dignissim</a:t>
            </a:r>
            <a:r>
              <a:rPr lang="en-US" dirty="0" smtClean="0"/>
              <a:t> </a:t>
            </a:r>
            <a:r>
              <a:rPr lang="en-US" dirty="0" err="1" smtClean="0"/>
              <a:t>varius</a:t>
            </a:r>
            <a:r>
              <a:rPr lang="en-US" dirty="0" smtClean="0"/>
              <a:t>.</a:t>
            </a:r>
          </a:p>
          <a:p>
            <a:r>
              <a:rPr lang="en-US" dirty="0" err="1" smtClean="0"/>
              <a:t>Duis</a:t>
            </a:r>
            <a:r>
              <a:rPr lang="en-US" dirty="0" smtClean="0"/>
              <a:t> sit </a:t>
            </a:r>
            <a:r>
              <a:rPr lang="en-US" dirty="0" err="1" smtClean="0"/>
              <a:t>amet</a:t>
            </a:r>
            <a:r>
              <a:rPr lang="en-US" dirty="0" smtClean="0"/>
              <a:t> </a:t>
            </a:r>
            <a:r>
              <a:rPr lang="en-US" dirty="0" err="1" smtClean="0"/>
              <a:t>odio</a:t>
            </a:r>
            <a:r>
              <a:rPr lang="en-US" dirty="0" smtClean="0"/>
              <a:t> </a:t>
            </a:r>
            <a:r>
              <a:rPr lang="en-US" dirty="0" err="1" smtClean="0"/>
              <a:t>facilisis</a:t>
            </a:r>
            <a:r>
              <a:rPr lang="en-US" dirty="0" smtClean="0"/>
              <a:t> </a:t>
            </a:r>
            <a:r>
              <a:rPr lang="en-US" dirty="0" err="1" smtClean="0"/>
              <a:t>turpis</a:t>
            </a:r>
            <a:r>
              <a:rPr lang="en-US" dirty="0" smtClean="0"/>
              <a:t> </a:t>
            </a:r>
            <a:r>
              <a:rPr lang="en-US" dirty="0" err="1" smtClean="0"/>
              <a:t>sodales</a:t>
            </a:r>
            <a:r>
              <a:rPr lang="en-US" dirty="0" smtClean="0"/>
              <a:t> </a:t>
            </a:r>
            <a:r>
              <a:rPr lang="en-US" dirty="0" err="1" smtClean="0"/>
              <a:t>placerat</a:t>
            </a:r>
            <a:r>
              <a:rPr lang="en-US" dirty="0" smtClean="0"/>
              <a:t>.</a:t>
            </a:r>
          </a:p>
          <a:p>
            <a:r>
              <a:rPr lang="en-US" dirty="0" smtClean="0"/>
              <a:t>Justo et neque odio facilisis turpis </a:t>
            </a:r>
            <a:r>
              <a:rPr lang="en-US" dirty="0" err="1" smtClean="0"/>
              <a:t>sodales</a:t>
            </a:r>
            <a:r>
              <a:rPr lang="en-US" dirty="0" smtClean="0"/>
              <a:t> placerat.</a:t>
            </a:r>
          </a:p>
        </p:txBody>
      </p:sp>
      <p:sp>
        <p:nvSpPr>
          <p:cNvPr id="6" name="Title Placeholder 12"/>
          <p:cNvSpPr>
            <a:spLocks noGrp="1"/>
          </p:cNvSpPr>
          <p:nvPr>
            <p:ph type="title" hasCustomPrompt="1"/>
          </p:nvPr>
        </p:nvSpPr>
        <p:spPr>
          <a:xfrm>
            <a:off x="425196" y="1316736"/>
            <a:ext cx="7886700" cy="868430"/>
          </a:xfrm>
          <a:prstGeom prst="rect">
            <a:avLst/>
          </a:prstGeom>
        </p:spPr>
        <p:txBody>
          <a:bodyPr vert="horz" lIns="91440" tIns="45720" rIns="91440" bIns="45720" rtlCol="0" anchor="b">
            <a:normAutofit/>
          </a:bodyPr>
          <a:lstStyle>
            <a:lvl1pPr>
              <a:defRPr b="0" baseline="0"/>
            </a:lvl1pPr>
          </a:lstStyle>
          <a:p>
            <a:r>
              <a:rPr lang="en-US" dirty="0" smtClean="0"/>
              <a:t>Click to edit title</a:t>
            </a:r>
            <a:endParaRPr lang="en-US" dirty="0"/>
          </a:p>
        </p:txBody>
      </p:sp>
    </p:spTree>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425197" y="2185416"/>
            <a:ext cx="7259240" cy="3848100"/>
          </a:xfrm>
          <a:prstGeom prst="rect">
            <a:avLst/>
          </a:prstGeom>
        </p:spPr>
        <p:txBody>
          <a:bodyPr/>
          <a:lstStyle>
            <a:lvl1pPr marL="0" indent="0">
              <a:lnSpc>
                <a:spcPts val="1725"/>
              </a:lnSpc>
              <a:buClr>
                <a:srgbClr val="005BBB"/>
              </a:buClr>
              <a:buFontTx/>
              <a:buNone/>
              <a:defRPr sz="1275" b="1">
                <a:solidFill>
                  <a:srgbClr val="005BBB"/>
                </a:solidFill>
                <a:latin typeface="Arial" charset="0"/>
                <a:ea typeface="Arial" charset="0"/>
                <a:cs typeface="Arial" charset="0"/>
              </a:defRPr>
            </a:lvl1pPr>
            <a:lvl2pPr marL="552450" indent="-209550">
              <a:lnSpc>
                <a:spcPts val="1725"/>
              </a:lnSpc>
              <a:buClr>
                <a:srgbClr val="005BBB"/>
              </a:buClr>
              <a:buFont typeface="Arial" charset="0"/>
              <a:buChar char="•"/>
              <a:tabLst/>
              <a:defRPr sz="1500">
                <a:solidFill>
                  <a:schemeClr val="tx1"/>
                </a:solidFill>
                <a:latin typeface="Arial" charset="0"/>
                <a:ea typeface="Arial" charset="0"/>
                <a:cs typeface="Arial" charset="0"/>
              </a:defRPr>
            </a:lvl2pPr>
            <a:lvl3pPr marL="857250" marR="0" indent="-171450" algn="l" defTabSz="685800" rtl="0" eaLnBrk="1" fontAlgn="auto" latinLnBrk="0" hangingPunct="1">
              <a:lnSpc>
                <a:spcPts val="1725"/>
              </a:lnSpc>
              <a:spcBef>
                <a:spcPts val="375"/>
              </a:spcBef>
              <a:spcAft>
                <a:spcPts val="0"/>
              </a:spcAft>
              <a:buClr>
                <a:srgbClr val="005BBB"/>
              </a:buClr>
              <a:buSzTx/>
              <a:buFont typeface="LucidaGrande" charset="0"/>
              <a:buChar char="-"/>
              <a:tabLst>
                <a:tab pos="857250" algn="l"/>
              </a:tabLst>
              <a:defRPr sz="15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smtClean="0"/>
              <a:t>CLICK TO EDIT MASTER TEXT STYLES</a:t>
            </a:r>
          </a:p>
          <a:p>
            <a:pPr lvl="1"/>
            <a:r>
              <a:rPr lang="en-US" dirty="0" smtClean="0"/>
              <a:t>Second level text</a:t>
            </a:r>
          </a:p>
          <a:p>
            <a:pPr lvl="2"/>
            <a:r>
              <a:rPr lang="en-US" dirty="0" smtClean="0"/>
              <a:t>Third level</a:t>
            </a:r>
          </a:p>
          <a:p>
            <a:pPr lvl="1"/>
            <a:r>
              <a:rPr lang="en-US" dirty="0" smtClean="0"/>
              <a:t>Second level text</a:t>
            </a:r>
          </a:p>
          <a:p>
            <a:pPr marL="857250" marR="0" lvl="2" indent="-171450" algn="l" defTabSz="685800" rtl="0" eaLnBrk="1" fontAlgn="auto" latinLnBrk="0" hangingPunct="1">
              <a:lnSpc>
                <a:spcPts val="1725"/>
              </a:lnSpc>
              <a:spcBef>
                <a:spcPts val="375"/>
              </a:spcBef>
              <a:spcAft>
                <a:spcPts val="0"/>
              </a:spcAft>
              <a:buClr>
                <a:srgbClr val="005BBB"/>
              </a:buClr>
              <a:buSzTx/>
              <a:buFont typeface="LucidaGrande" charset="0"/>
              <a:buChar char="-"/>
              <a:tabLst/>
              <a:defRPr/>
            </a:pPr>
            <a:r>
              <a:rPr lang="en-US" dirty="0" smtClean="0"/>
              <a:t>Third level</a:t>
            </a:r>
          </a:p>
          <a:p>
            <a:pPr lvl="0"/>
            <a:r>
              <a:rPr lang="en-US" dirty="0" smtClean="0"/>
              <a:t>CLICK TO EDIT MASTER TEXT STYLES</a:t>
            </a:r>
          </a:p>
          <a:p>
            <a:pPr lvl="1"/>
            <a:r>
              <a:rPr lang="en-US" dirty="0" smtClean="0"/>
              <a:t>Second level text </a:t>
            </a:r>
          </a:p>
          <a:p>
            <a:pPr lvl="2"/>
            <a:r>
              <a:rPr lang="en-US" dirty="0" smtClean="0"/>
              <a:t>Third level</a:t>
            </a:r>
          </a:p>
          <a:p>
            <a:pPr marL="857250" marR="0" lvl="2" indent="-171450" algn="l" defTabSz="685800" rtl="0" eaLnBrk="1" fontAlgn="auto" latinLnBrk="0" hangingPunct="1">
              <a:lnSpc>
                <a:spcPts val="1725"/>
              </a:lnSpc>
              <a:spcBef>
                <a:spcPts val="375"/>
              </a:spcBef>
              <a:spcAft>
                <a:spcPts val="0"/>
              </a:spcAft>
              <a:buClr>
                <a:srgbClr val="005BBB"/>
              </a:buClr>
              <a:buSzTx/>
              <a:buFont typeface="LucidaGrande" charset="0"/>
              <a:buChar char="-"/>
              <a:tabLst/>
              <a:defRPr/>
            </a:pPr>
            <a:r>
              <a:rPr lang="en-US" dirty="0" smtClean="0"/>
              <a:t>Third level</a:t>
            </a:r>
          </a:p>
        </p:txBody>
      </p:sp>
      <p:sp>
        <p:nvSpPr>
          <p:cNvPr id="5" name="Title Placeholder 12"/>
          <p:cNvSpPr>
            <a:spLocks noGrp="1"/>
          </p:cNvSpPr>
          <p:nvPr>
            <p:ph type="title" hasCustomPrompt="1"/>
          </p:nvPr>
        </p:nvSpPr>
        <p:spPr>
          <a:xfrm>
            <a:off x="425196" y="1316736"/>
            <a:ext cx="78867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8" name="Text Placeholder 2"/>
          <p:cNvSpPr>
            <a:spLocks noGrp="1"/>
          </p:cNvSpPr>
          <p:nvPr>
            <p:ph type="body" idx="1" hasCustomPrompt="1"/>
          </p:nvPr>
        </p:nvSpPr>
        <p:spPr>
          <a:xfrm>
            <a:off x="427102" y="2189263"/>
            <a:ext cx="3001899" cy="2768327"/>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5" name="Title Placeholder 12"/>
          <p:cNvSpPr>
            <a:spLocks noGrp="1"/>
          </p:cNvSpPr>
          <p:nvPr>
            <p:ph type="title" hasCustomPrompt="1"/>
          </p:nvPr>
        </p:nvSpPr>
        <p:spPr>
          <a:xfrm>
            <a:off x="425196" y="1316736"/>
            <a:ext cx="3398729"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
        <p:nvSpPr>
          <p:cNvPr id="6" name="Picture Placeholder 2"/>
          <p:cNvSpPr>
            <a:spLocks noGrp="1" noChangeAspect="1"/>
          </p:cNvSpPr>
          <p:nvPr>
            <p:ph type="pic" idx="13"/>
          </p:nvPr>
        </p:nvSpPr>
        <p:spPr>
          <a:xfrm>
            <a:off x="3823924" y="1049311"/>
            <a:ext cx="5320076" cy="5811864"/>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smtClean="0"/>
          </a:p>
          <a:p>
            <a:r>
              <a:rPr lang="en-US" dirty="0" smtClean="0"/>
              <a:t>Drag picture to placeholder or click icon to add</a:t>
            </a:r>
            <a:endParaRPr lang="en-US" dirty="0"/>
          </a:p>
        </p:txBody>
      </p:sp>
    </p:spTree>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0" name="Text Placeholder 2"/>
          <p:cNvSpPr>
            <a:spLocks noGrp="1"/>
          </p:cNvSpPr>
          <p:nvPr>
            <p:ph type="body" idx="1" hasCustomPrompt="1"/>
          </p:nvPr>
        </p:nvSpPr>
        <p:spPr>
          <a:xfrm>
            <a:off x="427102" y="2189263"/>
            <a:ext cx="3001899" cy="2768327"/>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8" name="Title Placeholder 12"/>
          <p:cNvSpPr>
            <a:spLocks noGrp="1"/>
          </p:cNvSpPr>
          <p:nvPr>
            <p:ph type="title" hasCustomPrompt="1"/>
          </p:nvPr>
        </p:nvSpPr>
        <p:spPr>
          <a:xfrm>
            <a:off x="425196" y="1316736"/>
            <a:ext cx="3398729" cy="868430"/>
          </a:xfrm>
          <a:prstGeom prst="rect">
            <a:avLst/>
          </a:prstGeom>
        </p:spPr>
        <p:txBody>
          <a:bodyPr vert="horz" lIns="91440" tIns="45720" rIns="91440" bIns="45720" rtlCol="0" anchor="b">
            <a:normAutofit/>
          </a:bodyPr>
          <a:lstStyle/>
          <a:p>
            <a:r>
              <a:rPr lang="en-US" dirty="0" smtClean="0"/>
              <a:t>Click to </a:t>
            </a:r>
            <a:r>
              <a:rPr lang="en-US" smtClean="0"/>
              <a:t>edit title</a:t>
            </a:r>
            <a:endParaRPr lang="en-US" dirty="0"/>
          </a:p>
        </p:txBody>
      </p:sp>
      <p:sp>
        <p:nvSpPr>
          <p:cNvPr id="12" name="Picture Placeholder 2"/>
          <p:cNvSpPr>
            <a:spLocks noGrp="1" noChangeAspect="1"/>
          </p:cNvSpPr>
          <p:nvPr>
            <p:ph type="pic" idx="13"/>
          </p:nvPr>
        </p:nvSpPr>
        <p:spPr>
          <a:xfrm>
            <a:off x="3835974" y="1049311"/>
            <a:ext cx="5308027" cy="2950086"/>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smtClean="0"/>
          </a:p>
          <a:p>
            <a:r>
              <a:rPr lang="en-US" dirty="0" smtClean="0"/>
              <a:t>Drag picture to placeholder or click icon to add</a:t>
            </a:r>
            <a:endParaRPr lang="en-US" dirty="0"/>
          </a:p>
        </p:txBody>
      </p:sp>
      <p:sp>
        <p:nvSpPr>
          <p:cNvPr id="13" name="Picture Placeholder 2"/>
          <p:cNvSpPr>
            <a:spLocks noGrp="1" noChangeAspect="1"/>
          </p:cNvSpPr>
          <p:nvPr>
            <p:ph type="pic" idx="14"/>
          </p:nvPr>
        </p:nvSpPr>
        <p:spPr>
          <a:xfrm>
            <a:off x="3835973" y="3998296"/>
            <a:ext cx="270189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smtClean="0"/>
          </a:p>
          <a:p>
            <a:r>
              <a:rPr lang="en-US" dirty="0" smtClean="0"/>
              <a:t>Drag picture to placeholder or click icon to add</a:t>
            </a:r>
            <a:endParaRPr lang="en-US" dirty="0"/>
          </a:p>
        </p:txBody>
      </p:sp>
      <p:sp>
        <p:nvSpPr>
          <p:cNvPr id="14" name="Picture Placeholder 2"/>
          <p:cNvSpPr>
            <a:spLocks noGrp="1" noChangeAspect="1"/>
          </p:cNvSpPr>
          <p:nvPr>
            <p:ph type="pic" idx="15"/>
          </p:nvPr>
        </p:nvSpPr>
        <p:spPr>
          <a:xfrm>
            <a:off x="6525817" y="3998296"/>
            <a:ext cx="2618184"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smtClean="0"/>
          </a:p>
          <a:p>
            <a:r>
              <a:rPr lang="en-US" dirty="0" smtClean="0"/>
              <a:t>Drag picture to placeholder or click icon to add</a:t>
            </a:r>
            <a:endParaRPr lang="en-US" dirty="0"/>
          </a:p>
        </p:txBody>
      </p:sp>
    </p:spTree>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4" name="Picture Placeholder 2"/>
          <p:cNvSpPr>
            <a:spLocks noGrp="1" noChangeAspect="1"/>
          </p:cNvSpPr>
          <p:nvPr>
            <p:ph type="pic" idx="13"/>
          </p:nvPr>
        </p:nvSpPr>
        <p:spPr>
          <a:xfrm>
            <a:off x="0" y="1049311"/>
            <a:ext cx="9144000" cy="5811864"/>
          </a:xfrm>
          <a:prstGeom prst="rect">
            <a:avLst/>
          </a:prstGeom>
          <a:solidFill>
            <a:schemeClr val="bg2">
              <a:lumMod val="75000"/>
            </a:schemeClr>
          </a:solidFill>
          <a:ln>
            <a:no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smtClean="0"/>
          </a:p>
          <a:p>
            <a:r>
              <a:rPr lang="en-US" dirty="0" smtClean="0"/>
              <a:t>Drag picture to placeholder or click icon to add</a:t>
            </a:r>
            <a:endParaRPr lang="en-US" dirty="0"/>
          </a:p>
        </p:txBody>
      </p:sp>
    </p:spTree>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16"/>
          </p:nvPr>
        </p:nvSpPr>
        <p:spPr>
          <a:xfrm>
            <a:off x="3824240" y="1320800"/>
            <a:ext cx="4791075" cy="4465639"/>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aseline="0">
                <a:solidFill>
                  <a:schemeClr val="bg1"/>
                </a:solidFill>
                <a:latin typeface="Arial" charset="0"/>
                <a:ea typeface="Arial" charset="0"/>
                <a:cs typeface="Arial" charset="0"/>
              </a:defRPr>
            </a:lvl1pPr>
          </a:lstStyle>
          <a:p>
            <a:endParaRPr lang="en-US" dirty="0" smtClean="0"/>
          </a:p>
          <a:p>
            <a:r>
              <a:rPr lang="en-US" dirty="0" smtClean="0"/>
              <a:t>Drag chart to placeholder or click icon to add chart</a:t>
            </a:r>
          </a:p>
          <a:p>
            <a:endParaRPr lang="en-US" dirty="0"/>
          </a:p>
        </p:txBody>
      </p:sp>
      <p:sp>
        <p:nvSpPr>
          <p:cNvPr id="9" name="Text Placeholder 2"/>
          <p:cNvSpPr>
            <a:spLocks noGrp="1"/>
          </p:cNvSpPr>
          <p:nvPr>
            <p:ph type="body" idx="1" hasCustomPrompt="1"/>
          </p:nvPr>
        </p:nvSpPr>
        <p:spPr>
          <a:xfrm>
            <a:off x="427102" y="2189263"/>
            <a:ext cx="3001899" cy="2768327"/>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5" name="Title Placeholder 12"/>
          <p:cNvSpPr>
            <a:spLocks noGrp="1"/>
          </p:cNvSpPr>
          <p:nvPr>
            <p:ph type="title" hasCustomPrompt="1"/>
          </p:nvPr>
        </p:nvSpPr>
        <p:spPr>
          <a:xfrm>
            <a:off x="425196" y="1316736"/>
            <a:ext cx="3398729" cy="868430"/>
          </a:xfrm>
          <a:prstGeom prst="rect">
            <a:avLst/>
          </a:prstGeom>
        </p:spPr>
        <p:txBody>
          <a:bodyPr vert="horz" lIns="91440" tIns="45720" rIns="91440" bIns="45720" rtlCol="0" anchor="b">
            <a:normAutofit/>
          </a:bodyPr>
          <a:lstStyle/>
          <a:p>
            <a:r>
              <a:rPr lang="en-US" dirty="0" smtClean="0"/>
              <a:t>Click to </a:t>
            </a:r>
            <a:r>
              <a:rPr lang="en-US" smtClean="0"/>
              <a:t>edit title</a:t>
            </a:r>
            <a:endParaRPr lang="en-US" dirty="0"/>
          </a:p>
        </p:txBody>
      </p:sp>
    </p:spTree>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a:xfrm>
            <a:off x="457200" y="6245225"/>
            <a:ext cx="2133600" cy="476250"/>
          </a:xfrm>
          <a:prstGeom prst="rect">
            <a:avLst/>
          </a:prstGeom>
        </p:spPr>
        <p:txBody>
          <a:bodyPr/>
          <a:lstStyle>
            <a:lvl1pPr>
              <a:defRPr/>
            </a:lvl1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666666"/>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a:xfrm>
            <a:off x="7010400" y="6477000"/>
            <a:ext cx="2057400" cy="304800"/>
          </a:xfrm>
          <a:prstGeom prst="rect">
            <a:avLst/>
          </a:prstGeom>
        </p:spPr>
        <p:txBody>
          <a:bodyPr/>
          <a:lstStyle>
            <a:lvl1pPr>
              <a:defRPr/>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666666"/>
                </a:solidFill>
                <a:effectLst/>
                <a:uLnTx/>
                <a:uFillTx/>
                <a:latin typeface="Calibri"/>
                <a:ea typeface="宋体" panose="02010600030101010101" pitchFamily="2" charset="-122"/>
                <a:cs typeface="+mn-cs"/>
              </a:rPr>
              <a:t>Maria-Florina Balcan</a:t>
            </a:r>
          </a:p>
        </p:txBody>
      </p:sp>
    </p:spTree>
    <p:extLst>
      <p:ext uri="{BB962C8B-B14F-4D97-AF65-F5344CB8AC3E}">
        <p14:creationId xmlns:p14="http://schemas.microsoft.com/office/powerpoint/2010/main" val="580948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58"/>
            <a:ext cx="9141713" cy="6856284"/>
          </a:xfrm>
          <a:prstGeom prst="rect">
            <a:avLst/>
          </a:prstGeom>
        </p:spPr>
      </p:pic>
      <p:sp>
        <p:nvSpPr>
          <p:cNvPr id="5" name="Title 1"/>
          <p:cNvSpPr>
            <a:spLocks noGrp="1"/>
          </p:cNvSpPr>
          <p:nvPr>
            <p:ph type="ctrTitle" hasCustomPrompt="1"/>
          </p:nvPr>
        </p:nvSpPr>
        <p:spPr>
          <a:xfrm>
            <a:off x="493776" y="1490663"/>
            <a:ext cx="4978908" cy="2387600"/>
          </a:xfrm>
          <a:prstGeom prst="rect">
            <a:avLst/>
          </a:prstGeom>
          <a:ln>
            <a:noFill/>
          </a:ln>
        </p:spPr>
        <p:txBody>
          <a:bodyPr lIns="0" anchor="b"/>
          <a:lstStyle>
            <a:lvl1pPr algn="l">
              <a:lnSpc>
                <a:spcPts val="4350"/>
              </a:lnSpc>
              <a:defRPr sz="4500" b="1" i="0" cap="all" baseline="0">
                <a:solidFill>
                  <a:srgbClr val="005BBB"/>
                </a:solidFill>
                <a:latin typeface="Arial" charset="0"/>
                <a:ea typeface="Arial" charset="0"/>
                <a:cs typeface="Arial" charset="0"/>
              </a:defRPr>
            </a:lvl1pPr>
          </a:lstStyle>
          <a:p>
            <a:r>
              <a:rPr lang="en-US" dirty="0" smtClean="0"/>
              <a:t>DIVIDER SLIDE</a:t>
            </a:r>
            <a:endParaRPr lang="en-US" dirty="0"/>
          </a:p>
        </p:txBody>
      </p:sp>
      <p:sp>
        <p:nvSpPr>
          <p:cNvPr id="6" name="Subtitle 2"/>
          <p:cNvSpPr>
            <a:spLocks noGrp="1"/>
          </p:cNvSpPr>
          <p:nvPr>
            <p:ph type="subTitle" idx="1" hasCustomPrompt="1"/>
          </p:nvPr>
        </p:nvSpPr>
        <p:spPr>
          <a:xfrm>
            <a:off x="493776" y="3970337"/>
            <a:ext cx="4978908" cy="2212976"/>
          </a:xfrm>
          <a:prstGeom prst="rect">
            <a:avLst/>
          </a:prstGeom>
          <a:ln>
            <a:noFill/>
          </a:ln>
        </p:spPr>
        <p:txBody>
          <a:bodyPr lIns="0">
            <a:normAutofit/>
          </a:bodyPr>
          <a:lstStyle>
            <a:lvl1pPr marL="0" indent="0" algn="l">
              <a:buNone/>
              <a:defRPr sz="2100" b="0" baseline="0">
                <a:solidFill>
                  <a:schemeClr val="tx1"/>
                </a:solidFill>
                <a:latin typeface="+mj-lt"/>
                <a:ea typeface="Georgia" charset="0"/>
                <a:cs typeface="Georgia"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Section title</a:t>
            </a:r>
            <a:endParaRPr 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4325" y="350411"/>
            <a:ext cx="3528470" cy="261683"/>
          </a:xfrm>
          <a:prstGeom prst="rect">
            <a:avLst/>
          </a:prstGeom>
        </p:spPr>
      </p:pic>
    </p:spTree>
    <p:extLst>
      <p:ext uri="{BB962C8B-B14F-4D97-AF65-F5344CB8AC3E}">
        <p14:creationId xmlns:p14="http://schemas.microsoft.com/office/powerpoint/2010/main" val="750465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57"/>
            <a:ext cx="9141713" cy="6856284"/>
          </a:xfrm>
          <a:prstGeom prst="rect">
            <a:avLst/>
          </a:prstGeom>
        </p:spPr>
      </p:pic>
      <p:sp>
        <p:nvSpPr>
          <p:cNvPr id="5" name="Title 1"/>
          <p:cNvSpPr>
            <a:spLocks noGrp="1"/>
          </p:cNvSpPr>
          <p:nvPr>
            <p:ph type="ctrTitle" hasCustomPrompt="1"/>
          </p:nvPr>
        </p:nvSpPr>
        <p:spPr>
          <a:xfrm>
            <a:off x="493776" y="1490663"/>
            <a:ext cx="4978908" cy="2387600"/>
          </a:xfrm>
          <a:prstGeom prst="rect">
            <a:avLst/>
          </a:prstGeom>
          <a:ln>
            <a:noFill/>
          </a:ln>
        </p:spPr>
        <p:txBody>
          <a:bodyPr lIns="0" anchor="b"/>
          <a:lstStyle>
            <a:lvl1pPr algn="l">
              <a:lnSpc>
                <a:spcPts val="4350"/>
              </a:lnSpc>
              <a:defRPr sz="4500" b="1" i="0" cap="all" baseline="0">
                <a:solidFill>
                  <a:schemeClr val="bg1"/>
                </a:solidFill>
                <a:latin typeface="Arial" charset="0"/>
                <a:ea typeface="Arial" charset="0"/>
                <a:cs typeface="Arial" charset="0"/>
              </a:defRPr>
            </a:lvl1pPr>
          </a:lstStyle>
          <a:p>
            <a:r>
              <a:rPr lang="en-US" dirty="0" smtClean="0"/>
              <a:t>DIVIDER SLIDE</a:t>
            </a:r>
            <a:endParaRPr lang="en-US" dirty="0"/>
          </a:p>
        </p:txBody>
      </p:sp>
      <p:sp>
        <p:nvSpPr>
          <p:cNvPr id="6" name="Subtitle 2"/>
          <p:cNvSpPr>
            <a:spLocks noGrp="1"/>
          </p:cNvSpPr>
          <p:nvPr>
            <p:ph type="subTitle" idx="1" hasCustomPrompt="1"/>
          </p:nvPr>
        </p:nvSpPr>
        <p:spPr>
          <a:xfrm>
            <a:off x="493776" y="3970337"/>
            <a:ext cx="4978908" cy="2212976"/>
          </a:xfrm>
          <a:prstGeom prst="rect">
            <a:avLst/>
          </a:prstGeom>
          <a:ln>
            <a:noFill/>
          </a:ln>
        </p:spPr>
        <p:txBody>
          <a:bodyPr lIns="0">
            <a:normAutofit/>
          </a:bodyPr>
          <a:lstStyle>
            <a:lvl1pPr marL="0" indent="0" algn="l">
              <a:buNone/>
              <a:defRPr sz="2100" b="0" baseline="0">
                <a:solidFill>
                  <a:schemeClr val="bg1"/>
                </a:solidFill>
                <a:latin typeface="+mj-lt"/>
                <a:ea typeface="Georgia" charset="0"/>
                <a:cs typeface="Georgia"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Section title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4331" y="347472"/>
            <a:ext cx="3437473" cy="254935"/>
          </a:xfrm>
          <a:prstGeom prst="rect">
            <a:avLst/>
          </a:prstGeom>
        </p:spPr>
      </p:pic>
    </p:spTree>
    <p:extLst>
      <p:ext uri="{BB962C8B-B14F-4D97-AF65-F5344CB8AC3E}">
        <p14:creationId xmlns:p14="http://schemas.microsoft.com/office/powerpoint/2010/main" val="85199684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27101" y="2189264"/>
            <a:ext cx="4802124" cy="3790483"/>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5" name="Title Placeholder 12"/>
          <p:cNvSpPr>
            <a:spLocks noGrp="1"/>
          </p:cNvSpPr>
          <p:nvPr>
            <p:ph type="title" hasCustomPrompt="1"/>
          </p:nvPr>
        </p:nvSpPr>
        <p:spPr>
          <a:xfrm>
            <a:off x="425196" y="1316736"/>
            <a:ext cx="78867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ext uri="{BB962C8B-B14F-4D97-AF65-F5344CB8AC3E}">
        <p14:creationId xmlns:p14="http://schemas.microsoft.com/office/powerpoint/2010/main" val="36689797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425196" y="2185417"/>
            <a:ext cx="3134815" cy="3511409"/>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a:t>
            </a:r>
          </a:p>
        </p:txBody>
      </p:sp>
      <p:sp>
        <p:nvSpPr>
          <p:cNvPr id="13" name="Text Placeholder 2"/>
          <p:cNvSpPr>
            <a:spLocks noGrp="1"/>
          </p:cNvSpPr>
          <p:nvPr>
            <p:ph type="body" idx="11" hasCustomPrompt="1"/>
          </p:nvPr>
        </p:nvSpPr>
        <p:spPr>
          <a:xfrm>
            <a:off x="3771900" y="2185417"/>
            <a:ext cx="3134815" cy="3511409"/>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err="1" smtClean="0"/>
              <a:t>Etiam</a:t>
            </a:r>
            <a:r>
              <a:rPr lang="en-US" dirty="0" smtClean="0"/>
              <a:t> </a:t>
            </a:r>
            <a:r>
              <a:rPr lang="en-US" dirty="0" err="1" smtClean="0"/>
              <a:t>molestie</a:t>
            </a:r>
            <a:r>
              <a:rPr lang="en-US" dirty="0" smtClean="0"/>
              <a:t> </a:t>
            </a:r>
            <a:r>
              <a:rPr lang="en-US" dirty="0" err="1" smtClean="0"/>
              <a:t>velit</a:t>
            </a:r>
            <a:r>
              <a:rPr lang="en-US" dirty="0" smtClean="0"/>
              <a:t> vitae dolor </a:t>
            </a:r>
            <a:r>
              <a:rPr lang="en-US" dirty="0" err="1" smtClean="0"/>
              <a:t>euismod</a:t>
            </a:r>
            <a:r>
              <a:rPr lang="en-US" dirty="0" smtClean="0"/>
              <a:t>, sit </a:t>
            </a:r>
            <a:r>
              <a:rPr lang="en-US" dirty="0" err="1" smtClean="0"/>
              <a:t>amet</a:t>
            </a:r>
            <a:r>
              <a:rPr lang="en-US" dirty="0" smtClean="0"/>
              <a:t> </a:t>
            </a:r>
            <a:r>
              <a:rPr lang="en-US" dirty="0" err="1" smtClean="0"/>
              <a:t>finibus</a:t>
            </a:r>
            <a:r>
              <a:rPr lang="en-US" dirty="0" smtClean="0"/>
              <a:t> </a:t>
            </a:r>
            <a:r>
              <a:rPr lang="en-US" dirty="0" err="1" smtClean="0"/>
              <a:t>risus</a:t>
            </a:r>
            <a:r>
              <a:rPr lang="en-US" dirty="0" smtClean="0"/>
              <a:t> </a:t>
            </a:r>
            <a:r>
              <a:rPr lang="en-US" dirty="0" err="1" smtClean="0"/>
              <a:t>mattis</a:t>
            </a:r>
            <a:r>
              <a:rPr lang="en-US" dirty="0" smtClean="0"/>
              <a:t>. In </a:t>
            </a:r>
            <a:r>
              <a:rPr lang="en-US" dirty="0" err="1" smtClean="0"/>
              <a:t>ornare</a:t>
            </a:r>
            <a:r>
              <a:rPr lang="en-US" dirty="0" smtClean="0"/>
              <a:t> convallis </a:t>
            </a:r>
            <a:r>
              <a:rPr lang="en-US" dirty="0" err="1" smtClean="0"/>
              <a:t>velit</a:t>
            </a:r>
            <a:r>
              <a:rPr lang="en-US" dirty="0" smtClean="0"/>
              <a:t> vitae cursus. Integer </a:t>
            </a:r>
            <a:r>
              <a:rPr lang="en-US" dirty="0" err="1" smtClean="0"/>
              <a:t>egestas</a:t>
            </a:r>
            <a:r>
              <a:rPr lang="en-US" dirty="0" smtClean="0"/>
              <a:t> sit </a:t>
            </a:r>
            <a:r>
              <a:rPr lang="en-US" dirty="0" err="1" smtClean="0"/>
              <a:t>amet</a:t>
            </a:r>
            <a:r>
              <a:rPr lang="en-US" dirty="0" smtClean="0"/>
              <a:t> mi </a:t>
            </a:r>
            <a:r>
              <a:rPr lang="en-US" dirty="0" err="1" smtClean="0"/>
              <a:t>vehicula</a:t>
            </a:r>
            <a:r>
              <a:rPr lang="en-US" dirty="0" smtClean="0"/>
              <a:t> </a:t>
            </a:r>
            <a:r>
              <a:rPr lang="en-US" dirty="0" err="1" smtClean="0"/>
              <a:t>sollicitudin</a:t>
            </a:r>
            <a:r>
              <a:rPr lang="en-US" dirty="0" smtClean="0"/>
              <a:t>. </a:t>
            </a:r>
            <a:r>
              <a:rPr lang="en-US" dirty="0" err="1" smtClean="0"/>
              <a:t>Pellentesque</a:t>
            </a:r>
            <a:r>
              <a:rPr lang="en-US" dirty="0" smtClean="0"/>
              <a:t> habitant </a:t>
            </a:r>
            <a:r>
              <a:rPr lang="en-US" dirty="0" err="1" smtClean="0"/>
              <a:t>morbi</a:t>
            </a:r>
            <a:r>
              <a:rPr lang="en-US" dirty="0" smtClean="0"/>
              <a:t> </a:t>
            </a:r>
            <a:r>
              <a:rPr lang="en-US" dirty="0" err="1" smtClean="0"/>
              <a:t>tristique</a:t>
            </a:r>
            <a:r>
              <a:rPr lang="en-US" dirty="0" smtClean="0"/>
              <a:t> </a:t>
            </a:r>
            <a:r>
              <a:rPr lang="en-US" dirty="0" err="1" smtClean="0"/>
              <a:t>senectus</a:t>
            </a:r>
            <a:r>
              <a:rPr lang="en-US" dirty="0" smtClean="0"/>
              <a:t> et </a:t>
            </a:r>
            <a:r>
              <a:rPr lang="en-US" dirty="0" err="1" smtClean="0"/>
              <a:t>netus</a:t>
            </a:r>
            <a:r>
              <a:rPr lang="en-US" dirty="0" smtClean="0"/>
              <a:t> et </a:t>
            </a:r>
            <a:r>
              <a:rPr lang="en-US" dirty="0" err="1" smtClean="0"/>
              <a:t>malesuada</a:t>
            </a:r>
            <a:r>
              <a:rPr lang="en-US" dirty="0" smtClean="0"/>
              <a:t> fames ac </a:t>
            </a:r>
            <a:r>
              <a:rPr lang="en-US" dirty="0" err="1" smtClean="0"/>
              <a:t>turpis</a:t>
            </a:r>
            <a:r>
              <a:rPr lang="en-US" dirty="0" smtClean="0"/>
              <a:t> </a:t>
            </a:r>
            <a:r>
              <a:rPr lang="en-US" dirty="0" err="1" smtClean="0"/>
              <a:t>egestas</a:t>
            </a:r>
            <a:r>
              <a:rPr lang="en-US" dirty="0" smtClean="0"/>
              <a:t>.</a:t>
            </a:r>
          </a:p>
        </p:txBody>
      </p:sp>
      <p:sp>
        <p:nvSpPr>
          <p:cNvPr id="6" name="Title Placeholder 12"/>
          <p:cNvSpPr>
            <a:spLocks noGrp="1"/>
          </p:cNvSpPr>
          <p:nvPr>
            <p:ph type="title" hasCustomPrompt="1"/>
          </p:nvPr>
        </p:nvSpPr>
        <p:spPr>
          <a:xfrm>
            <a:off x="425196" y="1316736"/>
            <a:ext cx="78867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ext uri="{BB962C8B-B14F-4D97-AF65-F5344CB8AC3E}">
        <p14:creationId xmlns:p14="http://schemas.microsoft.com/office/powerpoint/2010/main" val="6185567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425196" y="2185417"/>
            <a:ext cx="6418318" cy="3732425"/>
          </a:xfrm>
          <a:prstGeom prst="rect">
            <a:avLst/>
          </a:prstGeom>
        </p:spPr>
        <p:txBody>
          <a:bodyPr lIns="182880" rIns="182880">
            <a:noAutofit/>
          </a:bodyPr>
          <a:lstStyle>
            <a:lvl1pPr marL="342900" marR="0" indent="-304800" algn="l" defTabSz="685800" rtl="0" eaLnBrk="1" fontAlgn="auto" latinLnBrk="0" hangingPunct="1">
              <a:lnSpc>
                <a:spcPts val="1950"/>
              </a:lnSpc>
              <a:spcBef>
                <a:spcPts val="750"/>
              </a:spcBef>
              <a:spcAft>
                <a:spcPts val="0"/>
              </a:spcAft>
              <a:buClr>
                <a:srgbClr val="005BBB"/>
              </a:buClr>
              <a:buSzPct val="109000"/>
              <a:buFont typeface="Arial" charset="0"/>
              <a:buChar char="•"/>
              <a:tabLst/>
              <a:defRPr sz="150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r>
              <a:rPr lang="en-US" dirty="0" err="1" smtClean="0"/>
              <a:t>Quisque</a:t>
            </a:r>
            <a:r>
              <a:rPr lang="en-US" dirty="0" smtClean="0"/>
              <a:t> ac </a:t>
            </a:r>
            <a:r>
              <a:rPr lang="en-US" dirty="0" err="1" smtClean="0"/>
              <a:t>orci</a:t>
            </a:r>
            <a:r>
              <a:rPr lang="en-US" dirty="0" smtClean="0"/>
              <a:t> in </a:t>
            </a:r>
            <a:r>
              <a:rPr lang="en-US" dirty="0" err="1" smtClean="0"/>
              <a:t>turpis</a:t>
            </a:r>
            <a:r>
              <a:rPr lang="en-US" dirty="0" smtClean="0"/>
              <a:t> </a:t>
            </a:r>
            <a:r>
              <a:rPr lang="en-US" dirty="0" err="1" smtClean="0"/>
              <a:t>dapibus</a:t>
            </a:r>
            <a:r>
              <a:rPr lang="en-US" dirty="0" smtClean="0"/>
              <a:t> </a:t>
            </a:r>
            <a:r>
              <a:rPr lang="en-US" dirty="0" err="1" smtClean="0"/>
              <a:t>sagittis</a:t>
            </a:r>
            <a:r>
              <a:rPr lang="en-US" dirty="0" smtClean="0"/>
              <a:t>.</a:t>
            </a:r>
          </a:p>
          <a:p>
            <a:r>
              <a:rPr lang="en-US" dirty="0" err="1" smtClean="0"/>
              <a:t>Donec</a:t>
            </a:r>
            <a:r>
              <a:rPr lang="en-US" dirty="0" smtClean="0"/>
              <a:t> vitae </a:t>
            </a:r>
            <a:r>
              <a:rPr lang="en-US" dirty="0" err="1" smtClean="0"/>
              <a:t>justo</a:t>
            </a:r>
            <a:r>
              <a:rPr lang="en-US" dirty="0" smtClean="0"/>
              <a:t> et </a:t>
            </a:r>
            <a:r>
              <a:rPr lang="en-US" dirty="0" err="1" smtClean="0"/>
              <a:t>neque</a:t>
            </a:r>
            <a:r>
              <a:rPr lang="en-US" dirty="0" smtClean="0"/>
              <a:t> </a:t>
            </a:r>
            <a:r>
              <a:rPr lang="en-US" dirty="0" err="1" smtClean="0"/>
              <a:t>mollis</a:t>
            </a:r>
            <a:r>
              <a:rPr lang="en-US" dirty="0" smtClean="0"/>
              <a:t> </a:t>
            </a:r>
            <a:r>
              <a:rPr lang="en-US" dirty="0" err="1" smtClean="0"/>
              <a:t>consectetur</a:t>
            </a:r>
            <a:r>
              <a:rPr lang="en-US" dirty="0" smtClean="0"/>
              <a:t>.</a:t>
            </a:r>
          </a:p>
          <a:p>
            <a:r>
              <a:rPr lang="en-US" dirty="0" err="1" smtClean="0"/>
              <a:t>Etiam</a:t>
            </a:r>
            <a:r>
              <a:rPr lang="en-US" dirty="0" smtClean="0"/>
              <a:t> </a:t>
            </a:r>
            <a:r>
              <a:rPr lang="en-US" dirty="0" err="1" smtClean="0"/>
              <a:t>aliquet</a:t>
            </a:r>
            <a:r>
              <a:rPr lang="en-US" dirty="0" smtClean="0"/>
              <a:t> ex </a:t>
            </a:r>
            <a:r>
              <a:rPr lang="en-US" dirty="0" err="1" smtClean="0"/>
              <a:t>sed</a:t>
            </a:r>
            <a:r>
              <a:rPr lang="en-US" dirty="0" smtClean="0"/>
              <a:t> </a:t>
            </a:r>
            <a:r>
              <a:rPr lang="en-US" dirty="0" err="1" smtClean="0"/>
              <a:t>bibendum</a:t>
            </a:r>
            <a:r>
              <a:rPr lang="en-US" dirty="0" smtClean="0"/>
              <a:t> </a:t>
            </a:r>
            <a:r>
              <a:rPr lang="en-US" dirty="0" err="1" smtClean="0"/>
              <a:t>consequat</a:t>
            </a:r>
            <a:r>
              <a:rPr lang="en-US" dirty="0" smtClean="0"/>
              <a:t>.</a:t>
            </a:r>
          </a:p>
          <a:p>
            <a:r>
              <a:rPr lang="en-US" dirty="0" err="1" smtClean="0"/>
              <a:t>Cras</a:t>
            </a:r>
            <a:r>
              <a:rPr lang="en-US" dirty="0" smtClean="0"/>
              <a:t> </a:t>
            </a:r>
            <a:r>
              <a:rPr lang="en-US" dirty="0" err="1" smtClean="0"/>
              <a:t>lacinia</a:t>
            </a:r>
            <a:r>
              <a:rPr lang="en-US" dirty="0" smtClean="0"/>
              <a:t> </a:t>
            </a:r>
            <a:r>
              <a:rPr lang="en-US" dirty="0" err="1" smtClean="0"/>
              <a:t>est</a:t>
            </a:r>
            <a:r>
              <a:rPr lang="en-US" dirty="0" smtClean="0"/>
              <a:t> ac </a:t>
            </a:r>
            <a:r>
              <a:rPr lang="en-US" dirty="0" err="1" smtClean="0"/>
              <a:t>elit</a:t>
            </a:r>
            <a:r>
              <a:rPr lang="en-US" dirty="0" smtClean="0"/>
              <a:t> </a:t>
            </a:r>
            <a:r>
              <a:rPr lang="en-US" dirty="0" err="1" smtClean="0"/>
              <a:t>dignissim</a:t>
            </a:r>
            <a:r>
              <a:rPr lang="en-US" dirty="0" smtClean="0"/>
              <a:t> </a:t>
            </a:r>
            <a:r>
              <a:rPr lang="en-US" dirty="0" err="1" smtClean="0"/>
              <a:t>varius</a:t>
            </a:r>
            <a:r>
              <a:rPr lang="en-US" dirty="0" smtClean="0"/>
              <a:t>.</a:t>
            </a:r>
          </a:p>
          <a:p>
            <a:r>
              <a:rPr lang="en-US" dirty="0" err="1" smtClean="0"/>
              <a:t>Duis</a:t>
            </a:r>
            <a:r>
              <a:rPr lang="en-US" dirty="0" smtClean="0"/>
              <a:t> sit </a:t>
            </a:r>
            <a:r>
              <a:rPr lang="en-US" dirty="0" err="1" smtClean="0"/>
              <a:t>amet</a:t>
            </a:r>
            <a:r>
              <a:rPr lang="en-US" dirty="0" smtClean="0"/>
              <a:t> </a:t>
            </a:r>
            <a:r>
              <a:rPr lang="en-US" dirty="0" err="1" smtClean="0"/>
              <a:t>odio</a:t>
            </a:r>
            <a:r>
              <a:rPr lang="en-US" dirty="0" smtClean="0"/>
              <a:t> </a:t>
            </a:r>
            <a:r>
              <a:rPr lang="en-US" dirty="0" err="1" smtClean="0"/>
              <a:t>facilisis</a:t>
            </a:r>
            <a:r>
              <a:rPr lang="en-US" dirty="0" smtClean="0"/>
              <a:t> </a:t>
            </a:r>
            <a:r>
              <a:rPr lang="en-US" dirty="0" err="1" smtClean="0"/>
              <a:t>turpis</a:t>
            </a:r>
            <a:r>
              <a:rPr lang="en-US" dirty="0" smtClean="0"/>
              <a:t> </a:t>
            </a:r>
            <a:r>
              <a:rPr lang="en-US" dirty="0" err="1" smtClean="0"/>
              <a:t>sodales</a:t>
            </a:r>
            <a:r>
              <a:rPr lang="en-US" dirty="0" smtClean="0"/>
              <a:t> </a:t>
            </a:r>
            <a:r>
              <a:rPr lang="en-US" dirty="0" err="1" smtClean="0"/>
              <a:t>placerat</a:t>
            </a:r>
            <a:r>
              <a:rPr lang="en-US" dirty="0" smtClean="0"/>
              <a:t>.</a:t>
            </a:r>
          </a:p>
          <a:p>
            <a:r>
              <a:rPr lang="en-US" dirty="0" smtClean="0"/>
              <a:t>Justo et neque odio facilisis turpis </a:t>
            </a:r>
            <a:r>
              <a:rPr lang="en-US" dirty="0" err="1" smtClean="0"/>
              <a:t>sodales</a:t>
            </a:r>
            <a:r>
              <a:rPr lang="en-US" dirty="0" smtClean="0"/>
              <a:t> placerat.</a:t>
            </a:r>
          </a:p>
        </p:txBody>
      </p:sp>
      <p:sp>
        <p:nvSpPr>
          <p:cNvPr id="6" name="Title Placeholder 12"/>
          <p:cNvSpPr>
            <a:spLocks noGrp="1"/>
          </p:cNvSpPr>
          <p:nvPr>
            <p:ph type="title" hasCustomPrompt="1"/>
          </p:nvPr>
        </p:nvSpPr>
        <p:spPr>
          <a:xfrm>
            <a:off x="425196" y="1316736"/>
            <a:ext cx="7886700" cy="868430"/>
          </a:xfrm>
          <a:prstGeom prst="rect">
            <a:avLst/>
          </a:prstGeom>
        </p:spPr>
        <p:txBody>
          <a:bodyPr vert="horz" lIns="91440" tIns="45720" rIns="91440" bIns="45720" rtlCol="0" anchor="b">
            <a:normAutofit/>
          </a:bodyPr>
          <a:lstStyle>
            <a:lvl1pPr>
              <a:defRPr b="0" baseline="0"/>
            </a:lvl1pPr>
          </a:lstStyle>
          <a:p>
            <a:r>
              <a:rPr lang="en-US" dirty="0" smtClean="0"/>
              <a:t>Click to edit title</a:t>
            </a:r>
            <a:endParaRPr lang="en-US" dirty="0"/>
          </a:p>
        </p:txBody>
      </p:sp>
    </p:spTree>
    <p:extLst>
      <p:ext uri="{BB962C8B-B14F-4D97-AF65-F5344CB8AC3E}">
        <p14:creationId xmlns:p14="http://schemas.microsoft.com/office/powerpoint/2010/main" val="3074071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425197" y="2185416"/>
            <a:ext cx="7259240" cy="3848100"/>
          </a:xfrm>
          <a:prstGeom prst="rect">
            <a:avLst/>
          </a:prstGeom>
        </p:spPr>
        <p:txBody>
          <a:bodyPr/>
          <a:lstStyle>
            <a:lvl1pPr marL="0" indent="0">
              <a:lnSpc>
                <a:spcPts val="1725"/>
              </a:lnSpc>
              <a:buClr>
                <a:srgbClr val="005BBB"/>
              </a:buClr>
              <a:buFontTx/>
              <a:buNone/>
              <a:defRPr sz="1275" b="1">
                <a:solidFill>
                  <a:srgbClr val="005BBB"/>
                </a:solidFill>
                <a:latin typeface="Arial" charset="0"/>
                <a:ea typeface="Arial" charset="0"/>
                <a:cs typeface="Arial" charset="0"/>
              </a:defRPr>
            </a:lvl1pPr>
            <a:lvl2pPr marL="552450" indent="-209550">
              <a:lnSpc>
                <a:spcPts val="1725"/>
              </a:lnSpc>
              <a:buClr>
                <a:srgbClr val="005BBB"/>
              </a:buClr>
              <a:buFont typeface="Arial" charset="0"/>
              <a:buChar char="•"/>
              <a:tabLst/>
              <a:defRPr sz="1500">
                <a:solidFill>
                  <a:schemeClr val="tx1"/>
                </a:solidFill>
                <a:latin typeface="Arial" charset="0"/>
                <a:ea typeface="Arial" charset="0"/>
                <a:cs typeface="Arial" charset="0"/>
              </a:defRPr>
            </a:lvl2pPr>
            <a:lvl3pPr marL="857250" marR="0" indent="-171450" algn="l" defTabSz="685800" rtl="0" eaLnBrk="1" fontAlgn="auto" latinLnBrk="0" hangingPunct="1">
              <a:lnSpc>
                <a:spcPts val="1725"/>
              </a:lnSpc>
              <a:spcBef>
                <a:spcPts val="375"/>
              </a:spcBef>
              <a:spcAft>
                <a:spcPts val="0"/>
              </a:spcAft>
              <a:buClr>
                <a:srgbClr val="005BBB"/>
              </a:buClr>
              <a:buSzTx/>
              <a:buFont typeface="LucidaGrande" charset="0"/>
              <a:buChar char="-"/>
              <a:tabLst>
                <a:tab pos="857250" algn="l"/>
              </a:tabLst>
              <a:defRPr sz="15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smtClean="0"/>
              <a:t>CLICK TO EDIT MASTER TEXT STYLES</a:t>
            </a:r>
          </a:p>
          <a:p>
            <a:pPr lvl="1"/>
            <a:r>
              <a:rPr lang="en-US" dirty="0" smtClean="0"/>
              <a:t>Second level text</a:t>
            </a:r>
          </a:p>
          <a:p>
            <a:pPr lvl="2"/>
            <a:r>
              <a:rPr lang="en-US" dirty="0" smtClean="0"/>
              <a:t>Third level</a:t>
            </a:r>
          </a:p>
          <a:p>
            <a:pPr lvl="1"/>
            <a:r>
              <a:rPr lang="en-US" dirty="0" smtClean="0"/>
              <a:t>Second level text</a:t>
            </a:r>
          </a:p>
          <a:p>
            <a:pPr marL="857250" marR="0" lvl="2" indent="-171450" algn="l" defTabSz="685800" rtl="0" eaLnBrk="1" fontAlgn="auto" latinLnBrk="0" hangingPunct="1">
              <a:lnSpc>
                <a:spcPts val="1725"/>
              </a:lnSpc>
              <a:spcBef>
                <a:spcPts val="375"/>
              </a:spcBef>
              <a:spcAft>
                <a:spcPts val="0"/>
              </a:spcAft>
              <a:buClr>
                <a:srgbClr val="005BBB"/>
              </a:buClr>
              <a:buSzTx/>
              <a:buFont typeface="LucidaGrande" charset="0"/>
              <a:buChar char="-"/>
              <a:tabLst/>
              <a:defRPr/>
            </a:pPr>
            <a:r>
              <a:rPr lang="en-US" dirty="0" smtClean="0"/>
              <a:t>Third level</a:t>
            </a:r>
          </a:p>
          <a:p>
            <a:pPr lvl="0"/>
            <a:r>
              <a:rPr lang="en-US" dirty="0" smtClean="0"/>
              <a:t>CLICK TO EDIT MASTER TEXT STYLES</a:t>
            </a:r>
          </a:p>
          <a:p>
            <a:pPr lvl="1"/>
            <a:r>
              <a:rPr lang="en-US" dirty="0" smtClean="0"/>
              <a:t>Second level text </a:t>
            </a:r>
          </a:p>
          <a:p>
            <a:pPr lvl="2"/>
            <a:r>
              <a:rPr lang="en-US" dirty="0" smtClean="0"/>
              <a:t>Third level</a:t>
            </a:r>
          </a:p>
          <a:p>
            <a:pPr marL="857250" marR="0" lvl="2" indent="-171450" algn="l" defTabSz="685800" rtl="0" eaLnBrk="1" fontAlgn="auto" latinLnBrk="0" hangingPunct="1">
              <a:lnSpc>
                <a:spcPts val="1725"/>
              </a:lnSpc>
              <a:spcBef>
                <a:spcPts val="375"/>
              </a:spcBef>
              <a:spcAft>
                <a:spcPts val="0"/>
              </a:spcAft>
              <a:buClr>
                <a:srgbClr val="005BBB"/>
              </a:buClr>
              <a:buSzTx/>
              <a:buFont typeface="LucidaGrande" charset="0"/>
              <a:buChar char="-"/>
              <a:tabLst/>
              <a:defRPr/>
            </a:pPr>
            <a:r>
              <a:rPr lang="en-US" dirty="0" smtClean="0"/>
              <a:t>Third level</a:t>
            </a:r>
          </a:p>
        </p:txBody>
      </p:sp>
      <p:sp>
        <p:nvSpPr>
          <p:cNvPr id="5" name="Title Placeholder 12"/>
          <p:cNvSpPr>
            <a:spLocks noGrp="1"/>
          </p:cNvSpPr>
          <p:nvPr>
            <p:ph type="title" hasCustomPrompt="1"/>
          </p:nvPr>
        </p:nvSpPr>
        <p:spPr>
          <a:xfrm>
            <a:off x="425196" y="1316736"/>
            <a:ext cx="78867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ext uri="{BB962C8B-B14F-4D97-AF65-F5344CB8AC3E}">
        <p14:creationId xmlns:p14="http://schemas.microsoft.com/office/powerpoint/2010/main" val="54941200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8" name="Text Placeholder 2"/>
          <p:cNvSpPr>
            <a:spLocks noGrp="1"/>
          </p:cNvSpPr>
          <p:nvPr>
            <p:ph type="body" idx="1" hasCustomPrompt="1"/>
          </p:nvPr>
        </p:nvSpPr>
        <p:spPr>
          <a:xfrm>
            <a:off x="427102" y="2189263"/>
            <a:ext cx="3001899" cy="2768327"/>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5" name="Title Placeholder 12"/>
          <p:cNvSpPr>
            <a:spLocks noGrp="1"/>
          </p:cNvSpPr>
          <p:nvPr>
            <p:ph type="title" hasCustomPrompt="1"/>
          </p:nvPr>
        </p:nvSpPr>
        <p:spPr>
          <a:xfrm>
            <a:off x="425196" y="1316736"/>
            <a:ext cx="3398729"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
        <p:nvSpPr>
          <p:cNvPr id="6" name="Picture Placeholder 2"/>
          <p:cNvSpPr>
            <a:spLocks noGrp="1" noChangeAspect="1"/>
          </p:cNvSpPr>
          <p:nvPr>
            <p:ph type="pic" idx="13"/>
          </p:nvPr>
        </p:nvSpPr>
        <p:spPr>
          <a:xfrm>
            <a:off x="3823924" y="1049311"/>
            <a:ext cx="5320076" cy="5811864"/>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smtClean="0"/>
          </a:p>
          <a:p>
            <a:r>
              <a:rPr lang="en-US" dirty="0" smtClean="0"/>
              <a:t>Drag picture to placeholder or click icon to add</a:t>
            </a:r>
            <a:endParaRPr lang="en-US" dirty="0"/>
          </a:p>
        </p:txBody>
      </p:sp>
    </p:spTree>
    <p:extLst>
      <p:ext uri="{BB962C8B-B14F-4D97-AF65-F5344CB8AC3E}">
        <p14:creationId xmlns:p14="http://schemas.microsoft.com/office/powerpoint/2010/main" val="174804058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jp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01479" y="0"/>
            <a:ext cx="877204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1800" dirty="0" smtClean="0">
                <a:latin typeface="Arial" charset="0"/>
              </a:rPr>
              <a:t>‘-</a:t>
            </a:r>
            <a:endParaRPr lang="en-US" sz="1800" dirty="0">
              <a:latin typeface="Arial" charset="0"/>
            </a:endParaRPr>
          </a:p>
        </p:txBody>
      </p:sp>
      <p:sp>
        <p:nvSpPr>
          <p:cNvPr id="8" name="Title 1"/>
          <p:cNvSpPr txBox="1">
            <a:spLocks/>
          </p:cNvSpPr>
          <p:nvPr userDrawn="1"/>
        </p:nvSpPr>
        <p:spPr>
          <a:xfrm>
            <a:off x="1534334" y="1023930"/>
            <a:ext cx="6418317"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3600" dirty="0">
              <a:latin typeface="Georgia" charset="0"/>
              <a:ea typeface="Georgia" charset="0"/>
              <a:cs typeface="Georgia" charset="0"/>
            </a:endParaRPr>
          </a:p>
        </p:txBody>
      </p:sp>
      <p:sp>
        <p:nvSpPr>
          <p:cNvPr id="9" name="Text Placeholder 2"/>
          <p:cNvSpPr txBox="1">
            <a:spLocks/>
          </p:cNvSpPr>
          <p:nvPr userDrawn="1"/>
        </p:nvSpPr>
        <p:spPr>
          <a:xfrm>
            <a:off x="1534334" y="2555889"/>
            <a:ext cx="6418317"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200" dirty="0">
              <a:latin typeface="Arial" charset="0"/>
              <a:ea typeface="Arial" charset="0"/>
              <a:cs typeface="Arial" charset="0"/>
            </a:endParaRPr>
          </a:p>
        </p:txBody>
      </p:sp>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857"/>
            <a:ext cx="9141713" cy="6856284"/>
          </a:xfrm>
          <a:prstGeom prst="rect">
            <a:avLst/>
          </a:prstGeom>
        </p:spPr>
      </p:pic>
      <p:sp>
        <p:nvSpPr>
          <p:cNvPr id="12" name="Text Placeholder 11"/>
          <p:cNvSpPr>
            <a:spLocks noGrp="1"/>
          </p:cNvSpPr>
          <p:nvPr>
            <p:ph type="body" idx="1"/>
          </p:nvPr>
        </p:nvSpPr>
        <p:spPr>
          <a:xfrm>
            <a:off x="425196" y="2320111"/>
            <a:ext cx="7886700" cy="381338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3" name="Title Placeholder 12"/>
          <p:cNvSpPr>
            <a:spLocks noGrp="1"/>
          </p:cNvSpPr>
          <p:nvPr>
            <p:ph type="title"/>
          </p:nvPr>
        </p:nvSpPr>
        <p:spPr>
          <a:xfrm>
            <a:off x="425196" y="1316736"/>
            <a:ext cx="7886700" cy="868430"/>
          </a:xfrm>
          <a:prstGeom prst="rect">
            <a:avLst/>
          </a:prstGeom>
        </p:spPr>
        <p:txBody>
          <a:bodyPr vert="horz" lIns="91440" tIns="45720" rIns="91440" bIns="45720" rtlCol="0" anchor="b">
            <a:normAutofit/>
          </a:bodyPr>
          <a:lstStyle/>
          <a:p>
            <a:r>
              <a:rPr lang="en-US" dirty="0" smtClean="0"/>
              <a:t>Click to edit title</a:t>
            </a:r>
            <a:endParaRPr lang="en-US" dirty="0"/>
          </a:p>
        </p:txBody>
      </p:sp>
      <p:sp>
        <p:nvSpPr>
          <p:cNvPr id="11" name="Slide Number Placeholder 6"/>
          <p:cNvSpPr txBox="1">
            <a:spLocks/>
          </p:cNvSpPr>
          <p:nvPr userDrawn="1"/>
        </p:nvSpPr>
        <p:spPr>
          <a:xfrm>
            <a:off x="7546663" y="6240989"/>
            <a:ext cx="544068" cy="534516"/>
          </a:xfrm>
          <a:prstGeom prst="rect">
            <a:avLst/>
          </a:prstGeom>
        </p:spPr>
        <p:txBody>
          <a:bodyPr vert="horz" lIns="91440" tIns="45720" rIns="91440" bIns="4572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200" b="1" smtClean="0">
                <a:solidFill>
                  <a:schemeClr val="tx1"/>
                </a:solidFill>
                <a:latin typeface="Arial" charset="0"/>
                <a:ea typeface="Arial" charset="0"/>
                <a:cs typeface="Arial" charset="0"/>
              </a:rPr>
              <a:pPr/>
              <a:t>‹#›</a:t>
            </a:fld>
            <a:endParaRPr lang="en-US" sz="12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14325" y="350411"/>
            <a:ext cx="3528470" cy="261683"/>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895" r:id="rId5"/>
    <p:sldLayoutId id="2147483897" r:id="rId6"/>
    <p:sldLayoutId id="2147483907" r:id="rId7"/>
    <p:sldLayoutId id="2147483898" r:id="rId8"/>
    <p:sldLayoutId id="2147483900" r:id="rId9"/>
    <p:sldLayoutId id="2147483906" r:id="rId10"/>
    <p:sldLayoutId id="2147483902" r:id="rId11"/>
  </p:sldLayoutIdLst>
  <p:timing>
    <p:tnLst>
      <p:par>
        <p:cTn id="1" dur="indefinite" restart="never" nodeType="tmRoot"/>
      </p:par>
    </p:tnLst>
  </p:timing>
  <p:hf hdr="0" dt="0"/>
  <p:txStyles>
    <p:titleStyle>
      <a:lvl1pPr algn="l" defTabSz="685800" rtl="0" eaLnBrk="1" latinLnBrk="0" hangingPunct="1">
        <a:lnSpc>
          <a:spcPct val="90000"/>
        </a:lnSpc>
        <a:spcBef>
          <a:spcPct val="0"/>
        </a:spcBef>
        <a:buNone/>
        <a:defRPr sz="2250" b="0" kern="1200">
          <a:solidFill>
            <a:schemeClr val="tx2"/>
          </a:solidFill>
          <a:latin typeface="+mj-lt"/>
          <a:ea typeface="Georgia" charset="0"/>
          <a:cs typeface="Georgia" charset="0"/>
        </a:defRPr>
      </a:lvl1pPr>
    </p:titleStyle>
    <p:body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userDrawn="1">
          <p15:clr>
            <a:srgbClr val="F26B43"/>
          </p15:clr>
        </p15:guide>
        <p15:guide id="2" pos="312" userDrawn="1">
          <p15:clr>
            <a:srgbClr val="F26B43"/>
          </p15:clr>
        </p15:guide>
        <p15:guide id="3" orient="horz" pos="4016" userDrawn="1">
          <p15:clr>
            <a:srgbClr val="F26B43"/>
          </p15:clr>
        </p15:guide>
        <p15:guide id="4" pos="5544" userDrawn="1">
          <p15:clr>
            <a:srgbClr val="F26B43"/>
          </p15:clr>
        </p15:guide>
        <p15:guide id="5" pos="216" userDrawn="1">
          <p15:clr>
            <a:srgbClr val="F26B43"/>
          </p15:clr>
        </p15:guide>
        <p15:guide id="6" pos="3348" userDrawn="1">
          <p15:clr>
            <a:srgbClr val="F26B43"/>
          </p15:clr>
        </p15:guide>
        <p15:guide id="7" pos="3528" userDrawn="1">
          <p15:clr>
            <a:srgbClr val="F26B43"/>
          </p15:clr>
        </p15:guide>
        <p15:guide id="8" pos="3384" userDrawn="1">
          <p15:clr>
            <a:srgbClr val="F26B43"/>
          </p15:clr>
        </p15:guide>
        <p15:guide id="9" orient="horz" pos="1848" userDrawn="1">
          <p15:clr>
            <a:srgbClr val="F26B43"/>
          </p15:clr>
        </p15:guide>
        <p15:guide id="10" orient="horz" pos="1896" userDrawn="1">
          <p15:clr>
            <a:srgbClr val="F26B43"/>
          </p15:clr>
        </p15:guide>
        <p15:guide id="11" orient="horz" pos="2880" userDrawn="1">
          <p15:clr>
            <a:srgbClr val="F26B43"/>
          </p15:clr>
        </p15:guide>
        <p15:guide id="12" orient="horz" pos="28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01479" y="0"/>
            <a:ext cx="877204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1800" dirty="0" smtClean="0">
                <a:latin typeface="Arial" charset="0"/>
              </a:rPr>
              <a:t>‘-</a:t>
            </a:r>
            <a:endParaRPr lang="en-US" sz="1800" dirty="0">
              <a:latin typeface="Arial" charset="0"/>
            </a:endParaRPr>
          </a:p>
        </p:txBody>
      </p:sp>
      <p:sp>
        <p:nvSpPr>
          <p:cNvPr id="8" name="Title 1"/>
          <p:cNvSpPr txBox="1">
            <a:spLocks/>
          </p:cNvSpPr>
          <p:nvPr userDrawn="1"/>
        </p:nvSpPr>
        <p:spPr>
          <a:xfrm>
            <a:off x="1534334" y="1023930"/>
            <a:ext cx="6418317"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3600" dirty="0">
              <a:latin typeface="Georgia" charset="0"/>
              <a:ea typeface="Georgia" charset="0"/>
              <a:cs typeface="Georgia" charset="0"/>
            </a:endParaRPr>
          </a:p>
        </p:txBody>
      </p:sp>
      <p:sp>
        <p:nvSpPr>
          <p:cNvPr id="9" name="Text Placeholder 2"/>
          <p:cNvSpPr txBox="1">
            <a:spLocks/>
          </p:cNvSpPr>
          <p:nvPr userDrawn="1"/>
        </p:nvSpPr>
        <p:spPr>
          <a:xfrm>
            <a:off x="1534334" y="2555889"/>
            <a:ext cx="6418317"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200" dirty="0">
              <a:latin typeface="Arial" charset="0"/>
              <a:ea typeface="Arial" charset="0"/>
              <a:cs typeface="Arial" charset="0"/>
            </a:endParaRPr>
          </a:p>
        </p:txBody>
      </p:sp>
      <p:pic>
        <p:nvPicPr>
          <p:cNvPr id="14" name="Picture 13"/>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 y="857"/>
            <a:ext cx="9141713" cy="6856284"/>
          </a:xfrm>
          <a:prstGeom prst="rect">
            <a:avLst/>
          </a:prstGeom>
        </p:spPr>
      </p:pic>
      <p:sp>
        <p:nvSpPr>
          <p:cNvPr id="12" name="Text Placeholder 11"/>
          <p:cNvSpPr>
            <a:spLocks noGrp="1"/>
          </p:cNvSpPr>
          <p:nvPr>
            <p:ph type="body" idx="1"/>
          </p:nvPr>
        </p:nvSpPr>
        <p:spPr>
          <a:xfrm>
            <a:off x="425196" y="1143000"/>
            <a:ext cx="7886700" cy="499049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3" name="Title Placeholder 12"/>
          <p:cNvSpPr>
            <a:spLocks noGrp="1"/>
          </p:cNvSpPr>
          <p:nvPr>
            <p:ph type="title"/>
          </p:nvPr>
        </p:nvSpPr>
        <p:spPr>
          <a:xfrm>
            <a:off x="425196" y="-2"/>
            <a:ext cx="7886700" cy="868430"/>
          </a:xfrm>
          <a:prstGeom prst="rect">
            <a:avLst/>
          </a:prstGeom>
        </p:spPr>
        <p:txBody>
          <a:bodyPr vert="horz" lIns="91440" tIns="45720" rIns="91440" bIns="45720" rtlCol="0" anchor="b">
            <a:normAutofit/>
          </a:bodyPr>
          <a:lstStyle/>
          <a:p>
            <a:r>
              <a:rPr lang="en-US" dirty="0" smtClean="0"/>
              <a:t>Click to edit title</a:t>
            </a:r>
            <a:endParaRPr lang="en-US" dirty="0"/>
          </a:p>
        </p:txBody>
      </p:sp>
      <p:sp>
        <p:nvSpPr>
          <p:cNvPr id="11" name="Slide Number Placeholder 6"/>
          <p:cNvSpPr txBox="1">
            <a:spLocks/>
          </p:cNvSpPr>
          <p:nvPr userDrawn="1"/>
        </p:nvSpPr>
        <p:spPr>
          <a:xfrm>
            <a:off x="7546663" y="6240989"/>
            <a:ext cx="544068" cy="534516"/>
          </a:xfrm>
          <a:prstGeom prst="rect">
            <a:avLst/>
          </a:prstGeom>
        </p:spPr>
        <p:txBody>
          <a:bodyPr vert="horz" lIns="91440" tIns="45720" rIns="91440" bIns="4572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200" b="1" smtClean="0">
                <a:solidFill>
                  <a:schemeClr val="tx1"/>
                </a:solidFill>
                <a:latin typeface="Arial" charset="0"/>
                <a:ea typeface="Arial" charset="0"/>
                <a:cs typeface="Arial" charset="0"/>
              </a:rPr>
              <a:pPr/>
              <a:t>‹#›</a:t>
            </a:fld>
            <a:endParaRPr lang="en-US" sz="1200" b="1"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299186386"/>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24" r:id="rId7"/>
    <p:sldLayoutId id="2147483917" r:id="rId8"/>
    <p:sldLayoutId id="2147483918" r:id="rId9"/>
    <p:sldLayoutId id="2147483919" r:id="rId10"/>
    <p:sldLayoutId id="2147483920" r:id="rId11"/>
    <p:sldLayoutId id="2147483921" r:id="rId12"/>
    <p:sldLayoutId id="2147483922" r:id="rId13"/>
    <p:sldLayoutId id="2147483923" r:id="rId14"/>
    <p:sldLayoutId id="2147483925" r:id="rId15"/>
  </p:sldLayoutIdLst>
  <p:timing>
    <p:tnLst>
      <p:par>
        <p:cTn id="1" dur="indefinite" restart="never" nodeType="tmRoot"/>
      </p:par>
    </p:tnLst>
  </p:timing>
  <p:hf hdr="0" dt="0"/>
  <p:txStyles>
    <p:titleStyle>
      <a:lvl1pPr algn="l" defTabSz="685800" rtl="0" eaLnBrk="1" latinLnBrk="0" hangingPunct="1">
        <a:lnSpc>
          <a:spcPct val="90000"/>
        </a:lnSpc>
        <a:spcBef>
          <a:spcPct val="0"/>
        </a:spcBef>
        <a:buNone/>
        <a:defRPr sz="2250" b="0" kern="1200">
          <a:solidFill>
            <a:schemeClr val="tx2"/>
          </a:solidFill>
          <a:latin typeface="+mj-lt"/>
          <a:ea typeface="Georgia" charset="0"/>
          <a:cs typeface="Georgia" charset="0"/>
        </a:defRPr>
      </a:lvl1pPr>
    </p:titleStyle>
    <p:body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p15:clr>
            <a:srgbClr val="F26B43"/>
          </p15:clr>
        </p15:guide>
        <p15:guide id="2" pos="312">
          <p15:clr>
            <a:srgbClr val="F26B43"/>
          </p15:clr>
        </p15:guide>
        <p15:guide id="3" orient="horz" pos="4016">
          <p15:clr>
            <a:srgbClr val="F26B43"/>
          </p15:clr>
        </p15:guide>
        <p15:guide id="4" pos="5544">
          <p15:clr>
            <a:srgbClr val="F26B43"/>
          </p15:clr>
        </p15:guide>
        <p15:guide id="5" pos="216">
          <p15:clr>
            <a:srgbClr val="F26B43"/>
          </p15:clr>
        </p15:guide>
        <p15:guide id="6" pos="3348">
          <p15:clr>
            <a:srgbClr val="F26B43"/>
          </p15:clr>
        </p15:guide>
        <p15:guide id="7" pos="3528">
          <p15:clr>
            <a:srgbClr val="F26B43"/>
          </p15:clr>
        </p15:guide>
        <p15:guide id="8" pos="3384">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hemeOverride" Target="../theme/themeOverride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hemeOverride" Target="../theme/themeOverride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hemeOverride" Target="../theme/themeOverride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8.xml"/><Relationship Id="rId1" Type="http://schemas.openxmlformats.org/officeDocument/2006/relationships/themeOverride" Target="../theme/themeOverride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image" Target="../media/image38.jpg"/></Relationships>
</file>

<file path=ppt/slides/_rels/slide4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5.xml"/><Relationship Id="rId1" Type="http://schemas.openxmlformats.org/officeDocument/2006/relationships/slideLayout" Target="../slideLayouts/slideLayout18.xml"/><Relationship Id="rId4" Type="http://schemas.openxmlformats.org/officeDocument/2006/relationships/image" Target="../media/image40.jpg"/></Relationships>
</file>

<file path=ppt/slides/_rels/slide4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6.xml"/><Relationship Id="rId1" Type="http://schemas.openxmlformats.org/officeDocument/2006/relationships/slideLayout" Target="../slideLayouts/slideLayout18.xml"/><Relationship Id="rId4" Type="http://schemas.openxmlformats.org/officeDocument/2006/relationships/image" Target="../media/image42.jp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3.xml"/><Relationship Id="rId1" Type="http://schemas.openxmlformats.org/officeDocument/2006/relationships/slideLayout" Target="../slideLayouts/slideLayout26.xml"/><Relationship Id="rId5" Type="http://schemas.openxmlformats.org/officeDocument/2006/relationships/image" Target="../media/image11.wmf"/><Relationship Id="rId4" Type="http://schemas.openxmlformats.org/officeDocument/2006/relationships/image" Target="../media/image10.w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18.xml"/><Relationship Id="rId5" Type="http://schemas.openxmlformats.org/officeDocument/2006/relationships/image" Target="../media/image46.png"/><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18.xml"/><Relationship Id="rId5" Type="http://schemas.openxmlformats.org/officeDocument/2006/relationships/image" Target="../media/image49.png"/><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7.xml"/><Relationship Id="rId1" Type="http://schemas.openxmlformats.org/officeDocument/2006/relationships/slideLayout" Target="../slideLayouts/slideLayout18.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8.xml"/><Relationship Id="rId1" Type="http://schemas.openxmlformats.org/officeDocument/2006/relationships/slideLayout" Target="../slideLayouts/slideLayout18.xml"/><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9.xml"/><Relationship Id="rId1"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60.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18.xml"/><Relationship Id="rId5" Type="http://schemas.openxmlformats.org/officeDocument/2006/relationships/image" Target="../media/image5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1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18.xml"/><Relationship Id="rId5" Type="http://schemas.openxmlformats.org/officeDocument/2006/relationships/image" Target="../media/image60.png"/><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1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gif"/></Relationships>
</file>

<file path=ppt/slides/_rels/slide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image" Target="../media/image11.wmf"/><Relationship Id="rId4" Type="http://schemas.openxmlformats.org/officeDocument/2006/relationships/image" Target="../media/image10.w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7.xml"/><Relationship Id="rId1" Type="http://schemas.openxmlformats.org/officeDocument/2006/relationships/slideLayout" Target="../slideLayouts/slideLayout26.xml"/><Relationship Id="rId5" Type="http://schemas.openxmlformats.org/officeDocument/2006/relationships/image" Target="../media/image9.wmf"/><Relationship Id="rId4" Type="http://schemas.openxmlformats.org/officeDocument/2006/relationships/image" Target="../media/image1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4627" y="1021644"/>
            <a:ext cx="6463861" cy="1569156"/>
          </a:xfrm>
        </p:spPr>
        <p:txBody>
          <a:bodyPr>
            <a:noAutofit/>
          </a:bodyPr>
          <a:lstStyle/>
          <a:p>
            <a:r>
              <a:rPr lang="en-US" altLang="zh-CN" sz="4800" b="0" dirty="0" smtClean="0">
                <a:latin typeface="Gill Sans" charset="0"/>
                <a:ea typeface="Gill Sans" charset="0"/>
                <a:cs typeface="Gill Sans" charset="0"/>
              </a:rPr>
              <a:t>Active</a:t>
            </a:r>
            <a:r>
              <a:rPr lang="zh-CN" altLang="en-US" sz="4800" b="0" dirty="0" smtClean="0">
                <a:latin typeface="Gill Sans" charset="0"/>
                <a:ea typeface="Gill Sans" charset="0"/>
                <a:cs typeface="Gill Sans" charset="0"/>
              </a:rPr>
              <a:t> </a:t>
            </a:r>
            <a:r>
              <a:rPr lang="en-US" altLang="zh-CN" sz="4800" b="0" dirty="0" smtClean="0">
                <a:latin typeface="Gill Sans" charset="0"/>
                <a:ea typeface="Gill Sans" charset="0"/>
                <a:cs typeface="Gill Sans" charset="0"/>
              </a:rPr>
              <a:t>learning</a:t>
            </a:r>
            <a:endParaRPr lang="en-US" sz="4800" b="0" dirty="0">
              <a:latin typeface="Gill Sans" charset="0"/>
              <a:ea typeface="Gill Sans" charset="0"/>
              <a:cs typeface="Gill Sans" charset="0"/>
            </a:endParaRPr>
          </a:p>
        </p:txBody>
      </p:sp>
      <p:sp>
        <p:nvSpPr>
          <p:cNvPr id="4" name="副标题 3"/>
          <p:cNvSpPr>
            <a:spLocks noGrp="1"/>
          </p:cNvSpPr>
          <p:nvPr>
            <p:ph type="subTitle" idx="1"/>
          </p:nvPr>
        </p:nvSpPr>
        <p:spPr/>
        <p:txBody>
          <a:bodyPr/>
          <a:lstStyle/>
          <a:p>
            <a:r>
              <a:rPr kumimoji="1" lang="zh-CN" altLang="en-US" dirty="0" smtClean="0"/>
              <a:t>张涛、赵春阳、王继欣、阳文灿、王伟成</a:t>
            </a:r>
            <a:endParaRPr kumimoji="1" lang="en-US" altLang="zh-CN" dirty="0" smtClean="0"/>
          </a:p>
          <a:p>
            <a:pPr algn="ctr"/>
            <a:r>
              <a:rPr kumimoji="1" lang="en-US" altLang="zh-CN" dirty="0" smtClean="0"/>
              <a:t>2018/5/2</a:t>
            </a:r>
            <a:endParaRPr kumimoji="1" lang="zh-CN" altLang="en-US" dirty="0"/>
          </a:p>
        </p:txBody>
      </p:sp>
    </p:spTree>
    <p:extLst>
      <p:ext uri="{BB962C8B-B14F-4D97-AF65-F5344CB8AC3E}">
        <p14:creationId xmlns:p14="http://schemas.microsoft.com/office/powerpoint/2010/main" val="28613151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ChangeArrowheads="1"/>
          </p:cNvSpPr>
          <p:nvPr/>
        </p:nvSpPr>
        <p:spPr bwMode="auto">
          <a:xfrm>
            <a:off x="533400" y="4267200"/>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lgn="l">
              <a:spcBef>
                <a:spcPct val="20000"/>
              </a:spcBef>
              <a:buChar char="•"/>
              <a:defRPr sz="3200">
                <a:solidFill>
                  <a:schemeClr val="tx1"/>
                </a:solidFill>
                <a:latin typeface="Arial" charset="0"/>
              </a:defRPr>
            </a:lvl1pPr>
            <a:lvl2pPr marL="742950" indent="-285750" algn="l">
              <a:spcBef>
                <a:spcPct val="20000"/>
              </a:spcBef>
              <a:buChar char="–"/>
              <a:defRPr sz="2800">
                <a:solidFill>
                  <a:schemeClr val="tx1"/>
                </a:solidFill>
                <a:latin typeface="Arial" charset="0"/>
              </a:defRPr>
            </a:lvl2pPr>
            <a:lvl3pPr marL="1143000" indent="-228600" algn="l">
              <a:spcBef>
                <a:spcPct val="20000"/>
              </a:spcBef>
              <a:buChar char="•"/>
              <a:defRPr sz="2400">
                <a:solidFill>
                  <a:schemeClr val="tx1"/>
                </a:solidFill>
                <a:latin typeface="Arial" charset="0"/>
              </a:defRPr>
            </a:lvl3pPr>
            <a:lvl4pPr marL="1600200" indent="-228600" algn="l">
              <a:spcBef>
                <a:spcPct val="20000"/>
              </a:spcBef>
              <a:buChar char="–"/>
              <a:defRPr sz="2000">
                <a:solidFill>
                  <a:schemeClr val="tx1"/>
                </a:solidFill>
                <a:latin typeface="Arial" charset="0"/>
              </a:defRPr>
            </a:lvl4pPr>
            <a:lvl5pPr marL="2057400" indent="-228600" algn="l">
              <a:spcBef>
                <a:spcPct val="20000"/>
              </a:spcBef>
              <a:buChar char="»"/>
              <a:defRPr sz="2000">
                <a:solidFill>
                  <a:schemeClr val="tx1"/>
                </a:solidFill>
                <a:latin typeface="Arial" charset="0"/>
              </a:defRPr>
            </a:lvl5pPr>
            <a:lvl6pPr marL="2514600" indent="-228600" fontAlgn="base">
              <a:spcBef>
                <a:spcPct val="20000"/>
              </a:spcBef>
              <a:spcAft>
                <a:spcPct val="0"/>
              </a:spcAft>
              <a:buChar char="»"/>
              <a:defRPr sz="2000">
                <a:solidFill>
                  <a:schemeClr val="tx1"/>
                </a:solidFill>
                <a:latin typeface="Arial" charset="0"/>
              </a:defRPr>
            </a:lvl6pPr>
            <a:lvl7pPr marL="2971800" indent="-228600" fontAlgn="base">
              <a:spcBef>
                <a:spcPct val="20000"/>
              </a:spcBef>
              <a:spcAft>
                <a:spcPct val="0"/>
              </a:spcAft>
              <a:buChar char="»"/>
              <a:defRPr sz="2000">
                <a:solidFill>
                  <a:schemeClr val="tx1"/>
                </a:solidFill>
                <a:latin typeface="Arial" charset="0"/>
              </a:defRPr>
            </a:lvl7pPr>
            <a:lvl8pPr marL="3429000" indent="-228600" fontAlgn="base">
              <a:spcBef>
                <a:spcPct val="20000"/>
              </a:spcBef>
              <a:spcAft>
                <a:spcPct val="0"/>
              </a:spcAft>
              <a:buChar char="»"/>
              <a:defRPr sz="2000">
                <a:solidFill>
                  <a:schemeClr val="tx1"/>
                </a:solidFill>
                <a:latin typeface="Arial" charset="0"/>
              </a:defRPr>
            </a:lvl8pPr>
            <a:lvl9pPr marL="3886200" indent="-228600" fontAlgn="base">
              <a:spcBef>
                <a:spcPct val="20000"/>
              </a:spcBef>
              <a:spcAft>
                <a:spcPct val="0"/>
              </a:spcAft>
              <a:buChar char="»"/>
              <a:defRPr sz="2000">
                <a:solidFill>
                  <a:schemeClr val="tx1"/>
                </a:solidFill>
                <a:latin typeface="Arial" charset="0"/>
              </a:defRPr>
            </a:lvl9pPr>
          </a:lstStyle>
          <a:p>
            <a:pPr marL="342900" marR="0" lvl="0" indent="-342900" algn="l" defTabSz="914377" rtl="0" eaLnBrk="1" fontAlgn="auto" latinLnBrk="0" hangingPunct="1">
              <a:lnSpc>
                <a:spcPct val="100000"/>
              </a:lnSpc>
              <a:spcBef>
                <a:spcPct val="20000"/>
              </a:spcBef>
              <a:spcAft>
                <a:spcPts val="0"/>
              </a:spcAft>
              <a:buClrTx/>
              <a:buSzTx/>
              <a:buFontTx/>
              <a:buNone/>
              <a:tabLst/>
              <a:defRPr/>
            </a:pPr>
            <a:r>
              <a:rPr kumimoji="0" lang="en-US" altLang="zh-CN" sz="2500" b="0" i="0" u="none" strike="noStrike" kern="1200" cap="none" spc="0" normalizeH="0" baseline="0" noProof="0" dirty="0">
                <a:ln>
                  <a:noFill/>
                </a:ln>
                <a:solidFill>
                  <a:srgbClr val="666666"/>
                </a:solidFill>
                <a:effectLst/>
                <a:uLnTx/>
                <a:uFillTx/>
                <a:latin typeface="Comic Sans MS" charset="0"/>
                <a:ea typeface="宋体" panose="02010600030101010101" pitchFamily="2" charset="-122"/>
                <a:cs typeface="+mn-cs"/>
              </a:rPr>
              <a:t>   Choose the label requests carefully, to get </a:t>
            </a:r>
            <a:r>
              <a:rPr kumimoji="0" lang="en-US" altLang="zh-CN" sz="2500" b="0" i="0" u="none" strike="noStrike" kern="1200" cap="none" spc="0" normalizeH="0" baseline="0" noProof="0" dirty="0" smtClean="0">
                <a:ln>
                  <a:noFill/>
                </a:ln>
                <a:solidFill>
                  <a:srgbClr val="FF0000"/>
                </a:solidFill>
                <a:effectLst/>
                <a:uLnTx/>
                <a:uFillTx/>
                <a:latin typeface="Comic Sans MS" charset="0"/>
                <a:ea typeface="宋体" panose="02010600030101010101" pitchFamily="2" charset="-122"/>
                <a:cs typeface="+mn-cs"/>
              </a:rPr>
              <a:t>informative</a:t>
            </a:r>
            <a:r>
              <a:rPr kumimoji="0" lang="en-US" altLang="zh-CN" sz="2500" b="0" i="0" u="none" strike="noStrike" kern="1200" cap="none" spc="0" normalizeH="0" baseline="0" noProof="0" dirty="0" smtClean="0">
                <a:ln>
                  <a:noFill/>
                </a:ln>
                <a:solidFill>
                  <a:srgbClr val="666666"/>
                </a:solidFill>
                <a:effectLst/>
                <a:uLnTx/>
                <a:uFillTx/>
                <a:latin typeface="Comic Sans MS" charset="0"/>
                <a:ea typeface="宋体" panose="02010600030101010101" pitchFamily="2" charset="-122"/>
                <a:cs typeface="+mn-cs"/>
              </a:rPr>
              <a:t> labels.</a:t>
            </a:r>
            <a:endParaRPr kumimoji="0" lang="en-US" altLang="zh-CN" sz="2500" b="0" i="0" u="none" strike="noStrike" kern="1200" cap="none" spc="0" normalizeH="0" baseline="0" noProof="0" dirty="0">
              <a:ln>
                <a:noFill/>
              </a:ln>
              <a:solidFill>
                <a:srgbClr val="666666"/>
              </a:solidFill>
              <a:effectLst/>
              <a:uLnTx/>
              <a:uFillTx/>
              <a:latin typeface="Comic Sans MS" charset="0"/>
              <a:ea typeface="宋体" panose="02010600030101010101" pitchFamily="2" charset="-122"/>
              <a:cs typeface="+mn-cs"/>
            </a:endParaRPr>
          </a:p>
        </p:txBody>
      </p:sp>
      <p:sp>
        <p:nvSpPr>
          <p:cNvPr id="285699" name="Rectangle 3"/>
          <p:cNvSpPr>
            <a:spLocks noGrp="1" noChangeArrowheads="1"/>
          </p:cNvSpPr>
          <p:nvPr>
            <p:ph type="title"/>
          </p:nvPr>
        </p:nvSpPr>
        <p:spPr/>
        <p:txBody>
          <a:bodyPr/>
          <a:lstStyle/>
          <a:p>
            <a:r>
              <a:rPr lang="en-US" altLang="zh-CN" sz="3200"/>
              <a:t>What Makes a Good Algorithm?</a:t>
            </a:r>
          </a:p>
        </p:txBody>
      </p:sp>
      <p:sp>
        <p:nvSpPr>
          <p:cNvPr id="285700" name="Rectangle 4"/>
          <p:cNvSpPr>
            <a:spLocks noGrp="1" noChangeArrowheads="1"/>
          </p:cNvSpPr>
          <p:nvPr>
            <p:ph type="body" idx="1"/>
          </p:nvPr>
        </p:nvSpPr>
        <p:spPr>
          <a:xfrm>
            <a:off x="457200" y="1600200"/>
            <a:ext cx="8229600" cy="990600"/>
          </a:xfrm>
        </p:spPr>
        <p:txBody>
          <a:bodyPr/>
          <a:lstStyle/>
          <a:p>
            <a:r>
              <a:rPr lang="en-US" altLang="zh-CN" sz="2600" dirty="0">
                <a:latin typeface="Comic Sans MS" charset="0"/>
              </a:rPr>
              <a:t>Guaranteed to output a relatively good classifier for most learning problems.</a:t>
            </a:r>
          </a:p>
        </p:txBody>
      </p:sp>
      <p:sp>
        <p:nvSpPr>
          <p:cNvPr id="285701" name="Rectangle 5"/>
          <p:cNvSpPr>
            <a:spLocks noChangeArrowheads="1"/>
          </p:cNvSpPr>
          <p:nvPr/>
        </p:nvSpPr>
        <p:spPr bwMode="auto">
          <a:xfrm>
            <a:off x="152400" y="4267200"/>
            <a:ext cx="8229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lgn="l">
              <a:spcBef>
                <a:spcPct val="20000"/>
              </a:spcBef>
              <a:buChar char="•"/>
              <a:defRPr sz="3200">
                <a:solidFill>
                  <a:schemeClr val="tx1"/>
                </a:solidFill>
                <a:latin typeface="Arial" charset="0"/>
              </a:defRPr>
            </a:lvl1pPr>
            <a:lvl2pPr marL="742950" indent="-285750" algn="l">
              <a:spcBef>
                <a:spcPct val="20000"/>
              </a:spcBef>
              <a:buChar char="–"/>
              <a:defRPr sz="2800">
                <a:solidFill>
                  <a:schemeClr val="tx1"/>
                </a:solidFill>
                <a:latin typeface="Arial" charset="0"/>
              </a:defRPr>
            </a:lvl2pPr>
            <a:lvl3pPr marL="1143000" indent="-228600" algn="l">
              <a:spcBef>
                <a:spcPct val="20000"/>
              </a:spcBef>
              <a:buChar char="•"/>
              <a:defRPr sz="2400">
                <a:solidFill>
                  <a:schemeClr val="tx1"/>
                </a:solidFill>
                <a:latin typeface="Arial" charset="0"/>
              </a:defRPr>
            </a:lvl3pPr>
            <a:lvl4pPr marL="1600200" indent="-228600" algn="l">
              <a:spcBef>
                <a:spcPct val="20000"/>
              </a:spcBef>
              <a:buChar char="–"/>
              <a:defRPr sz="2000">
                <a:solidFill>
                  <a:schemeClr val="tx1"/>
                </a:solidFill>
                <a:latin typeface="Arial" charset="0"/>
              </a:defRPr>
            </a:lvl4pPr>
            <a:lvl5pPr marL="2057400" indent="-228600" algn="l">
              <a:spcBef>
                <a:spcPct val="20000"/>
              </a:spcBef>
              <a:buChar char="»"/>
              <a:defRPr sz="2000">
                <a:solidFill>
                  <a:schemeClr val="tx1"/>
                </a:solidFill>
                <a:latin typeface="Arial" charset="0"/>
              </a:defRPr>
            </a:lvl5pPr>
            <a:lvl6pPr marL="2514600" indent="-228600" fontAlgn="base">
              <a:spcBef>
                <a:spcPct val="20000"/>
              </a:spcBef>
              <a:spcAft>
                <a:spcPct val="0"/>
              </a:spcAft>
              <a:buChar char="»"/>
              <a:defRPr sz="2000">
                <a:solidFill>
                  <a:schemeClr val="tx1"/>
                </a:solidFill>
                <a:latin typeface="Arial" charset="0"/>
              </a:defRPr>
            </a:lvl6pPr>
            <a:lvl7pPr marL="2971800" indent="-228600" fontAlgn="base">
              <a:spcBef>
                <a:spcPct val="20000"/>
              </a:spcBef>
              <a:spcAft>
                <a:spcPct val="0"/>
              </a:spcAft>
              <a:buChar char="»"/>
              <a:defRPr sz="2000">
                <a:solidFill>
                  <a:schemeClr val="tx1"/>
                </a:solidFill>
                <a:latin typeface="Arial" charset="0"/>
              </a:defRPr>
            </a:lvl7pPr>
            <a:lvl8pPr marL="3429000" indent="-228600" fontAlgn="base">
              <a:spcBef>
                <a:spcPct val="20000"/>
              </a:spcBef>
              <a:spcAft>
                <a:spcPct val="0"/>
              </a:spcAft>
              <a:buChar char="»"/>
              <a:defRPr sz="2000">
                <a:solidFill>
                  <a:schemeClr val="tx1"/>
                </a:solidFill>
                <a:latin typeface="Arial" charset="0"/>
              </a:defRPr>
            </a:lvl8pPr>
            <a:lvl9pPr marL="3886200" indent="-228600" fontAlgn="base">
              <a:spcBef>
                <a:spcPct val="20000"/>
              </a:spcBef>
              <a:spcAft>
                <a:spcPct val="0"/>
              </a:spcAft>
              <a:buChar char="»"/>
              <a:defRPr sz="2000">
                <a:solidFill>
                  <a:schemeClr val="tx1"/>
                </a:solidFill>
                <a:latin typeface="Arial" charset="0"/>
              </a:defRPr>
            </a:lvl9pPr>
          </a:lstStyle>
          <a:p>
            <a:pPr marL="342900" marR="0" lvl="0" indent="-342900" algn="l" defTabSz="914377" rtl="0" eaLnBrk="1" fontAlgn="auto" latinLnBrk="0" hangingPunct="1">
              <a:lnSpc>
                <a:spcPct val="100000"/>
              </a:lnSpc>
              <a:spcBef>
                <a:spcPct val="20000"/>
              </a:spcBef>
              <a:spcAft>
                <a:spcPts val="0"/>
              </a:spcAft>
              <a:buClrTx/>
              <a:buSzTx/>
              <a:buFontTx/>
              <a:buNone/>
              <a:tabLst/>
              <a:defRPr/>
            </a:pPr>
            <a:endParaRPr kumimoji="0" lang="zh-CN" altLang="zh-CN" sz="3200" b="0" i="0" u="none" strike="noStrike" kern="1200" cap="none" spc="0" normalizeH="0" baseline="0" noProof="0">
              <a:ln>
                <a:noFill/>
              </a:ln>
              <a:solidFill>
                <a:srgbClr val="666666"/>
              </a:solidFill>
              <a:effectLst/>
              <a:uLnTx/>
              <a:uFillTx/>
              <a:latin typeface="Arial" charset="0"/>
              <a:ea typeface="宋体" panose="02010600030101010101" pitchFamily="2" charset="-122"/>
              <a:cs typeface="+mn-cs"/>
            </a:endParaRPr>
          </a:p>
        </p:txBody>
      </p:sp>
      <p:sp>
        <p:nvSpPr>
          <p:cNvPr id="285702" name="Text Box 6"/>
          <p:cNvSpPr txBox="1">
            <a:spLocks noChangeArrowheads="1"/>
          </p:cNvSpPr>
          <p:nvPr/>
        </p:nvSpPr>
        <p:spPr bwMode="auto">
          <a:xfrm>
            <a:off x="538163" y="2771775"/>
            <a:ext cx="7843837"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377" rtl="0" eaLnBrk="1" fontAlgn="auto" latinLnBrk="0" hangingPunct="1">
              <a:lnSpc>
                <a:spcPct val="100000"/>
              </a:lnSpc>
              <a:spcBef>
                <a:spcPct val="20000"/>
              </a:spcBef>
              <a:spcAft>
                <a:spcPts val="0"/>
              </a:spcAft>
              <a:buClrTx/>
              <a:buSzTx/>
              <a:buFontTx/>
              <a:buChar char="•"/>
              <a:tabLst/>
              <a:defRPr/>
            </a:pPr>
            <a:r>
              <a:rPr kumimoji="0" lang="en-US" altLang="zh-CN" sz="2600" b="0" i="0" u="none" strike="noStrike" kern="1200" cap="none" spc="0" normalizeH="0" baseline="0" noProof="0" dirty="0">
                <a:ln>
                  <a:noFill/>
                </a:ln>
                <a:solidFill>
                  <a:srgbClr val="666666"/>
                </a:solidFill>
                <a:effectLst/>
                <a:uLnTx/>
                <a:uFillTx/>
                <a:latin typeface="Calibri"/>
                <a:ea typeface="宋体" panose="02010600030101010101" pitchFamily="2" charset="-122"/>
                <a:cs typeface="+mn-cs"/>
              </a:rPr>
              <a:t> Doesn’t make too many label requests.</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altLang="zh-CN" sz="2600" b="0" i="0" u="none" strike="noStrike" kern="1200" cap="none" spc="0" normalizeH="0" baseline="0" noProof="0" dirty="0">
              <a:ln>
                <a:noFill/>
              </a:ln>
              <a:solidFill>
                <a:srgbClr val="666666"/>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14361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56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69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666666"/>
                </a:solidFill>
                <a:effectLst/>
                <a:uLnTx/>
                <a:uFillTx/>
                <a:latin typeface="Calibri"/>
                <a:ea typeface="宋体" panose="02010600030101010101" pitchFamily="2" charset="-122"/>
                <a:cs typeface="+mn-cs"/>
              </a:rPr>
              <a:t>Maria-Florina Balcan</a:t>
            </a:r>
          </a:p>
        </p:txBody>
      </p:sp>
      <p:sp>
        <p:nvSpPr>
          <p:cNvPr id="286722" name="Rectangle 2"/>
          <p:cNvSpPr>
            <a:spLocks noGrp="1" noChangeArrowheads="1"/>
          </p:cNvSpPr>
          <p:nvPr>
            <p:ph type="title"/>
          </p:nvPr>
        </p:nvSpPr>
        <p:spPr>
          <a:xfrm>
            <a:off x="171450" y="152400"/>
            <a:ext cx="9144000" cy="697230"/>
          </a:xfrm>
        </p:spPr>
        <p:txBody>
          <a:bodyPr>
            <a:normAutofit/>
          </a:bodyPr>
          <a:lstStyle/>
          <a:p>
            <a:r>
              <a:rPr lang="en-US" altLang="zh-CN" sz="3600" dirty="0">
                <a:latin typeface="Gill Sans" charset="0"/>
                <a:ea typeface="Gill Sans" charset="0"/>
                <a:cs typeface="Gill Sans" charset="0"/>
              </a:rPr>
              <a:t>Can It Really Do Better Than Passive?</a:t>
            </a:r>
          </a:p>
        </p:txBody>
      </p:sp>
      <p:sp>
        <p:nvSpPr>
          <p:cNvPr id="286723" name="Rectangle 3"/>
          <p:cNvSpPr>
            <a:spLocks noGrp="1" noChangeArrowheads="1"/>
          </p:cNvSpPr>
          <p:nvPr>
            <p:ph type="body" idx="1"/>
          </p:nvPr>
        </p:nvSpPr>
        <p:spPr>
          <a:xfrm>
            <a:off x="457200" y="1600200"/>
            <a:ext cx="8229600" cy="3429000"/>
          </a:xfrm>
        </p:spPr>
        <p:txBody>
          <a:bodyPr/>
          <a:lstStyle/>
          <a:p>
            <a:r>
              <a:rPr lang="en-US" altLang="zh-CN" sz="2600" dirty="0">
                <a:solidFill>
                  <a:srgbClr val="003399"/>
                </a:solidFill>
                <a:latin typeface="Comic Sans MS" charset="0"/>
              </a:rPr>
              <a:t>YES!</a:t>
            </a:r>
            <a:r>
              <a:rPr lang="en-US" altLang="zh-CN" sz="2600" dirty="0">
                <a:latin typeface="Comic Sans MS" charset="0"/>
              </a:rPr>
              <a:t> (sometimes)</a:t>
            </a:r>
          </a:p>
          <a:p>
            <a:endParaRPr lang="en-US" altLang="zh-CN" sz="2600" dirty="0">
              <a:latin typeface="Comic Sans MS" charset="0"/>
            </a:endParaRPr>
          </a:p>
          <a:p>
            <a:r>
              <a:rPr lang="en-US" altLang="zh-CN" sz="2600" dirty="0">
                <a:latin typeface="Comic Sans MS" charset="0"/>
              </a:rPr>
              <a:t>We often need far fewer labels for active learning than for passive.</a:t>
            </a:r>
          </a:p>
          <a:p>
            <a:endParaRPr lang="en-US" altLang="zh-CN" sz="2600" dirty="0">
              <a:latin typeface="Comic Sans MS" charset="0"/>
            </a:endParaRPr>
          </a:p>
          <a:p>
            <a:r>
              <a:rPr lang="en-US" altLang="zh-CN" sz="2600" dirty="0">
                <a:latin typeface="Comic Sans MS" charset="0"/>
              </a:rPr>
              <a:t>This is predicted by theory and has been observed in practice</a:t>
            </a:r>
            <a:r>
              <a:rPr lang="en-US" altLang="zh-CN" dirty="0">
                <a:latin typeface="Comic Sans MS" charset="0"/>
              </a:rPr>
              <a:t>.</a:t>
            </a:r>
          </a:p>
          <a:p>
            <a:endParaRPr lang="en-US" altLang="zh-CN" dirty="0">
              <a:latin typeface="Comic Sans MS" charset="0"/>
            </a:endParaRPr>
          </a:p>
        </p:txBody>
      </p:sp>
    </p:spTree>
    <p:extLst>
      <p:ext uri="{BB962C8B-B14F-4D97-AF65-F5344CB8AC3E}">
        <p14:creationId xmlns:p14="http://schemas.microsoft.com/office/powerpoint/2010/main" val="11918649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666666"/>
                </a:solidFill>
                <a:effectLst/>
                <a:uLnTx/>
                <a:uFillTx/>
                <a:latin typeface="Calibri"/>
                <a:ea typeface="宋体" panose="02010600030101010101" pitchFamily="2" charset="-122"/>
                <a:cs typeface="+mn-cs"/>
              </a:rPr>
              <a:t>Maria-Florina Balcan</a:t>
            </a:r>
          </a:p>
        </p:txBody>
      </p:sp>
      <p:sp>
        <p:nvSpPr>
          <p:cNvPr id="286722" name="Rectangle 2"/>
          <p:cNvSpPr>
            <a:spLocks noGrp="1" noChangeArrowheads="1"/>
          </p:cNvSpPr>
          <p:nvPr>
            <p:ph type="title"/>
          </p:nvPr>
        </p:nvSpPr>
        <p:spPr>
          <a:xfrm>
            <a:off x="171450" y="152400"/>
            <a:ext cx="9144000" cy="697230"/>
          </a:xfrm>
        </p:spPr>
        <p:txBody>
          <a:bodyPr>
            <a:normAutofit/>
          </a:bodyPr>
          <a:lstStyle/>
          <a:p>
            <a:r>
              <a:rPr lang="en-US" altLang="zh-CN" sz="3600" dirty="0" smtClean="0">
                <a:latin typeface="Gill Sans" charset="0"/>
                <a:ea typeface="Gill Sans" charset="0"/>
                <a:cs typeface="Gill Sans" charset="0"/>
              </a:rPr>
              <a:t>Scenarios</a:t>
            </a:r>
            <a:endParaRPr lang="en-US" altLang="zh-CN" sz="3600" dirty="0">
              <a:latin typeface="Gill Sans" charset="0"/>
              <a:ea typeface="Gill Sans" charset="0"/>
              <a:cs typeface="Gill Sans" charset="0"/>
            </a:endParaRPr>
          </a:p>
        </p:txBody>
      </p:sp>
      <p:sp>
        <p:nvSpPr>
          <p:cNvPr id="286723" name="Rectangle 3"/>
          <p:cNvSpPr>
            <a:spLocks noGrp="1" noChangeArrowheads="1"/>
          </p:cNvSpPr>
          <p:nvPr>
            <p:ph type="body" idx="1"/>
          </p:nvPr>
        </p:nvSpPr>
        <p:spPr>
          <a:xfrm>
            <a:off x="457200" y="1600200"/>
            <a:ext cx="8229600" cy="3429000"/>
          </a:xfrm>
        </p:spPr>
        <p:txBody>
          <a:bodyPr>
            <a:normAutofit/>
          </a:bodyPr>
          <a:lstStyle/>
          <a:p>
            <a:r>
              <a:rPr lang="en-US" altLang="zh-CN" sz="2400" b="1" dirty="0">
                <a:latin typeface="Comic Sans MS" charset="0"/>
                <a:ea typeface="Comic Sans MS" charset="0"/>
                <a:cs typeface="Comic Sans MS" charset="0"/>
              </a:rPr>
              <a:t>Membership Query </a:t>
            </a:r>
            <a:r>
              <a:rPr lang="en-US" altLang="zh-CN" sz="2400" b="1" dirty="0" smtClean="0">
                <a:latin typeface="Comic Sans MS" charset="0"/>
                <a:ea typeface="Comic Sans MS" charset="0"/>
                <a:cs typeface="Comic Sans MS" charset="0"/>
              </a:rPr>
              <a:t>Synthesis</a:t>
            </a:r>
          </a:p>
          <a:p>
            <a:r>
              <a:rPr lang="en-US" altLang="zh-CN" sz="2400" b="1" dirty="0">
                <a:latin typeface="Comic Sans MS" charset="0"/>
                <a:ea typeface="Comic Sans MS" charset="0"/>
                <a:cs typeface="Comic Sans MS" charset="0"/>
              </a:rPr>
              <a:t>Stream-Based Selective </a:t>
            </a:r>
            <a:r>
              <a:rPr lang="en-US" altLang="zh-CN" sz="2400" b="1" dirty="0" smtClean="0">
                <a:latin typeface="Comic Sans MS" charset="0"/>
                <a:ea typeface="Comic Sans MS" charset="0"/>
                <a:cs typeface="Comic Sans MS" charset="0"/>
              </a:rPr>
              <a:t>Sampling</a:t>
            </a:r>
            <a:endParaRPr lang="en-US" altLang="zh-CN" sz="2400" dirty="0">
              <a:latin typeface="Comic Sans MS" charset="0"/>
              <a:ea typeface="Comic Sans MS" charset="0"/>
              <a:cs typeface="Comic Sans MS" charset="0"/>
            </a:endParaRPr>
          </a:p>
          <a:p>
            <a:r>
              <a:rPr lang="en-US" altLang="zh-CN" sz="2400" b="1" dirty="0">
                <a:latin typeface="Comic Sans MS" charset="0"/>
                <a:ea typeface="Comic Sans MS" charset="0"/>
                <a:cs typeface="Comic Sans MS" charset="0"/>
              </a:rPr>
              <a:t>Pool-Based sampling</a:t>
            </a:r>
            <a:endParaRPr lang="en-US" altLang="zh-CN" sz="2400" dirty="0">
              <a:latin typeface="Comic Sans MS" charset="0"/>
              <a:ea typeface="Comic Sans MS" charset="0"/>
              <a:cs typeface="Comic Sans MS" charset="0"/>
            </a:endParaRPr>
          </a:p>
          <a:p>
            <a:endParaRPr lang="en-US" altLang="zh-CN" sz="2400" dirty="0">
              <a:latin typeface="Comic Sans MS" charset="0"/>
            </a:endParaRPr>
          </a:p>
        </p:txBody>
      </p:sp>
    </p:spTree>
    <p:extLst>
      <p:ext uri="{BB962C8B-B14F-4D97-AF65-F5344CB8AC3E}">
        <p14:creationId xmlns:p14="http://schemas.microsoft.com/office/powerpoint/2010/main" val="16542799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latin typeface="Gill Sans" charset="0"/>
                <a:ea typeface="Gill Sans" charset="0"/>
                <a:cs typeface="Gill Sans" charset="0"/>
              </a:rPr>
              <a:t>Membership Query </a:t>
            </a:r>
            <a:r>
              <a:rPr lang="en-US" altLang="zh-CN" sz="3600" b="1" dirty="0" smtClean="0">
                <a:latin typeface="Gill Sans" charset="0"/>
                <a:ea typeface="Gill Sans" charset="0"/>
                <a:cs typeface="Gill Sans" charset="0"/>
              </a:rPr>
              <a:t>Synthesis</a:t>
            </a:r>
            <a:endParaRPr kumimoji="1" lang="zh-CN" altLang="en-US" sz="3600" dirty="0">
              <a:latin typeface="Gill Sans" charset="0"/>
              <a:ea typeface="Gill Sans" charset="0"/>
              <a:cs typeface="Gill Sans" charset="0"/>
            </a:endParaRPr>
          </a:p>
        </p:txBody>
      </p:sp>
      <p:pic>
        <p:nvPicPr>
          <p:cNvPr id="5" name="内容占位符 4"/>
          <p:cNvPicPr>
            <a:picLocks noGrp="1" noChangeAspect="1"/>
          </p:cNvPicPr>
          <p:nvPr>
            <p:ph idx="1"/>
          </p:nvPr>
        </p:nvPicPr>
        <p:blipFill>
          <a:blip r:embed="rId3"/>
          <a:stretch>
            <a:fillRect/>
          </a:stretch>
        </p:blipFill>
        <p:spPr>
          <a:xfrm>
            <a:off x="425196" y="2099109"/>
            <a:ext cx="7886700" cy="2255921"/>
          </a:xfrm>
          <a:prstGeom prst="rect">
            <a:avLst/>
          </a:prstGeom>
        </p:spPr>
      </p:pic>
      <p:sp>
        <p:nvSpPr>
          <p:cNvPr id="4" name="页脚占位符 3"/>
          <p:cNvSpPr>
            <a:spLocks noGrp="1"/>
          </p:cNvSpPr>
          <p:nvPr>
            <p:ph type="ftr" sz="quarter" idx="1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srgbClr val="666666"/>
                </a:solidFill>
                <a:effectLst/>
                <a:uLnTx/>
                <a:uFillTx/>
                <a:latin typeface="Calibri"/>
                <a:ea typeface="宋体" panose="02010600030101010101" pitchFamily="2" charset="-122"/>
                <a:cs typeface="+mn-cs"/>
              </a:rPr>
              <a:t>Maria-Florina Balcan</a:t>
            </a:r>
            <a:endParaRPr kumimoji="0" lang="en-US" altLang="zh-CN" sz="1800" b="0" i="0" u="none" strike="noStrike" kern="1200" cap="none" spc="0" normalizeH="0" baseline="0" noProof="0">
              <a:ln>
                <a:noFill/>
              </a:ln>
              <a:solidFill>
                <a:srgbClr val="666666"/>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99270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196" y="-2"/>
            <a:ext cx="8353044" cy="868430"/>
          </a:xfrm>
        </p:spPr>
        <p:txBody>
          <a:bodyPr>
            <a:noAutofit/>
          </a:bodyPr>
          <a:lstStyle/>
          <a:p>
            <a:r>
              <a:rPr lang="en-US" altLang="zh-CN" sz="3600" b="1" dirty="0">
                <a:latin typeface="Gill Sans" charset="0"/>
                <a:ea typeface="Gill Sans" charset="0"/>
                <a:cs typeface="Gill Sans" charset="0"/>
              </a:rPr>
              <a:t>Stream-Based Selective </a:t>
            </a:r>
            <a:r>
              <a:rPr lang="en-US" altLang="zh-CN" sz="3600" b="1" dirty="0" smtClean="0">
                <a:latin typeface="Gill Sans" charset="0"/>
                <a:ea typeface="Gill Sans" charset="0"/>
                <a:cs typeface="Gill Sans" charset="0"/>
              </a:rPr>
              <a:t>Sampling</a:t>
            </a:r>
            <a:endParaRPr kumimoji="1" lang="zh-CN" altLang="en-US" sz="3600" dirty="0">
              <a:latin typeface="Gill Sans" charset="0"/>
              <a:ea typeface="Gill Sans" charset="0"/>
              <a:cs typeface="Gill Sans" charset="0"/>
            </a:endParaRPr>
          </a:p>
        </p:txBody>
      </p:sp>
      <p:pic>
        <p:nvPicPr>
          <p:cNvPr id="5" name="内容占位符 4"/>
          <p:cNvPicPr>
            <a:picLocks noGrp="1" noChangeAspect="1"/>
          </p:cNvPicPr>
          <p:nvPr>
            <p:ph idx="1"/>
          </p:nvPr>
        </p:nvPicPr>
        <p:blipFill>
          <a:blip r:embed="rId3"/>
          <a:stretch>
            <a:fillRect/>
          </a:stretch>
        </p:blipFill>
        <p:spPr>
          <a:xfrm>
            <a:off x="425196" y="1987401"/>
            <a:ext cx="7886700" cy="3370625"/>
          </a:xfrm>
          <a:prstGeom prst="rect">
            <a:avLst/>
          </a:prstGeom>
        </p:spPr>
      </p:pic>
    </p:spTree>
    <p:extLst>
      <p:ext uri="{BB962C8B-B14F-4D97-AF65-F5344CB8AC3E}">
        <p14:creationId xmlns:p14="http://schemas.microsoft.com/office/powerpoint/2010/main" val="68378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latin typeface="Gill Sans" charset="0"/>
                <a:ea typeface="Gill Sans" charset="0"/>
                <a:cs typeface="Gill Sans" charset="0"/>
              </a:rPr>
              <a:t>Pool-Based sampling</a:t>
            </a:r>
            <a:endParaRPr kumimoji="1" lang="zh-CN" altLang="en-US" sz="3600" dirty="0">
              <a:latin typeface="Gill Sans" charset="0"/>
              <a:ea typeface="Gill Sans" charset="0"/>
              <a:cs typeface="Gill Sans" charset="0"/>
            </a:endParaRPr>
          </a:p>
        </p:txBody>
      </p:sp>
      <p:pic>
        <p:nvPicPr>
          <p:cNvPr id="5" name="内容占位符 4"/>
          <p:cNvPicPr>
            <a:picLocks noGrp="1" noChangeAspect="1"/>
          </p:cNvPicPr>
          <p:nvPr>
            <p:ph idx="1"/>
          </p:nvPr>
        </p:nvPicPr>
        <p:blipFill>
          <a:blip r:embed="rId3"/>
          <a:stretch>
            <a:fillRect/>
          </a:stretch>
        </p:blipFill>
        <p:spPr>
          <a:xfrm>
            <a:off x="425196" y="2425100"/>
            <a:ext cx="7886700" cy="2495227"/>
          </a:xfrm>
          <a:prstGeom prst="rect">
            <a:avLst/>
          </a:prstGeom>
        </p:spPr>
      </p:pic>
    </p:spTree>
    <p:extLst>
      <p:ext uri="{BB962C8B-B14F-4D97-AF65-F5344CB8AC3E}">
        <p14:creationId xmlns:p14="http://schemas.microsoft.com/office/powerpoint/2010/main" val="777712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a:xfrm>
            <a:off x="1144855" y="2487561"/>
            <a:ext cx="7886700" cy="868430"/>
          </a:xfrm>
        </p:spPr>
        <p:txBody>
          <a:bodyPr>
            <a:normAutofit/>
          </a:bodyPr>
          <a:lstStyle/>
          <a:p>
            <a:r>
              <a:rPr lang="en-US" sz="3600" dirty="0" smtClean="0">
                <a:latin typeface="Gill Sans"/>
                <a:ea typeface="Gill Sans" charset="0"/>
                <a:cs typeface="Gill Sans" charset="0"/>
              </a:rPr>
              <a:t>Q</a:t>
            </a:r>
            <a:r>
              <a:rPr lang="en-US" altLang="zh-CN" sz="3600" dirty="0" smtClean="0">
                <a:latin typeface="Gill Sans"/>
                <a:ea typeface="Gill Sans" charset="0"/>
                <a:cs typeface="Gill Sans" charset="0"/>
              </a:rPr>
              <a:t>uery Strategy Frameworks</a:t>
            </a:r>
            <a:endParaRPr lang="en-US" sz="3600" dirty="0">
              <a:latin typeface="Gill Sans"/>
              <a:ea typeface="Gill Sans" charset="0"/>
              <a:cs typeface="Gill Sans" charset="0"/>
            </a:endParaRPr>
          </a:p>
        </p:txBody>
      </p:sp>
      <p:sp>
        <p:nvSpPr>
          <p:cNvPr id="2" name="TextBox 1"/>
          <p:cNvSpPr txBox="1"/>
          <p:nvPr/>
        </p:nvSpPr>
        <p:spPr>
          <a:xfrm>
            <a:off x="4773387" y="4938232"/>
            <a:ext cx="7633319" cy="769441"/>
          </a:xfrm>
          <a:prstGeom prst="rect">
            <a:avLst/>
          </a:prstGeom>
          <a:noFill/>
        </p:spPr>
        <p:txBody>
          <a:bodyPr wrap="square" rtlCol="0">
            <a:spAutoFit/>
          </a:bodyPr>
          <a:lstStyle/>
          <a:p>
            <a:pPr marL="457189" marR="0" lvl="1" indent="0" algn="l" defTabSz="91437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rPr>
              <a:t>赵</a:t>
            </a:r>
            <a:r>
              <a:rPr kumimoji="0" lang="zh-CN" altLang="en-US" sz="20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春</a:t>
            </a:r>
            <a:r>
              <a:rPr kumimoji="0" lang="zh-CN" altLang="en-US" sz="20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rPr>
              <a:t>扬  </a:t>
            </a:r>
            <a:r>
              <a:rPr kumimoji="0" lang="en-US" altLang="zh-CN" sz="20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rPr>
              <a:t>51174500164</a:t>
            </a:r>
          </a:p>
          <a:p>
            <a:pPr marL="457189" marR="0" lvl="1" indent="0" algn="l" defTabSz="914377"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666666"/>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343379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600" dirty="0" smtClean="0">
                <a:latin typeface="Gill Sans"/>
                <a:ea typeface="Gill Sans" charset="0"/>
                <a:cs typeface="Gill Sans" charset="0"/>
              </a:rPr>
              <a:t>Q</a:t>
            </a:r>
            <a:r>
              <a:rPr lang="en-US" altLang="zh-CN" sz="3600" dirty="0" smtClean="0">
                <a:latin typeface="Gill Sans"/>
                <a:ea typeface="Gill Sans" charset="0"/>
                <a:cs typeface="Gill Sans" charset="0"/>
              </a:rPr>
              <a:t>uery Strategy Frameworks</a:t>
            </a:r>
            <a:endParaRPr lang="en-US" sz="3600" dirty="0">
              <a:latin typeface="Gill Sans"/>
              <a:ea typeface="Gill Sans" charset="0"/>
              <a:cs typeface="Gill Sans" charset="0"/>
            </a:endParaRPr>
          </a:p>
        </p:txBody>
      </p:sp>
      <p:sp>
        <p:nvSpPr>
          <p:cNvPr id="2" name="TextBox 1"/>
          <p:cNvSpPr txBox="1"/>
          <p:nvPr/>
        </p:nvSpPr>
        <p:spPr>
          <a:xfrm>
            <a:off x="427101" y="1279605"/>
            <a:ext cx="7633319" cy="5386090"/>
          </a:xfrm>
          <a:prstGeom prst="rect">
            <a:avLst/>
          </a:prstGeom>
          <a:noFill/>
        </p:spPr>
        <p:txBody>
          <a:bodyPr wrap="square" rtlCol="0">
            <a:spAutoFit/>
          </a:bodyPr>
          <a:lstStyle/>
          <a:p>
            <a:pPr marL="285750" marR="0" lvl="0" indent="-285750" algn="l" defTabSz="914377" rtl="0" eaLnBrk="1" fontAlgn="auto" latinLnBrk="0" hangingPunct="1">
              <a:lnSpc>
                <a:spcPct val="100000"/>
              </a:lnSpc>
              <a:spcBef>
                <a:spcPts val="0"/>
              </a:spcBef>
              <a:spcAft>
                <a:spcPts val="0"/>
              </a:spcAft>
              <a:buClrTx/>
              <a:buSzTx/>
              <a:buFont typeface="Wingdings" pitchFamily="2" charset="2"/>
              <a:buChar char="l"/>
              <a:tabLst/>
              <a:defRPr/>
            </a:pPr>
            <a:r>
              <a:rPr kumimoji="0" lang="zh-CN" altLang="en-US" sz="2400" b="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rPr>
              <a:t>关键问题：选择合适的查询策略</a:t>
            </a:r>
            <a:endParaRPr kumimoji="0" lang="en-US" altLang="zh-CN" sz="2400" b="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endParaRPr>
          </a:p>
          <a:p>
            <a:pPr marL="285750" marR="0" lvl="0" indent="-285750" algn="l" defTabSz="914377" rtl="0" eaLnBrk="1" fontAlgn="auto" latinLnBrk="0" hangingPunct="1">
              <a:lnSpc>
                <a:spcPct val="100000"/>
              </a:lnSpc>
              <a:spcBef>
                <a:spcPts val="0"/>
              </a:spcBef>
              <a:spcAft>
                <a:spcPts val="0"/>
              </a:spcAft>
              <a:buClrTx/>
              <a:buSzTx/>
              <a:buFont typeface="Wingdings" pitchFamily="2" charset="2"/>
              <a:buChar char="l"/>
              <a:tabLst/>
              <a:defRPr/>
            </a:pPr>
            <a:endParaRPr kumimoji="0" lang="en-US" altLang="zh-CN" sz="2400" b="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endParaRPr>
          </a:p>
          <a:p>
            <a:pPr marL="285750" marR="0" lvl="0" indent="-285750" algn="l" defTabSz="914377" rtl="0" eaLnBrk="1" fontAlgn="auto" latinLnBrk="0" hangingPunct="1">
              <a:lnSpc>
                <a:spcPct val="100000"/>
              </a:lnSpc>
              <a:spcBef>
                <a:spcPts val="0"/>
              </a:spcBef>
              <a:spcAft>
                <a:spcPts val="0"/>
              </a:spcAft>
              <a:buClrTx/>
              <a:buSzTx/>
              <a:buFont typeface="Wingdings" pitchFamily="2" charset="2"/>
              <a:buChar char="l"/>
              <a:tabLst/>
              <a:defRPr/>
            </a:pPr>
            <a:r>
              <a:rPr kumimoji="0" lang="en-US" altLang="zh-CN"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F</a:t>
            </a:r>
            <a:r>
              <a:rPr kumimoji="0" lang="en-US" altLang="zh-CN" sz="2400" b="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rPr>
              <a:t>eature</a:t>
            </a:r>
          </a:p>
          <a:p>
            <a:pPr marL="800089" marR="0" lvl="1" indent="-342900" algn="l" defTabSz="914377" rtl="0" eaLnBrk="1" fontAlgn="auto" latinLnBrk="0" hangingPunct="1">
              <a:lnSpc>
                <a:spcPct val="100000"/>
              </a:lnSpc>
              <a:spcBef>
                <a:spcPts val="0"/>
              </a:spcBef>
              <a:spcAft>
                <a:spcPts val="0"/>
              </a:spcAft>
              <a:buClrTx/>
              <a:buSzTx/>
              <a:buFont typeface="Wingdings" pitchFamily="2" charset="2"/>
              <a:buChar char="Ø"/>
              <a:tabLst/>
              <a:defRPr/>
            </a:pPr>
            <a:r>
              <a:rPr kumimoji="0" lang="en-US" altLang="zh-CN" sz="2000" b="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rPr>
              <a:t>Class label uncertainty</a:t>
            </a:r>
          </a:p>
          <a:p>
            <a:pPr marL="800089" marR="0" lvl="1" indent="-342900" algn="l" defTabSz="914377" rtl="0" eaLnBrk="1" fontAlgn="auto" latinLnBrk="0" hangingPunct="1">
              <a:lnSpc>
                <a:spcPct val="100000"/>
              </a:lnSpc>
              <a:spcBef>
                <a:spcPts val="0"/>
              </a:spcBef>
              <a:spcAft>
                <a:spcPts val="0"/>
              </a:spcAft>
              <a:buClrTx/>
              <a:buSzTx/>
              <a:buFont typeface="Wingdings" pitchFamily="2" charset="2"/>
              <a:buChar char="Ø"/>
              <a:tabLst/>
              <a:defRPr/>
            </a:pPr>
            <a:r>
              <a:rPr kumimoji="0" lang="en-US" altLang="zh-CN" sz="2000" b="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rPr>
              <a:t>Disagreement between different learners</a:t>
            </a:r>
          </a:p>
          <a:p>
            <a:pPr marL="800089" marR="0" lvl="1" indent="-342900" algn="l" defTabSz="914377" rtl="0" eaLnBrk="1" fontAlgn="auto" latinLnBrk="0" hangingPunct="1">
              <a:lnSpc>
                <a:spcPct val="100000"/>
              </a:lnSpc>
              <a:spcBef>
                <a:spcPts val="0"/>
              </a:spcBef>
              <a:spcAft>
                <a:spcPts val="0"/>
              </a:spcAft>
              <a:buClrTx/>
              <a:buSzTx/>
              <a:buFont typeface="Wingdings" pitchFamily="2" charset="2"/>
              <a:buChar char="Ø"/>
              <a:tabLst/>
              <a:defRPr/>
            </a:pPr>
            <a:endParaRPr kumimoji="0" lang="en-US" altLang="zh-CN" sz="2000" b="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endParaRPr>
          </a:p>
          <a:p>
            <a:pPr marL="285750" marR="0" lvl="0" indent="-285750" algn="l" defTabSz="914377" rtl="0" eaLnBrk="1" fontAlgn="auto" latinLnBrk="0" hangingPunct="1">
              <a:lnSpc>
                <a:spcPct val="100000"/>
              </a:lnSpc>
              <a:spcBef>
                <a:spcPts val="0"/>
              </a:spcBef>
              <a:spcAft>
                <a:spcPts val="0"/>
              </a:spcAft>
              <a:buClrTx/>
              <a:buSzTx/>
              <a:buFont typeface="Wingdings" pitchFamily="2" charset="2"/>
              <a:buChar char="l"/>
              <a:tabLst/>
              <a:defRPr/>
            </a:pPr>
            <a:r>
              <a:rPr kumimoji="0" lang="en-US" altLang="zh-CN" sz="2400" b="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rPr>
              <a:t>Outlier</a:t>
            </a:r>
          </a:p>
          <a:p>
            <a:pPr marL="285750" marR="0" lvl="0" indent="-285750" algn="l" defTabSz="914377" rtl="0" eaLnBrk="1" fontAlgn="auto" latinLnBrk="0" hangingPunct="1">
              <a:lnSpc>
                <a:spcPct val="100000"/>
              </a:lnSpc>
              <a:spcBef>
                <a:spcPts val="0"/>
              </a:spcBef>
              <a:spcAft>
                <a:spcPts val="0"/>
              </a:spcAft>
              <a:buClrTx/>
              <a:buSzTx/>
              <a:buFont typeface="Wingdings" pitchFamily="2" charset="2"/>
              <a:buChar char="l"/>
              <a:tabLst/>
              <a:defRPr/>
            </a:pPr>
            <a:endParaRPr kumimoji="0" lang="en-US" altLang="zh-CN" sz="2400" b="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endParaRPr>
          </a:p>
          <a:p>
            <a:pPr marL="285750" marR="0" lvl="0" indent="-285750" algn="l" defTabSz="914377" rtl="0" eaLnBrk="1" fontAlgn="auto" latinLnBrk="0" hangingPunct="1">
              <a:lnSpc>
                <a:spcPct val="100000"/>
              </a:lnSpc>
              <a:spcBef>
                <a:spcPts val="0"/>
              </a:spcBef>
              <a:spcAft>
                <a:spcPts val="0"/>
              </a:spcAft>
              <a:buClrTx/>
              <a:buSzTx/>
              <a:buFont typeface="Wingdings" pitchFamily="2" charset="2"/>
              <a:buChar char="l"/>
              <a:tabLst/>
              <a:defRPr/>
            </a:pPr>
            <a:r>
              <a:rPr kumimoji="0" lang="en-US" altLang="zh-CN" sz="2400" b="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rPr>
              <a:t>Focus</a:t>
            </a:r>
          </a:p>
          <a:p>
            <a:pPr marL="914389" marR="0" lvl="1" indent="-457200" algn="l" defTabSz="914377" rtl="0" eaLnBrk="1" fontAlgn="auto" latinLnBrk="0" hangingPunct="1">
              <a:lnSpc>
                <a:spcPct val="100000"/>
              </a:lnSpc>
              <a:spcBef>
                <a:spcPts val="0"/>
              </a:spcBef>
              <a:spcAft>
                <a:spcPts val="0"/>
              </a:spcAft>
              <a:buClrTx/>
              <a:buSzTx/>
              <a:buFont typeface="Wingdings"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focus directly on the error </a:t>
            </a:r>
            <a:r>
              <a:rPr kumimoji="0" lang="en-US" altLang="zh-CN" sz="2000" b="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rPr>
              <a:t>itself</a:t>
            </a:r>
          </a:p>
          <a:p>
            <a:pPr marL="914389" marR="0" lvl="1" indent="-457200" algn="l" defTabSz="914377" rtl="0" eaLnBrk="1" fontAlgn="auto" latinLnBrk="0" hangingPunct="1">
              <a:lnSpc>
                <a:spcPct val="100000"/>
              </a:lnSpc>
              <a:spcBef>
                <a:spcPts val="0"/>
              </a:spcBef>
              <a:spcAft>
                <a:spcPts val="0"/>
              </a:spcAft>
              <a:buClrTx/>
              <a:buSzTx/>
              <a:buFont typeface="Wingdings"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try to find samples that are representative of the underlying data</a:t>
            </a:r>
            <a:endParaRPr kumimoji="0" lang="en-US" altLang="zh-CN" sz="2000" b="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endParaRPr>
          </a:p>
          <a:p>
            <a:pPr marL="285750" marR="0" lvl="0" indent="-285750" algn="l" defTabSz="914377" rtl="0" eaLnBrk="1" fontAlgn="auto" latinLnBrk="0" hangingPunct="1">
              <a:lnSpc>
                <a:spcPct val="100000"/>
              </a:lnSpc>
              <a:spcBef>
                <a:spcPts val="0"/>
              </a:spcBef>
              <a:spcAft>
                <a:spcPts val="0"/>
              </a:spcAft>
              <a:buClrTx/>
              <a:buSzTx/>
              <a:buFont typeface="Wingdings" pitchFamily="2" charset="2"/>
              <a:buChar char="l"/>
              <a:tabLst/>
              <a:defRPr/>
            </a:pPr>
            <a:endParaRPr kumimoji="0" lang="en-US" altLang="zh-CN" sz="3200" b="0" i="0" u="none" strike="noStrike" kern="1200" cap="none" spc="0" normalizeH="0" baseline="0" noProof="0" dirty="0" smtClean="0">
              <a:ln>
                <a:noFill/>
              </a:ln>
              <a:solidFill>
                <a:srgbClr val="666666"/>
              </a:solidFill>
              <a:effectLst/>
              <a:uLnTx/>
              <a:uFillTx/>
              <a:latin typeface="Calibri"/>
              <a:ea typeface="宋体" panose="02010600030101010101" pitchFamily="2" charset="-122"/>
              <a:cs typeface="+mn-cs"/>
            </a:endParaRPr>
          </a:p>
          <a:p>
            <a:pPr marL="457189" marR="0" lvl="1" indent="0" algn="l" defTabSz="914377"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smtClean="0">
              <a:ln>
                <a:noFill/>
              </a:ln>
              <a:solidFill>
                <a:srgbClr val="666666"/>
              </a:solidFill>
              <a:effectLst/>
              <a:uLnTx/>
              <a:uFillTx/>
              <a:latin typeface="Calibri"/>
              <a:ea typeface="宋体" panose="02010600030101010101" pitchFamily="2" charset="-122"/>
              <a:cs typeface="+mn-cs"/>
            </a:endParaRPr>
          </a:p>
          <a:p>
            <a:pPr marL="457189" marR="0" lvl="1" indent="0" algn="l" defTabSz="914377"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666666"/>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549533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427101" y="1381124"/>
            <a:ext cx="7886700" cy="4655773"/>
          </a:xfrm>
        </p:spPr>
        <p:txBody>
          <a:bodyPr/>
          <a:lstStyle/>
          <a:p>
            <a:endParaRPr lang="en-US" altLang="zh-CN" sz="2800" dirty="0" smtClean="0">
              <a:solidFill>
                <a:schemeClr val="tx1">
                  <a:lumMod val="50000"/>
                </a:schemeClr>
              </a:solidFill>
              <a:latin typeface="Gill Sans" charset="0"/>
              <a:ea typeface="Gill Sans" charset="0"/>
              <a:cs typeface="Gill Sans" charset="0"/>
            </a:endParaRPr>
          </a:p>
          <a:p>
            <a:pPr marL="285750" indent="-285750">
              <a:buFont typeface="Wingdings" panose="05000000000000000000" pitchFamily="2" charset="2"/>
              <a:buChar char="l"/>
            </a:pPr>
            <a:r>
              <a:rPr lang="en-US" altLang="zh-CN" sz="2800" dirty="0" smtClean="0">
                <a:solidFill>
                  <a:schemeClr val="tx1">
                    <a:lumMod val="50000"/>
                  </a:schemeClr>
                </a:solidFill>
                <a:latin typeface="Gill Sans" charset="0"/>
                <a:ea typeface="Gill Sans" charset="0"/>
                <a:cs typeface="Gill Sans" charset="0"/>
              </a:rPr>
              <a:t>He</a:t>
            </a:r>
            <a:r>
              <a:rPr lang="en-US" altLang="zh-CN" sz="2800" dirty="0">
                <a:solidFill>
                  <a:schemeClr val="tx1">
                    <a:lumMod val="50000"/>
                  </a:schemeClr>
                </a:solidFill>
                <a:latin typeface="Gill Sans" charset="0"/>
                <a:ea typeface="Gill Sans" charset="0"/>
                <a:cs typeface="Gill Sans" charset="0"/>
              </a:rPr>
              <a:t>terogeneity-</a:t>
            </a:r>
            <a:r>
              <a:rPr lang="en-US" altLang="zh-CN" sz="2800" dirty="0" smtClean="0">
                <a:solidFill>
                  <a:schemeClr val="tx1">
                    <a:lumMod val="50000"/>
                  </a:schemeClr>
                </a:solidFill>
                <a:latin typeface="Gill Sans" charset="0"/>
                <a:ea typeface="Gill Sans" charset="0"/>
                <a:cs typeface="Gill Sans" charset="0"/>
              </a:rPr>
              <a:t>based </a:t>
            </a:r>
            <a:r>
              <a:rPr lang="en-US" altLang="zh-CN" sz="2800" dirty="0">
                <a:solidFill>
                  <a:schemeClr val="tx1">
                    <a:lumMod val="50000"/>
                  </a:schemeClr>
                </a:solidFill>
                <a:latin typeface="Gill Sans" charset="0"/>
                <a:ea typeface="Gill Sans" charset="0"/>
                <a:cs typeface="Gill Sans" charset="0"/>
              </a:rPr>
              <a:t>models </a:t>
            </a:r>
            <a:endParaRPr lang="en-US" altLang="zh-CN" sz="2800" dirty="0" smtClean="0">
              <a:solidFill>
                <a:schemeClr val="tx1">
                  <a:lumMod val="50000"/>
                </a:schemeClr>
              </a:solidFill>
              <a:latin typeface="Gill Sans" charset="0"/>
              <a:ea typeface="Gill Sans" charset="0"/>
              <a:cs typeface="Gill Sans" charset="0"/>
            </a:endParaRPr>
          </a:p>
          <a:p>
            <a:pPr marL="800092" lvl="1" indent="-457200">
              <a:buFont typeface="Wingdings" panose="05000000000000000000" pitchFamily="2" charset="2"/>
              <a:buChar char="Ø"/>
            </a:pPr>
            <a:r>
              <a:rPr lang="en-US" altLang="zh-CN" sz="2000" dirty="0">
                <a:solidFill>
                  <a:schemeClr val="tx1">
                    <a:lumMod val="50000"/>
                  </a:schemeClr>
                </a:solidFill>
                <a:latin typeface="Gill Sans" charset="0"/>
                <a:ea typeface="Gill Sans" charset="0"/>
                <a:cs typeface="Gill Sans" charset="0"/>
              </a:rPr>
              <a:t>Uncertainty sampling</a:t>
            </a:r>
          </a:p>
          <a:p>
            <a:pPr marL="800092" lvl="1" indent="-457200">
              <a:buFont typeface="Wingdings" panose="05000000000000000000" pitchFamily="2" charset="2"/>
              <a:buChar char="Ø"/>
            </a:pPr>
            <a:r>
              <a:rPr lang="en-US" altLang="zh-CN" sz="2000" dirty="0" smtClean="0">
                <a:solidFill>
                  <a:schemeClr val="tx1">
                    <a:lumMod val="50000"/>
                  </a:schemeClr>
                </a:solidFill>
                <a:latin typeface="Gill Sans" charset="0"/>
                <a:ea typeface="Gill Sans" charset="0"/>
                <a:cs typeface="Gill Sans" charset="0"/>
              </a:rPr>
              <a:t>Query-by-Committee</a:t>
            </a:r>
          </a:p>
          <a:p>
            <a:pPr marL="800092" lvl="1" indent="-457200">
              <a:buFont typeface="Wingdings" panose="05000000000000000000" pitchFamily="2" charset="2"/>
              <a:buChar char="Ø"/>
            </a:pPr>
            <a:r>
              <a:rPr lang="en-US" altLang="zh-CN" sz="2000" dirty="0">
                <a:solidFill>
                  <a:schemeClr val="tx1">
                    <a:lumMod val="50000"/>
                  </a:schemeClr>
                </a:solidFill>
                <a:latin typeface="Gill Sans" charset="0"/>
                <a:ea typeface="Gill Sans" charset="0"/>
                <a:cs typeface="Gill Sans" charset="0"/>
              </a:rPr>
              <a:t>Expected Model </a:t>
            </a:r>
            <a:r>
              <a:rPr lang="en-US" altLang="zh-CN" sz="2000" dirty="0" smtClean="0">
                <a:solidFill>
                  <a:schemeClr val="tx1">
                    <a:lumMod val="50000"/>
                  </a:schemeClr>
                </a:solidFill>
                <a:latin typeface="Gill Sans" charset="0"/>
                <a:ea typeface="Gill Sans" charset="0"/>
                <a:cs typeface="Gill Sans" charset="0"/>
              </a:rPr>
              <a:t>Change</a:t>
            </a:r>
          </a:p>
          <a:p>
            <a:pPr marL="800092" lvl="1" indent="-457200">
              <a:buFont typeface="Wingdings" panose="05000000000000000000" pitchFamily="2" charset="2"/>
              <a:buChar char="Ø"/>
            </a:pPr>
            <a:endParaRPr lang="en-US" altLang="zh-CN" sz="2800" dirty="0">
              <a:solidFill>
                <a:schemeClr val="tx1">
                  <a:lumMod val="50000"/>
                </a:schemeClr>
              </a:solidFill>
              <a:latin typeface="Gill Sans" charset="0"/>
              <a:ea typeface="Gill Sans" charset="0"/>
              <a:cs typeface="Gill Sans" charset="0"/>
            </a:endParaRPr>
          </a:p>
          <a:p>
            <a:pPr marL="285750" indent="-285750">
              <a:buFont typeface="Wingdings" panose="05000000000000000000" pitchFamily="2" charset="2"/>
              <a:buChar char="l"/>
            </a:pPr>
            <a:r>
              <a:rPr lang="en-US" altLang="zh-CN" sz="2800" dirty="0">
                <a:solidFill>
                  <a:schemeClr val="tx1">
                    <a:lumMod val="50000"/>
                  </a:schemeClr>
                </a:solidFill>
                <a:latin typeface="Gill Sans" charset="0"/>
                <a:ea typeface="Gill Sans" charset="0"/>
                <a:cs typeface="Gill Sans" charset="0"/>
              </a:rPr>
              <a:t>Performance-based models </a:t>
            </a:r>
            <a:endParaRPr lang="en-US" altLang="zh-CN" sz="2800" dirty="0" smtClean="0">
              <a:solidFill>
                <a:schemeClr val="tx1">
                  <a:lumMod val="50000"/>
                </a:schemeClr>
              </a:solidFill>
              <a:latin typeface="Gill Sans" charset="0"/>
              <a:ea typeface="Gill Sans" charset="0"/>
              <a:cs typeface="Gill Sans" charset="0"/>
            </a:endParaRPr>
          </a:p>
          <a:p>
            <a:pPr marL="800092" lvl="1" indent="-457200">
              <a:buFont typeface="Wingdings" panose="05000000000000000000" pitchFamily="2" charset="2"/>
              <a:buChar char="Ø"/>
            </a:pPr>
            <a:r>
              <a:rPr lang="en-US" altLang="zh-CN" sz="2000" dirty="0" smtClean="0">
                <a:solidFill>
                  <a:schemeClr val="tx1">
                    <a:lumMod val="50000"/>
                  </a:schemeClr>
                </a:solidFill>
                <a:latin typeface="Gill Sans" charset="0"/>
                <a:ea typeface="Gill Sans" charset="0"/>
                <a:cs typeface="Gill Sans" charset="0"/>
              </a:rPr>
              <a:t>Expected Error Reduction</a:t>
            </a:r>
          </a:p>
          <a:p>
            <a:pPr marL="800092" lvl="1" indent="-457200">
              <a:buFont typeface="Wingdings" panose="05000000000000000000" pitchFamily="2" charset="2"/>
              <a:buChar char="Ø"/>
            </a:pPr>
            <a:r>
              <a:rPr lang="en-US" altLang="zh-CN" sz="2000" dirty="0" smtClean="0">
                <a:solidFill>
                  <a:schemeClr val="tx1">
                    <a:lumMod val="50000"/>
                  </a:schemeClr>
                </a:solidFill>
                <a:latin typeface="Gill Sans" charset="0"/>
                <a:ea typeface="Gill Sans" charset="0"/>
                <a:cs typeface="Gill Sans" charset="0"/>
              </a:rPr>
              <a:t>Expected Variance Reduction</a:t>
            </a:r>
          </a:p>
          <a:p>
            <a:pPr marL="800092" lvl="1" indent="-457200">
              <a:buFont typeface="Wingdings" panose="05000000000000000000" pitchFamily="2" charset="2"/>
              <a:buChar char="Ø"/>
            </a:pPr>
            <a:endParaRPr lang="en-US" altLang="zh-CN" sz="2000" dirty="0" smtClean="0">
              <a:solidFill>
                <a:schemeClr val="tx1">
                  <a:lumMod val="50000"/>
                </a:schemeClr>
              </a:solidFill>
              <a:latin typeface="Gill Sans" charset="0"/>
              <a:ea typeface="Gill Sans" charset="0"/>
              <a:cs typeface="Gill Sans" charset="0"/>
            </a:endParaRPr>
          </a:p>
          <a:p>
            <a:pPr marL="285750" indent="-285750">
              <a:buFont typeface="Wingdings" panose="05000000000000000000" pitchFamily="2" charset="2"/>
              <a:buChar char="l"/>
            </a:pPr>
            <a:r>
              <a:rPr lang="en-US" altLang="zh-CN" sz="2800" dirty="0" smtClean="0">
                <a:solidFill>
                  <a:schemeClr val="tx1">
                    <a:lumMod val="50000"/>
                  </a:schemeClr>
                </a:solidFill>
                <a:latin typeface="Gill Sans" charset="0"/>
                <a:ea typeface="Gill Sans" charset="0"/>
                <a:cs typeface="Gill Sans" charset="0"/>
              </a:rPr>
              <a:t>Representativeness-based </a:t>
            </a:r>
            <a:r>
              <a:rPr lang="en-US" altLang="zh-CN" sz="2800" dirty="0">
                <a:solidFill>
                  <a:schemeClr val="tx1">
                    <a:lumMod val="50000"/>
                  </a:schemeClr>
                </a:solidFill>
                <a:latin typeface="Gill Sans" charset="0"/>
                <a:ea typeface="Gill Sans" charset="0"/>
                <a:cs typeface="Gill Sans" charset="0"/>
              </a:rPr>
              <a:t>models </a:t>
            </a:r>
            <a:endParaRPr lang="en-US" altLang="zh-CN" sz="2800" dirty="0" smtClean="0">
              <a:solidFill>
                <a:schemeClr val="tx1">
                  <a:lumMod val="50000"/>
                </a:schemeClr>
              </a:solidFill>
              <a:latin typeface="Gill Sans" charset="0"/>
              <a:ea typeface="Gill Sans" charset="0"/>
              <a:cs typeface="Gill Sans" charset="0"/>
            </a:endParaRPr>
          </a:p>
          <a:p>
            <a:pPr marL="685791" lvl="2" indent="-342900">
              <a:lnSpc>
                <a:spcPts val="1950"/>
              </a:lnSpc>
              <a:spcBef>
                <a:spcPts val="750"/>
              </a:spcBef>
              <a:buFont typeface="Wingdings" panose="05000000000000000000" pitchFamily="2" charset="2"/>
              <a:buChar char="Ø"/>
            </a:pPr>
            <a:r>
              <a:rPr lang="en-US" altLang="zh-CN" sz="1850" dirty="0" smtClean="0">
                <a:solidFill>
                  <a:schemeClr val="tx1">
                    <a:lumMod val="50000"/>
                  </a:schemeClr>
                </a:solidFill>
                <a:latin typeface="Gill Sans" charset="0"/>
                <a:ea typeface="Gill Sans" charset="0"/>
                <a:cs typeface="Gill Sans" charset="0"/>
              </a:rPr>
              <a:t>  Density-Based Models</a:t>
            </a:r>
            <a:endParaRPr lang="en-US" altLang="zh-CN" sz="1850" dirty="0">
              <a:solidFill>
                <a:schemeClr val="tx1">
                  <a:lumMod val="50000"/>
                </a:schemeClr>
              </a:solidFill>
              <a:latin typeface="Gill Sans" charset="0"/>
              <a:ea typeface="Gill Sans" charset="0"/>
              <a:cs typeface="Gill Sans" charset="0"/>
            </a:endParaRPr>
          </a:p>
          <a:p>
            <a:pPr marL="285750" indent="-285750">
              <a:buFont typeface="Wingdings" panose="05000000000000000000" pitchFamily="2" charset="2"/>
              <a:buChar char="l"/>
            </a:pPr>
            <a:endParaRPr lang="en-US" altLang="zh-CN" sz="2800" dirty="0" smtClean="0">
              <a:solidFill>
                <a:schemeClr val="tx1">
                  <a:lumMod val="50000"/>
                </a:schemeClr>
              </a:solidFill>
              <a:latin typeface="Gill Sans" charset="0"/>
              <a:ea typeface="Gill Sans" charset="0"/>
              <a:cs typeface="Gill Sans" charset="0"/>
            </a:endParaRPr>
          </a:p>
          <a:p>
            <a:pPr marL="285750" indent="-285750">
              <a:buFont typeface="Wingdings" panose="05000000000000000000" pitchFamily="2" charset="2"/>
              <a:buChar char="l"/>
            </a:pPr>
            <a:endParaRPr lang="en-US" altLang="zh-CN" sz="2800" dirty="0">
              <a:solidFill>
                <a:schemeClr val="tx1">
                  <a:lumMod val="50000"/>
                </a:schemeClr>
              </a:solidFill>
              <a:latin typeface="Gill Sans" charset="0"/>
              <a:ea typeface="Gill Sans" charset="0"/>
              <a:cs typeface="Gill Sans" charset="0"/>
            </a:endParaRPr>
          </a:p>
          <a:p>
            <a:pPr lvl="1"/>
            <a:r>
              <a:rPr lang="en-US" altLang="zh-CN" sz="1950" i="1" dirty="0">
                <a:latin typeface="Calibri" panose="020F0502020204030204" pitchFamily="34" charset="0"/>
                <a:cs typeface="Calibri" panose="020F0502020204030204" pitchFamily="34" charset="0"/>
              </a:rPr>
              <a:t/>
            </a:r>
            <a:br>
              <a:rPr lang="en-US" altLang="zh-CN" sz="1950" i="1" dirty="0">
                <a:latin typeface="Calibri" panose="020F0502020204030204" pitchFamily="34" charset="0"/>
                <a:cs typeface="Calibri" panose="020F0502020204030204" pitchFamily="34" charset="0"/>
              </a:rPr>
            </a:br>
            <a:r>
              <a:rPr lang="en-US" altLang="zh-CN" sz="1950" i="1" dirty="0">
                <a:latin typeface="Calibri" panose="020F0502020204030204" pitchFamily="34" charset="0"/>
                <a:cs typeface="Calibri" panose="020F0502020204030204" pitchFamily="34" charset="0"/>
              </a:rPr>
              <a:t/>
            </a:r>
            <a:br>
              <a:rPr lang="en-US" altLang="zh-CN" sz="1950" i="1" dirty="0">
                <a:latin typeface="Calibri" panose="020F0502020204030204" pitchFamily="34" charset="0"/>
                <a:cs typeface="Calibri" panose="020F0502020204030204" pitchFamily="34" charset="0"/>
              </a:rPr>
            </a:br>
            <a:r>
              <a:rPr lang="en-US" altLang="zh-CN" dirty="0"/>
              <a:t/>
            </a:r>
            <a:br>
              <a:rPr lang="en-US" altLang="zh-CN" dirty="0"/>
            </a:br>
            <a:endParaRPr lang="zh-CN" altLang="en-US" dirty="0"/>
          </a:p>
        </p:txBody>
      </p:sp>
      <p:sp>
        <p:nvSpPr>
          <p:cNvPr id="3" name="标题 2"/>
          <p:cNvSpPr>
            <a:spLocks noGrp="1"/>
          </p:cNvSpPr>
          <p:nvPr>
            <p:ph type="title"/>
          </p:nvPr>
        </p:nvSpPr>
        <p:spPr/>
        <p:txBody>
          <a:bodyPr>
            <a:normAutofit/>
          </a:bodyPr>
          <a:lstStyle/>
          <a:p>
            <a:r>
              <a:rPr lang="en-US" altLang="zh-CN" sz="4000" dirty="0" smtClean="0"/>
              <a:t>categories</a:t>
            </a:r>
            <a:endParaRPr lang="zh-CN" altLang="en-US" sz="4000" dirty="0"/>
          </a:p>
        </p:txBody>
      </p:sp>
    </p:spTree>
    <p:extLst>
      <p:ext uri="{BB962C8B-B14F-4D97-AF65-F5344CB8AC3E}">
        <p14:creationId xmlns:p14="http://schemas.microsoft.com/office/powerpoint/2010/main" val="15538064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300641" y="1079567"/>
            <a:ext cx="7886700" cy="4655773"/>
          </a:xfrm>
        </p:spPr>
        <p:txBody>
          <a:bodyPr vert="horz" lIns="91440" tIns="45720" rIns="91440" bIns="45720" rtlCol="0">
            <a:noAutofit/>
          </a:bodyPr>
          <a:lstStyle/>
          <a:p>
            <a:pPr marL="285750" indent="-285750">
              <a:buFont typeface="Wingdings" panose="05000000000000000000" pitchFamily="2" charset="2"/>
              <a:buChar char="l"/>
            </a:pPr>
            <a:endParaRPr lang="en-US" altLang="zh-CN" sz="2800" dirty="0" smtClean="0">
              <a:solidFill>
                <a:schemeClr val="tx1">
                  <a:lumMod val="50000"/>
                </a:schemeClr>
              </a:solidFill>
              <a:latin typeface="Gill Sans" charset="0"/>
              <a:ea typeface="Gill Sans" charset="0"/>
              <a:cs typeface="Gill Sans" charset="0"/>
            </a:endParaRPr>
          </a:p>
          <a:p>
            <a:pPr marL="285750" lvl="1" indent="-285750">
              <a:lnSpc>
                <a:spcPct val="100000"/>
              </a:lnSpc>
              <a:spcBef>
                <a:spcPts val="750"/>
              </a:spcBef>
              <a:buFont typeface="Wingdings" panose="05000000000000000000" pitchFamily="2" charset="2"/>
              <a:buChar char="l"/>
            </a:pPr>
            <a:r>
              <a:rPr lang="en-US" altLang="zh-CN" sz="2400" dirty="0" smtClean="0">
                <a:solidFill>
                  <a:srgbClr val="000000"/>
                </a:solidFill>
                <a:latin typeface="Gill Sans" charset="0"/>
                <a:ea typeface="Gill Sans" charset="0"/>
                <a:cs typeface="Gill Sans" charset="0"/>
              </a:rPr>
              <a:t>Query the instances about which it is least certain how</a:t>
            </a:r>
          </a:p>
          <a:p>
            <a:pPr marL="0" lvl="1">
              <a:lnSpc>
                <a:spcPct val="100000"/>
              </a:lnSpc>
              <a:spcBef>
                <a:spcPts val="750"/>
              </a:spcBef>
            </a:pPr>
            <a:r>
              <a:rPr lang="en-US" altLang="zh-CN" sz="2400" dirty="0" smtClean="0">
                <a:solidFill>
                  <a:srgbClr val="000000"/>
                </a:solidFill>
                <a:latin typeface="Gill Sans" charset="0"/>
                <a:ea typeface="Gill Sans" charset="0"/>
                <a:cs typeface="Gill Sans" charset="0"/>
              </a:rPr>
              <a:t>    to label.</a:t>
            </a:r>
          </a:p>
          <a:p>
            <a:pPr marL="0" lvl="1">
              <a:lnSpc>
                <a:spcPct val="100000"/>
              </a:lnSpc>
              <a:spcBef>
                <a:spcPts val="750"/>
              </a:spcBef>
            </a:pPr>
            <a:endParaRPr lang="en-US" altLang="zh-CN" sz="2400" dirty="0" smtClean="0">
              <a:solidFill>
                <a:srgbClr val="000000"/>
              </a:solidFill>
              <a:latin typeface="Gill Sans" charset="0"/>
              <a:ea typeface="Gill Sans" charset="0"/>
              <a:cs typeface="Gill Sans" charset="0"/>
            </a:endParaRPr>
          </a:p>
          <a:p>
            <a:pPr marL="342900" lvl="1" indent="-342900">
              <a:lnSpc>
                <a:spcPct val="100000"/>
              </a:lnSpc>
              <a:spcBef>
                <a:spcPts val="750"/>
              </a:spcBef>
              <a:buFont typeface="Wingdings" pitchFamily="2" charset="2"/>
              <a:buChar char="l"/>
            </a:pPr>
            <a:r>
              <a:rPr lang="en-US" altLang="zh-CN" sz="2400" dirty="0" smtClean="0">
                <a:solidFill>
                  <a:srgbClr val="000000"/>
                </a:solidFill>
                <a:latin typeface="Gill Sans" charset="0"/>
                <a:ea typeface="Gill Sans" charset="0"/>
                <a:cs typeface="Gill Sans" charset="0"/>
              </a:rPr>
              <a:t>For binary classification</a:t>
            </a:r>
          </a:p>
          <a:p>
            <a:pPr marL="685792" lvl="3" indent="-342900">
              <a:lnSpc>
                <a:spcPct val="100000"/>
              </a:lnSpc>
              <a:spcBef>
                <a:spcPts val="750"/>
              </a:spcBef>
              <a:buFont typeface="Wingdings" pitchFamily="2" charset="2"/>
              <a:buChar char="Ø"/>
            </a:pPr>
            <a:r>
              <a:rPr lang="en-US" altLang="zh-CN" sz="2000" dirty="0" smtClean="0">
                <a:solidFill>
                  <a:srgbClr val="000000"/>
                </a:solidFill>
                <a:latin typeface="Gill Sans" charset="0"/>
                <a:ea typeface="Gill Sans" charset="0"/>
                <a:cs typeface="Gill Sans" charset="0"/>
              </a:rPr>
              <a:t>queries </a:t>
            </a:r>
            <a:r>
              <a:rPr lang="en-US" altLang="zh-CN" sz="2000" dirty="0">
                <a:solidFill>
                  <a:srgbClr val="000000"/>
                </a:solidFill>
                <a:latin typeface="Gill Sans" charset="0"/>
                <a:ea typeface="Gill Sans" charset="0"/>
                <a:cs typeface="Gill Sans" charset="0"/>
              </a:rPr>
              <a:t>the instance whose posterior probability of being positive is nearest 0.5 </a:t>
            </a:r>
            <a:r>
              <a:rPr lang="en-US" altLang="zh-CN" sz="2000" dirty="0" smtClean="0">
                <a:solidFill>
                  <a:srgbClr val="000000"/>
                </a:solidFill>
                <a:latin typeface="Gill Sans" charset="0"/>
                <a:ea typeface="Gill Sans" charset="0"/>
                <a:cs typeface="Gill Sans" charset="0"/>
              </a:rPr>
              <a:t>.</a:t>
            </a:r>
          </a:p>
          <a:p>
            <a:pPr marL="685792" lvl="3" indent="-342900">
              <a:lnSpc>
                <a:spcPct val="100000"/>
              </a:lnSpc>
              <a:spcBef>
                <a:spcPts val="750"/>
              </a:spcBef>
              <a:buFont typeface="Wingdings" pitchFamily="2" charset="2"/>
              <a:buChar char="Ø"/>
            </a:pPr>
            <a:endParaRPr lang="en-US" altLang="zh-CN" sz="2000" dirty="0" smtClean="0">
              <a:solidFill>
                <a:srgbClr val="000000"/>
              </a:solidFill>
              <a:latin typeface="Gill Sans" charset="0"/>
              <a:ea typeface="Gill Sans" charset="0"/>
              <a:cs typeface="Gill Sans" charset="0"/>
            </a:endParaRPr>
          </a:p>
          <a:p>
            <a:pPr marL="285750" indent="-285750">
              <a:lnSpc>
                <a:spcPct val="100000"/>
              </a:lnSpc>
              <a:buFont typeface="Wingdings" panose="05000000000000000000" pitchFamily="2" charset="2"/>
              <a:buChar char="l"/>
            </a:pPr>
            <a:r>
              <a:rPr lang="en-US" altLang="zh-CN" sz="2400" dirty="0" smtClean="0">
                <a:solidFill>
                  <a:srgbClr val="000000"/>
                </a:solidFill>
                <a:latin typeface="Gill Sans" charset="0"/>
                <a:ea typeface="Gill Sans" charset="0"/>
                <a:cs typeface="Gill Sans" charset="0"/>
              </a:rPr>
              <a:t> For </a:t>
            </a:r>
            <a:r>
              <a:rPr lang="en-US" altLang="zh-CN" sz="2400" dirty="0">
                <a:solidFill>
                  <a:srgbClr val="000000"/>
                </a:solidFill>
                <a:latin typeface="Gill Sans" charset="0"/>
                <a:ea typeface="Gill Sans" charset="0"/>
                <a:cs typeface="Gill Sans" charset="0"/>
              </a:rPr>
              <a:t>problems with three or more class </a:t>
            </a:r>
            <a:r>
              <a:rPr lang="en-US" altLang="zh-CN" sz="2400" dirty="0" smtClean="0">
                <a:solidFill>
                  <a:srgbClr val="000000"/>
                </a:solidFill>
                <a:latin typeface="Gill Sans" charset="0"/>
                <a:ea typeface="Gill Sans" charset="0"/>
                <a:cs typeface="Gill Sans" charset="0"/>
              </a:rPr>
              <a:t>labels</a:t>
            </a:r>
          </a:p>
          <a:p>
            <a:pPr marL="800092" lvl="1" indent="-457200">
              <a:lnSpc>
                <a:spcPct val="100000"/>
              </a:lnSpc>
              <a:buFont typeface="Wingdings" pitchFamily="2" charset="2"/>
              <a:buChar char="Ø"/>
            </a:pPr>
            <a:r>
              <a:rPr lang="en-US" altLang="zh-CN" sz="2000" dirty="0" smtClean="0">
                <a:solidFill>
                  <a:srgbClr val="000000"/>
                </a:solidFill>
                <a:latin typeface="Gill Sans" charset="0"/>
                <a:ea typeface="Gill Sans" charset="0"/>
                <a:cs typeface="Gill Sans" charset="0"/>
              </a:rPr>
              <a:t>The least confident</a:t>
            </a:r>
          </a:p>
          <a:p>
            <a:pPr marL="800092" lvl="1" indent="-457200">
              <a:lnSpc>
                <a:spcPct val="100000"/>
              </a:lnSpc>
              <a:buFont typeface="Wingdings" pitchFamily="2" charset="2"/>
              <a:buChar char="Ø"/>
            </a:pPr>
            <a:r>
              <a:rPr lang="en-US" altLang="zh-CN" sz="2000" dirty="0" smtClean="0">
                <a:solidFill>
                  <a:srgbClr val="000000"/>
                </a:solidFill>
                <a:latin typeface="Gill Sans" charset="0"/>
                <a:ea typeface="Gill Sans" charset="0"/>
                <a:cs typeface="Gill Sans" charset="0"/>
              </a:rPr>
              <a:t>Margin sampling</a:t>
            </a:r>
          </a:p>
          <a:p>
            <a:pPr marL="800092" lvl="1" indent="-457200">
              <a:lnSpc>
                <a:spcPct val="100000"/>
              </a:lnSpc>
              <a:buFont typeface="Wingdings" pitchFamily="2" charset="2"/>
              <a:buChar char="Ø"/>
            </a:pPr>
            <a:r>
              <a:rPr lang="en-US" altLang="zh-CN" sz="2000" dirty="0">
                <a:solidFill>
                  <a:srgbClr val="000000"/>
                </a:solidFill>
                <a:latin typeface="Gill Sans" charset="0"/>
                <a:ea typeface="Gill Sans" charset="0"/>
                <a:cs typeface="Gill Sans" charset="0"/>
              </a:rPr>
              <a:t>E</a:t>
            </a:r>
            <a:r>
              <a:rPr lang="en-US" altLang="zh-CN" sz="2000" dirty="0" smtClean="0">
                <a:solidFill>
                  <a:srgbClr val="000000"/>
                </a:solidFill>
                <a:latin typeface="Gill Sans" charset="0"/>
                <a:ea typeface="Gill Sans" charset="0"/>
                <a:cs typeface="Gill Sans" charset="0"/>
              </a:rPr>
              <a:t>ntropy</a:t>
            </a:r>
            <a:endParaRPr lang="en-US" altLang="zh-CN" sz="2000" dirty="0">
              <a:solidFill>
                <a:srgbClr val="000000"/>
              </a:solidFill>
              <a:latin typeface="Gill Sans" charset="0"/>
              <a:ea typeface="Gill Sans" charset="0"/>
              <a:cs typeface="Gill Sans" charset="0"/>
            </a:endParaRPr>
          </a:p>
          <a:p>
            <a:pPr marL="285750" indent="-285750">
              <a:buFont typeface="Wingdings" panose="05000000000000000000" pitchFamily="2" charset="2"/>
              <a:buChar char="l"/>
            </a:pPr>
            <a:endParaRPr lang="en-US" altLang="zh-CN" sz="2800" dirty="0">
              <a:solidFill>
                <a:schemeClr val="tx1">
                  <a:lumMod val="50000"/>
                </a:schemeClr>
              </a:solidFill>
              <a:latin typeface="Gill Sans" charset="0"/>
              <a:ea typeface="Gill Sans" charset="0"/>
              <a:cs typeface="Gill Sans" charset="0"/>
            </a:endParaRPr>
          </a:p>
          <a:p>
            <a:pPr marL="285750" indent="-285750">
              <a:buFont typeface="Wingdings" panose="05000000000000000000" pitchFamily="2" charset="2"/>
              <a:buChar char="l"/>
            </a:pPr>
            <a:endParaRPr lang="en-US" altLang="zh-CN" sz="2800" dirty="0">
              <a:solidFill>
                <a:schemeClr val="tx1">
                  <a:lumMod val="50000"/>
                </a:schemeClr>
              </a:solidFill>
              <a:latin typeface="Gill Sans" charset="0"/>
              <a:ea typeface="Gill Sans" charset="0"/>
              <a:cs typeface="Gill Sans" charset="0"/>
            </a:endParaRPr>
          </a:p>
          <a:p>
            <a:pPr marL="285750" indent="-285750">
              <a:buFont typeface="Wingdings" panose="05000000000000000000" pitchFamily="2" charset="2"/>
              <a:buChar char="l"/>
            </a:pPr>
            <a:endParaRPr lang="en-US" altLang="zh-CN" sz="2800" dirty="0">
              <a:solidFill>
                <a:schemeClr val="tx1">
                  <a:lumMod val="50000"/>
                </a:schemeClr>
              </a:solidFill>
              <a:latin typeface="Gill Sans" charset="0"/>
              <a:ea typeface="Gill Sans" charset="0"/>
              <a:cs typeface="Gill Sans" charset="0"/>
            </a:endParaRPr>
          </a:p>
          <a:p>
            <a:pPr marL="285750" indent="-285750">
              <a:buFont typeface="Wingdings" panose="05000000000000000000" pitchFamily="2" charset="2"/>
              <a:buChar char="l"/>
            </a:pPr>
            <a:endParaRPr lang="en-US" altLang="zh-CN" sz="2800" dirty="0">
              <a:solidFill>
                <a:schemeClr val="tx1">
                  <a:lumMod val="50000"/>
                </a:schemeClr>
              </a:solidFill>
              <a:latin typeface="Gill Sans" charset="0"/>
              <a:ea typeface="Gill Sans" charset="0"/>
              <a:cs typeface="Gill Sans" charset="0"/>
            </a:endParaRPr>
          </a:p>
        </p:txBody>
      </p:sp>
      <p:sp>
        <p:nvSpPr>
          <p:cNvPr id="3" name="标题 2"/>
          <p:cNvSpPr>
            <a:spLocks noGrp="1"/>
          </p:cNvSpPr>
          <p:nvPr>
            <p:ph type="title"/>
          </p:nvPr>
        </p:nvSpPr>
        <p:spPr/>
        <p:txBody>
          <a:bodyPr>
            <a:normAutofit/>
          </a:bodyPr>
          <a:lstStyle/>
          <a:p>
            <a:r>
              <a:rPr lang="en-US" altLang="zh-CN" sz="4000" dirty="0" smtClean="0"/>
              <a:t>Uncertainty sampling</a:t>
            </a:r>
            <a:endParaRPr lang="zh-CN" altLang="en-US" sz="4000" dirty="0"/>
          </a:p>
        </p:txBody>
      </p:sp>
    </p:spTree>
    <p:extLst>
      <p:ext uri="{BB962C8B-B14F-4D97-AF65-F5344CB8AC3E}">
        <p14:creationId xmlns:p14="http://schemas.microsoft.com/office/powerpoint/2010/main" val="26747366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427101" y="1802831"/>
            <a:ext cx="7886700" cy="4737356"/>
          </a:xfrm>
        </p:spPr>
        <p:txBody>
          <a:bodyPr/>
          <a:lstStyle/>
          <a:p>
            <a:pPr marL="285750" indent="-285750">
              <a:buFont typeface="Wingdings" panose="05000000000000000000" pitchFamily="2" charset="2"/>
              <a:buChar char="l"/>
            </a:pPr>
            <a:r>
              <a:rPr lang="en-US" altLang="zh-CN" sz="2400" dirty="0" smtClean="0"/>
              <a:t>Active </a:t>
            </a:r>
            <a:r>
              <a:rPr lang="en-US" altLang="zh-CN" sz="2400" dirty="0"/>
              <a:t>Learning </a:t>
            </a:r>
            <a:r>
              <a:rPr lang="en-US" altLang="zh-CN" sz="2400" dirty="0" smtClean="0"/>
              <a:t>Introduction</a:t>
            </a:r>
          </a:p>
          <a:p>
            <a:pPr marL="285750" indent="-285750">
              <a:buFont typeface="Wingdings" panose="05000000000000000000" pitchFamily="2" charset="2"/>
              <a:buChar char="l"/>
            </a:pPr>
            <a:endParaRPr lang="en-US" altLang="zh-CN" sz="2400" dirty="0" smtClean="0"/>
          </a:p>
          <a:p>
            <a:pPr marL="285750" indent="-285750">
              <a:buFont typeface="Wingdings" panose="05000000000000000000" pitchFamily="2" charset="2"/>
              <a:buChar char="l"/>
            </a:pPr>
            <a:r>
              <a:rPr lang="en-US" altLang="zh-CN" sz="2400" dirty="0"/>
              <a:t>Query Strategy </a:t>
            </a:r>
            <a:r>
              <a:rPr lang="en-US" altLang="zh-CN" sz="2400" dirty="0" smtClean="0"/>
              <a:t>Frameworks</a:t>
            </a:r>
          </a:p>
          <a:p>
            <a:pPr marL="285750" indent="-285750">
              <a:buFont typeface="Wingdings" panose="05000000000000000000" pitchFamily="2" charset="2"/>
              <a:buChar char="l"/>
            </a:pPr>
            <a:endParaRPr lang="en-US" altLang="zh-CN" sz="2400" dirty="0" smtClean="0"/>
          </a:p>
          <a:p>
            <a:pPr marL="285750" indent="-285750">
              <a:buFont typeface="Wingdings" panose="05000000000000000000" pitchFamily="2" charset="2"/>
              <a:buChar char="l"/>
            </a:pPr>
            <a:r>
              <a:rPr lang="en-US" altLang="zh-CN" sz="2400" dirty="0"/>
              <a:t>Theoretical </a:t>
            </a:r>
            <a:r>
              <a:rPr lang="en-US" altLang="zh-CN" sz="2400" dirty="0" smtClean="0"/>
              <a:t>Guarantees</a:t>
            </a:r>
          </a:p>
          <a:p>
            <a:pPr marL="285750" indent="-285750">
              <a:buFont typeface="Wingdings" panose="05000000000000000000" pitchFamily="2" charset="2"/>
              <a:buChar char="l"/>
            </a:pPr>
            <a:endParaRPr lang="en-US" altLang="zh-CN" sz="2400" dirty="0"/>
          </a:p>
          <a:p>
            <a:pPr marL="285750" indent="-285750">
              <a:buFont typeface="Wingdings" panose="05000000000000000000" pitchFamily="2" charset="2"/>
              <a:buChar char="l"/>
            </a:pPr>
            <a:r>
              <a:rPr lang="en-US" altLang="zh-CN" sz="2400" dirty="0"/>
              <a:t>Advanced </a:t>
            </a:r>
            <a:r>
              <a:rPr lang="en-US" altLang="zh-CN" sz="2400" dirty="0" smtClean="0"/>
              <a:t>Methods</a:t>
            </a:r>
          </a:p>
          <a:p>
            <a:pPr marL="285750" indent="-285750">
              <a:buFont typeface="Wingdings" panose="05000000000000000000" pitchFamily="2" charset="2"/>
              <a:buChar char="l"/>
            </a:pPr>
            <a:endParaRPr lang="en-US" altLang="zh-CN" sz="2400" dirty="0"/>
          </a:p>
          <a:p>
            <a:pPr marL="285750" indent="-285750">
              <a:buFont typeface="Wingdings" panose="05000000000000000000" pitchFamily="2" charset="2"/>
              <a:buChar char="l"/>
            </a:pPr>
            <a:r>
              <a:rPr lang="en-US" altLang="zh-CN" sz="2400" dirty="0"/>
              <a:t>Related machine learning algorithms</a:t>
            </a:r>
            <a:endParaRPr lang="en-US" altLang="zh-CN" sz="2400" dirty="0" smtClean="0"/>
          </a:p>
          <a:p>
            <a:pPr marL="285750" indent="-285750">
              <a:buFont typeface="Wingdings" panose="05000000000000000000" pitchFamily="2" charset="2"/>
              <a:buChar char="l"/>
            </a:pPr>
            <a:endParaRPr lang="en-US" altLang="zh-CN" sz="2000"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endParaRPr lang="zh-CN" altLang="en-US" dirty="0"/>
          </a:p>
        </p:txBody>
      </p:sp>
      <p:sp>
        <p:nvSpPr>
          <p:cNvPr id="3" name="标题 2"/>
          <p:cNvSpPr>
            <a:spLocks noGrp="1"/>
          </p:cNvSpPr>
          <p:nvPr>
            <p:ph type="title"/>
          </p:nvPr>
        </p:nvSpPr>
        <p:spPr/>
        <p:txBody>
          <a:bodyPr>
            <a:normAutofit/>
          </a:bodyPr>
          <a:lstStyle/>
          <a:p>
            <a:r>
              <a:rPr lang="en-US" altLang="zh-CN" sz="4000" dirty="0" smtClean="0"/>
              <a:t>Outline</a:t>
            </a:r>
            <a:endParaRPr lang="zh-CN" altLang="en-US" sz="4000" dirty="0"/>
          </a:p>
        </p:txBody>
      </p:sp>
    </p:spTree>
    <p:extLst>
      <p:ext uri="{BB962C8B-B14F-4D97-AF65-F5344CB8AC3E}">
        <p14:creationId xmlns:p14="http://schemas.microsoft.com/office/powerpoint/2010/main" val="2965300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300641" y="1079567"/>
            <a:ext cx="7886700" cy="4655773"/>
          </a:xfrm>
        </p:spPr>
        <p:txBody>
          <a:bodyPr vert="horz" lIns="91440" tIns="45720" rIns="91440" bIns="45720" rtlCol="0">
            <a:noAutofit/>
          </a:bodyPr>
          <a:lstStyle/>
          <a:p>
            <a:pPr marL="285750" indent="-285750">
              <a:buFont typeface="Wingdings" panose="05000000000000000000" pitchFamily="2" charset="2"/>
              <a:buChar char="l"/>
            </a:pPr>
            <a:endParaRPr lang="en-US" altLang="zh-CN" sz="2800" dirty="0">
              <a:solidFill>
                <a:schemeClr val="tx1">
                  <a:lumMod val="50000"/>
                </a:schemeClr>
              </a:solidFill>
              <a:latin typeface="Gill Sans" charset="0"/>
              <a:ea typeface="Gill Sans" charset="0"/>
              <a:cs typeface="Gill Sans" charset="0"/>
            </a:endParaRPr>
          </a:p>
          <a:p>
            <a:pPr marL="285750" indent="-285750">
              <a:buFont typeface="Wingdings" panose="05000000000000000000" pitchFamily="2" charset="2"/>
              <a:buChar char="l"/>
            </a:pPr>
            <a:r>
              <a:rPr lang="en-US" altLang="zh-CN" sz="2800" dirty="0" smtClean="0">
                <a:solidFill>
                  <a:srgbClr val="000000"/>
                </a:solidFill>
                <a:latin typeface="Gill Sans" charset="0"/>
                <a:ea typeface="Gill Sans" charset="0"/>
                <a:cs typeface="Gill Sans" charset="0"/>
              </a:rPr>
              <a:t>The least confident</a:t>
            </a:r>
          </a:p>
          <a:p>
            <a:endParaRPr lang="en-US" altLang="zh-CN" sz="2800" dirty="0">
              <a:solidFill>
                <a:srgbClr val="000000"/>
              </a:solidFill>
              <a:latin typeface="Gill Sans" charset="0"/>
              <a:ea typeface="Gill Sans" charset="0"/>
              <a:cs typeface="Gill Sans" charset="0"/>
            </a:endParaRPr>
          </a:p>
          <a:p>
            <a:pPr marL="285750" indent="-285750">
              <a:buFont typeface="Wingdings" panose="05000000000000000000" pitchFamily="2" charset="2"/>
              <a:buChar char="l"/>
            </a:pPr>
            <a:endParaRPr lang="en-US" altLang="zh-CN" sz="2800" dirty="0">
              <a:solidFill>
                <a:srgbClr val="000000"/>
              </a:solidFill>
              <a:latin typeface="Gill Sans" charset="0"/>
              <a:ea typeface="Gill Sans" charset="0"/>
              <a:cs typeface="Gill Sans" charset="0"/>
            </a:endParaRPr>
          </a:p>
          <a:p>
            <a:r>
              <a:rPr lang="zh-CN" altLang="en-US" sz="2800" dirty="0" smtClean="0">
                <a:solidFill>
                  <a:srgbClr val="000000"/>
                </a:solidFill>
                <a:latin typeface="Gill Sans" charset="0"/>
                <a:ea typeface="Gill Sans" charset="0"/>
                <a:cs typeface="Gill Sans" charset="0"/>
              </a:rPr>
              <a:t>         </a:t>
            </a:r>
            <a:r>
              <a:rPr lang="en-US" altLang="zh-CN" sz="1600" dirty="0" smtClean="0">
                <a:solidFill>
                  <a:srgbClr val="000000"/>
                </a:solidFill>
                <a:latin typeface="+mn-ea"/>
                <a:ea typeface="+mn-ea"/>
                <a:cs typeface="Gill Sans" charset="0"/>
              </a:rPr>
              <a:t>where </a:t>
            </a:r>
            <a:r>
              <a:rPr lang="zh-CN" altLang="en-US" sz="1600" dirty="0" smtClean="0">
                <a:solidFill>
                  <a:srgbClr val="000000"/>
                </a:solidFill>
                <a:latin typeface="+mn-ea"/>
                <a:ea typeface="+mn-ea"/>
                <a:cs typeface="Gill Sans" charset="0"/>
              </a:rPr>
              <a:t>                      </a:t>
            </a:r>
            <a:endParaRPr lang="en-US" altLang="zh-CN" sz="1600" dirty="0" smtClean="0">
              <a:solidFill>
                <a:srgbClr val="000000"/>
              </a:solidFill>
              <a:latin typeface="+mn-ea"/>
              <a:ea typeface="+mn-ea"/>
              <a:cs typeface="Gill Sans" charset="0"/>
            </a:endParaRPr>
          </a:p>
          <a:p>
            <a:endParaRPr lang="en-US" altLang="zh-CN" sz="1600" dirty="0" smtClean="0">
              <a:solidFill>
                <a:srgbClr val="000000"/>
              </a:solidFill>
              <a:latin typeface="+mn-ea"/>
              <a:ea typeface="+mn-ea"/>
              <a:cs typeface="Gill Sans" charset="0"/>
            </a:endParaRPr>
          </a:p>
          <a:p>
            <a:pPr marL="800092" lvl="1" indent="-457200">
              <a:buFont typeface="Wingdings" pitchFamily="2" charset="2"/>
              <a:buChar char="Ø"/>
            </a:pPr>
            <a:r>
              <a:rPr lang="en-US" altLang="zh-CN" sz="2000" dirty="0" smtClean="0">
                <a:solidFill>
                  <a:srgbClr val="000000"/>
                </a:solidFill>
                <a:latin typeface="Gill Sans" charset="0"/>
                <a:ea typeface="Gill Sans" charset="0"/>
                <a:cs typeface="Gill Sans" charset="0"/>
              </a:rPr>
              <a:t>In this strategy, the learner selects the instance for which it has the least confidence in its most likely label. </a:t>
            </a:r>
          </a:p>
          <a:p>
            <a:pPr marL="800092" lvl="1" indent="-457200">
              <a:buFont typeface="Wingdings" pitchFamily="2" charset="2"/>
              <a:buChar char="Ø"/>
            </a:pPr>
            <a:endParaRPr lang="en-US" altLang="zh-CN" sz="2000" dirty="0" smtClean="0">
              <a:solidFill>
                <a:srgbClr val="000000"/>
              </a:solidFill>
              <a:latin typeface="Gill Sans" charset="0"/>
              <a:ea typeface="Gill Sans" charset="0"/>
              <a:cs typeface="Gill Sans" charset="0"/>
            </a:endParaRPr>
          </a:p>
          <a:p>
            <a:pPr marL="800092" lvl="1" indent="-457200">
              <a:buFont typeface="Wingdings" pitchFamily="2" charset="2"/>
              <a:buChar char="Ø"/>
            </a:pPr>
            <a:r>
              <a:rPr lang="zh-CN" altLang="en-US" sz="2000" dirty="0" smtClean="0">
                <a:solidFill>
                  <a:srgbClr val="000000"/>
                </a:solidFill>
                <a:latin typeface="+mn-ea"/>
                <a:ea typeface="+mn-ea"/>
                <a:cs typeface="Gill Sans" charset="0"/>
              </a:rPr>
              <a:t>缺点</a:t>
            </a:r>
            <a:r>
              <a:rPr lang="zh-CN" altLang="en-US" sz="2000" dirty="0" smtClean="0">
                <a:solidFill>
                  <a:srgbClr val="000000"/>
                </a:solidFill>
                <a:latin typeface="Gill Sans" charset="0"/>
                <a:ea typeface="Gill Sans" charset="0"/>
                <a:cs typeface="Gill Sans" charset="0"/>
              </a:rPr>
              <a:t>：</a:t>
            </a:r>
            <a:r>
              <a:rPr lang="en-US" altLang="zh-CN" sz="2000" dirty="0" smtClean="0">
                <a:solidFill>
                  <a:srgbClr val="000000"/>
                </a:solidFill>
                <a:latin typeface="Gill Sans" charset="0"/>
                <a:ea typeface="Gill Sans" charset="0"/>
                <a:cs typeface="Gill Sans" charset="0"/>
              </a:rPr>
              <a:t> </a:t>
            </a:r>
            <a:r>
              <a:rPr lang="en-US" altLang="zh-CN" sz="2000" dirty="0">
                <a:solidFill>
                  <a:srgbClr val="000000"/>
                </a:solidFill>
                <a:latin typeface="Gill Sans" charset="0"/>
                <a:ea typeface="Gill Sans" charset="0"/>
                <a:cs typeface="Gill Sans" charset="0"/>
              </a:rPr>
              <a:t>I</a:t>
            </a:r>
            <a:r>
              <a:rPr lang="en-US" altLang="zh-CN" sz="2000" dirty="0" smtClean="0">
                <a:solidFill>
                  <a:srgbClr val="000000"/>
                </a:solidFill>
                <a:latin typeface="Gill Sans" charset="0"/>
                <a:ea typeface="Gill Sans" charset="0"/>
                <a:cs typeface="Gill Sans" charset="0"/>
              </a:rPr>
              <a:t>t </a:t>
            </a:r>
            <a:r>
              <a:rPr lang="en-US" altLang="zh-CN" sz="2000" dirty="0">
                <a:solidFill>
                  <a:srgbClr val="000000"/>
                </a:solidFill>
                <a:latin typeface="Gill Sans" charset="0"/>
                <a:ea typeface="Gill Sans" charset="0"/>
                <a:cs typeface="Gill Sans" charset="0"/>
              </a:rPr>
              <a:t>only takes into consideration the most probable label and disregards the other label probabilities.</a:t>
            </a:r>
            <a:r>
              <a:rPr lang="en-US" altLang="zh-CN" sz="3200" dirty="0">
                <a:solidFill>
                  <a:srgbClr val="000000"/>
                </a:solidFill>
              </a:rPr>
              <a:t> </a:t>
            </a:r>
          </a:p>
          <a:p>
            <a:pPr marL="800092" lvl="1" indent="-457200">
              <a:buFont typeface="Wingdings" pitchFamily="2" charset="2"/>
              <a:buChar char="Ø"/>
            </a:pPr>
            <a:endParaRPr lang="en-US" altLang="zh-CN" sz="2950" dirty="0">
              <a:solidFill>
                <a:schemeClr val="tx1">
                  <a:lumMod val="50000"/>
                </a:schemeClr>
              </a:solidFill>
              <a:latin typeface="Gill Sans" charset="0"/>
              <a:ea typeface="Gill Sans" charset="0"/>
              <a:cs typeface="Gill Sans" charset="0"/>
            </a:endParaRPr>
          </a:p>
          <a:p>
            <a:pPr marL="285750" indent="-285750">
              <a:buFont typeface="Wingdings" panose="05000000000000000000" pitchFamily="2" charset="2"/>
              <a:buChar char="l"/>
            </a:pPr>
            <a:endParaRPr lang="en-US" altLang="zh-CN" sz="2800" dirty="0">
              <a:solidFill>
                <a:schemeClr val="tx1">
                  <a:lumMod val="50000"/>
                </a:schemeClr>
              </a:solidFill>
              <a:latin typeface="Gill Sans" charset="0"/>
              <a:ea typeface="Gill Sans" charset="0"/>
              <a:cs typeface="Gill Sans" charset="0"/>
            </a:endParaRPr>
          </a:p>
          <a:p>
            <a:pPr marL="285750" indent="-285750">
              <a:buFont typeface="Wingdings" panose="05000000000000000000" pitchFamily="2" charset="2"/>
              <a:buChar char="l"/>
            </a:pPr>
            <a:endParaRPr lang="en-US" altLang="zh-CN" sz="2800" dirty="0">
              <a:solidFill>
                <a:schemeClr val="tx1">
                  <a:lumMod val="50000"/>
                </a:schemeClr>
              </a:solidFill>
              <a:latin typeface="Gill Sans" charset="0"/>
              <a:ea typeface="Gill Sans" charset="0"/>
              <a:cs typeface="Gill Sans" charset="0"/>
            </a:endParaRPr>
          </a:p>
          <a:p>
            <a:pPr marL="285750" indent="-285750">
              <a:buFont typeface="Wingdings" panose="05000000000000000000" pitchFamily="2" charset="2"/>
              <a:buChar char="l"/>
            </a:pPr>
            <a:endParaRPr lang="en-US" altLang="zh-CN" sz="2800" dirty="0">
              <a:solidFill>
                <a:schemeClr val="tx1">
                  <a:lumMod val="50000"/>
                </a:schemeClr>
              </a:solidFill>
              <a:latin typeface="Gill Sans" charset="0"/>
              <a:ea typeface="Gill Sans" charset="0"/>
              <a:cs typeface="Gill Sans" charset="0"/>
            </a:endParaRPr>
          </a:p>
          <a:p>
            <a:pPr marL="285750" indent="-285750">
              <a:buFont typeface="Wingdings" panose="05000000000000000000" pitchFamily="2" charset="2"/>
              <a:buChar char="l"/>
            </a:pPr>
            <a:endParaRPr lang="en-US" altLang="zh-CN" sz="2800" dirty="0">
              <a:solidFill>
                <a:schemeClr val="tx1">
                  <a:lumMod val="50000"/>
                </a:schemeClr>
              </a:solidFill>
              <a:latin typeface="Gill Sans" charset="0"/>
              <a:ea typeface="Gill Sans" charset="0"/>
              <a:cs typeface="Gill Sans" charset="0"/>
            </a:endParaRPr>
          </a:p>
        </p:txBody>
      </p:sp>
      <p:sp>
        <p:nvSpPr>
          <p:cNvPr id="3" name="标题 2"/>
          <p:cNvSpPr>
            <a:spLocks noGrp="1"/>
          </p:cNvSpPr>
          <p:nvPr>
            <p:ph type="title"/>
          </p:nvPr>
        </p:nvSpPr>
        <p:spPr/>
        <p:txBody>
          <a:bodyPr>
            <a:normAutofit/>
          </a:bodyPr>
          <a:lstStyle/>
          <a:p>
            <a:r>
              <a:rPr lang="en-US" altLang="zh-CN" sz="4000" dirty="0" smtClean="0"/>
              <a:t>Uncertainty sampling</a:t>
            </a:r>
            <a:endParaRPr lang="zh-CN" altLang="en-US" sz="4000" dirty="0"/>
          </a:p>
        </p:txBody>
      </p:sp>
      <p:pic>
        <p:nvPicPr>
          <p:cNvPr id="4" name="图片 3"/>
          <p:cNvPicPr>
            <a:picLocks noChangeAspect="1"/>
          </p:cNvPicPr>
          <p:nvPr/>
        </p:nvPicPr>
        <p:blipFill>
          <a:blip r:embed="rId3"/>
          <a:stretch>
            <a:fillRect/>
          </a:stretch>
        </p:blipFill>
        <p:spPr>
          <a:xfrm>
            <a:off x="1257300" y="1838318"/>
            <a:ext cx="3416300" cy="569383"/>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2462" y="2481257"/>
            <a:ext cx="20859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16054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300640" y="1079567"/>
            <a:ext cx="8538559" cy="4655773"/>
          </a:xfrm>
        </p:spPr>
        <p:txBody>
          <a:bodyPr/>
          <a:lstStyle/>
          <a:p>
            <a:endParaRPr lang="en-US" altLang="zh-CN" sz="2800" dirty="0">
              <a:solidFill>
                <a:schemeClr val="tx1">
                  <a:lumMod val="50000"/>
                </a:schemeClr>
              </a:solidFill>
              <a:latin typeface="Gill Sans" charset="0"/>
              <a:ea typeface="Gill Sans" charset="0"/>
              <a:cs typeface="Gill Sans" charset="0"/>
            </a:endParaRPr>
          </a:p>
          <a:p>
            <a:pPr marL="285750" indent="-285750">
              <a:buFont typeface="Wingdings" panose="05000000000000000000" pitchFamily="2" charset="2"/>
              <a:buChar char="l"/>
            </a:pPr>
            <a:r>
              <a:rPr lang="en-US" altLang="zh-CN" sz="2800" dirty="0" smtClean="0">
                <a:solidFill>
                  <a:schemeClr val="tx1">
                    <a:lumMod val="50000"/>
                  </a:schemeClr>
                </a:solidFill>
                <a:latin typeface="Gill Sans" charset="0"/>
                <a:ea typeface="Gill Sans" charset="0"/>
                <a:cs typeface="Gill Sans" charset="0"/>
              </a:rPr>
              <a:t>Margin sampling</a:t>
            </a:r>
          </a:p>
          <a:p>
            <a:pPr marL="285750" indent="-285750">
              <a:buFont typeface="Wingdings" panose="05000000000000000000" pitchFamily="2" charset="2"/>
              <a:buChar char="l"/>
            </a:pPr>
            <a:endParaRPr lang="en-US" altLang="zh-CN" sz="2800" dirty="0" smtClean="0">
              <a:solidFill>
                <a:schemeClr val="tx1">
                  <a:lumMod val="50000"/>
                </a:schemeClr>
              </a:solidFill>
              <a:latin typeface="Gill Sans" charset="0"/>
              <a:ea typeface="Gill Sans" charset="0"/>
              <a:cs typeface="Gill Sans" charset="0"/>
            </a:endParaRPr>
          </a:p>
          <a:p>
            <a:pPr marL="800092" lvl="1" indent="-457200">
              <a:lnSpc>
                <a:spcPct val="100000"/>
              </a:lnSpc>
              <a:buFont typeface="Wingdings" panose="05000000000000000000" pitchFamily="2" charset="2"/>
              <a:buChar char="Ø"/>
            </a:pPr>
            <a:r>
              <a:rPr lang="en-US" altLang="zh-CN" sz="1800" dirty="0">
                <a:solidFill>
                  <a:srgbClr val="000000"/>
                </a:solidFill>
              </a:rPr>
              <a:t>selects the instance that has the smallest difference between the first and second most probable labels.</a:t>
            </a:r>
          </a:p>
          <a:p>
            <a:pPr marL="800092" lvl="1" indent="-457200">
              <a:buFont typeface="Wingdings" panose="05000000000000000000" pitchFamily="2" charset="2"/>
              <a:buChar char="Ø"/>
            </a:pPr>
            <a:endParaRPr lang="en-US" altLang="zh-CN" sz="2950" dirty="0" smtClean="0">
              <a:solidFill>
                <a:schemeClr val="tx1">
                  <a:lumMod val="50000"/>
                </a:schemeClr>
              </a:solidFill>
              <a:latin typeface="Gill Sans" charset="0"/>
              <a:ea typeface="Gill Sans" charset="0"/>
              <a:cs typeface="Gill Sans" charset="0"/>
            </a:endParaRPr>
          </a:p>
          <a:p>
            <a:pPr marL="800092" lvl="1" indent="-457200">
              <a:buFont typeface="Wingdings" panose="05000000000000000000" pitchFamily="2" charset="2"/>
              <a:buChar char="Ø"/>
            </a:pPr>
            <a:endParaRPr lang="en-US" altLang="zh-CN" sz="2950" dirty="0">
              <a:solidFill>
                <a:schemeClr val="tx1">
                  <a:lumMod val="50000"/>
                </a:schemeClr>
              </a:solidFill>
              <a:latin typeface="Gill Sans" charset="0"/>
              <a:ea typeface="Gill Sans" charset="0"/>
              <a:cs typeface="Gill Sans" charset="0"/>
            </a:endParaRPr>
          </a:p>
          <a:p>
            <a:pPr marL="800092" lvl="1" indent="-457200">
              <a:lnSpc>
                <a:spcPct val="100000"/>
              </a:lnSpc>
              <a:buFont typeface="Wingdings" panose="05000000000000000000" pitchFamily="2" charset="2"/>
              <a:buChar char="Ø"/>
            </a:pPr>
            <a:r>
              <a:rPr lang="en-US" altLang="zh-CN" sz="1800" dirty="0" smtClean="0">
                <a:solidFill>
                  <a:srgbClr val="000000"/>
                </a:solidFill>
              </a:rPr>
              <a:t>corrects </a:t>
            </a:r>
            <a:r>
              <a:rPr lang="en-US" altLang="zh-CN" sz="1800" dirty="0">
                <a:solidFill>
                  <a:srgbClr val="000000"/>
                </a:solidFill>
              </a:rPr>
              <a:t>for a shortcoming in the least confident </a:t>
            </a:r>
            <a:r>
              <a:rPr lang="en-US" altLang="zh-CN" sz="1800" dirty="0" err="1">
                <a:solidFill>
                  <a:srgbClr val="000000"/>
                </a:solidFill>
              </a:rPr>
              <a:t>strategy,by</a:t>
            </a:r>
            <a:r>
              <a:rPr lang="en-US" altLang="zh-CN" sz="1800" dirty="0">
                <a:solidFill>
                  <a:srgbClr val="000000"/>
                </a:solidFill>
              </a:rPr>
              <a:t> incorporating the posterior of the second most likely </a:t>
            </a:r>
            <a:r>
              <a:rPr lang="en-US" altLang="zh-CN" sz="1800" dirty="0" smtClean="0">
                <a:solidFill>
                  <a:srgbClr val="000000"/>
                </a:solidFill>
              </a:rPr>
              <a:t>label.</a:t>
            </a:r>
          </a:p>
          <a:p>
            <a:pPr marL="800092" lvl="1" indent="-457200">
              <a:lnSpc>
                <a:spcPct val="100000"/>
              </a:lnSpc>
              <a:buFont typeface="Wingdings" panose="05000000000000000000" pitchFamily="2" charset="2"/>
              <a:buChar char="Ø"/>
            </a:pPr>
            <a:endParaRPr lang="en-US" altLang="zh-CN" sz="1800" dirty="0">
              <a:solidFill>
                <a:srgbClr val="000000"/>
              </a:solidFill>
            </a:endParaRPr>
          </a:p>
          <a:p>
            <a:pPr marL="800092" lvl="1" indent="-457200">
              <a:buFont typeface="Wingdings" panose="05000000000000000000" pitchFamily="2" charset="2"/>
              <a:buChar char="Ø"/>
            </a:pPr>
            <a:r>
              <a:rPr lang="en-US" altLang="zh-CN" sz="1800" dirty="0">
                <a:solidFill>
                  <a:srgbClr val="000000"/>
                </a:solidFill>
              </a:rPr>
              <a:t>F</a:t>
            </a:r>
            <a:r>
              <a:rPr lang="en-US" altLang="zh-CN" sz="1800" dirty="0" smtClean="0">
                <a:solidFill>
                  <a:srgbClr val="000000"/>
                </a:solidFill>
              </a:rPr>
              <a:t>or </a:t>
            </a:r>
            <a:r>
              <a:rPr lang="en-US" altLang="zh-CN" sz="1800" dirty="0">
                <a:solidFill>
                  <a:srgbClr val="000000"/>
                </a:solidFill>
              </a:rPr>
              <a:t>problems with very large label sets, the margin approach still ignores much of the output distribution for the remaining classes. </a:t>
            </a:r>
            <a:br>
              <a:rPr lang="en-US" altLang="zh-CN" sz="1800" dirty="0">
                <a:solidFill>
                  <a:srgbClr val="000000"/>
                </a:solidFill>
              </a:rPr>
            </a:br>
            <a:endParaRPr lang="en-US" altLang="zh-CN" sz="1800" dirty="0" smtClean="0">
              <a:solidFill>
                <a:srgbClr val="000000"/>
              </a:solidFill>
              <a:latin typeface="Gill Sans" charset="0"/>
              <a:ea typeface="Gill Sans" charset="0"/>
              <a:cs typeface="Gill Sans" charset="0"/>
            </a:endParaRPr>
          </a:p>
          <a:p>
            <a:pPr marL="800092" lvl="1" indent="-457200">
              <a:buFont typeface="Wingdings" panose="05000000000000000000" pitchFamily="2" charset="2"/>
              <a:buChar char="Ø"/>
            </a:pPr>
            <a:endParaRPr lang="en-US" altLang="zh-CN" sz="2950" dirty="0" smtClean="0">
              <a:solidFill>
                <a:schemeClr val="tx1">
                  <a:lumMod val="50000"/>
                </a:schemeClr>
              </a:solidFill>
              <a:latin typeface="Gill Sans" charset="0"/>
              <a:ea typeface="Gill Sans" charset="0"/>
              <a:cs typeface="Gill Sans" charset="0"/>
            </a:endParaRPr>
          </a:p>
        </p:txBody>
      </p:sp>
      <p:sp>
        <p:nvSpPr>
          <p:cNvPr id="3" name="标题 2"/>
          <p:cNvSpPr>
            <a:spLocks noGrp="1"/>
          </p:cNvSpPr>
          <p:nvPr>
            <p:ph type="title"/>
          </p:nvPr>
        </p:nvSpPr>
        <p:spPr/>
        <p:txBody>
          <a:bodyPr>
            <a:normAutofit/>
          </a:bodyPr>
          <a:lstStyle/>
          <a:p>
            <a:r>
              <a:rPr lang="en-US" altLang="zh-CN" sz="4000" dirty="0" smtClean="0"/>
              <a:t>Uncertainty sampling</a:t>
            </a:r>
            <a:endParaRPr lang="zh-CN" altLang="en-US" sz="4000" dirty="0"/>
          </a:p>
        </p:txBody>
      </p:sp>
      <p:pic>
        <p:nvPicPr>
          <p:cNvPr id="4" name="图片 3"/>
          <p:cNvPicPr>
            <a:picLocks noChangeAspect="1"/>
          </p:cNvPicPr>
          <p:nvPr/>
        </p:nvPicPr>
        <p:blipFill>
          <a:blip r:embed="rId3"/>
          <a:stretch>
            <a:fillRect/>
          </a:stretch>
        </p:blipFill>
        <p:spPr>
          <a:xfrm>
            <a:off x="1118246" y="3022601"/>
            <a:ext cx="4563831" cy="601662"/>
          </a:xfrm>
          <a:prstGeom prst="rect">
            <a:avLst/>
          </a:prstGeom>
        </p:spPr>
      </p:pic>
    </p:spTree>
    <p:extLst>
      <p:ext uri="{BB962C8B-B14F-4D97-AF65-F5344CB8AC3E}">
        <p14:creationId xmlns:p14="http://schemas.microsoft.com/office/powerpoint/2010/main" val="40326521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300641" y="1079567"/>
            <a:ext cx="7886700" cy="4655773"/>
          </a:xfrm>
        </p:spPr>
        <p:txBody>
          <a:bodyPr/>
          <a:lstStyle/>
          <a:p>
            <a:endParaRPr lang="en-US" altLang="zh-CN" sz="2800" dirty="0">
              <a:solidFill>
                <a:schemeClr val="tx1">
                  <a:lumMod val="50000"/>
                </a:schemeClr>
              </a:solidFill>
              <a:latin typeface="Gill Sans" charset="0"/>
              <a:ea typeface="Gill Sans" charset="0"/>
              <a:cs typeface="Gill Sans" charset="0"/>
            </a:endParaRPr>
          </a:p>
          <a:p>
            <a:pPr marL="285750" indent="-285750">
              <a:buFont typeface="Wingdings" panose="05000000000000000000" pitchFamily="2" charset="2"/>
              <a:buChar char="l"/>
            </a:pPr>
            <a:r>
              <a:rPr lang="en-US" altLang="zh-CN" sz="2800" dirty="0" smtClean="0">
                <a:solidFill>
                  <a:schemeClr val="tx1">
                    <a:lumMod val="50000"/>
                  </a:schemeClr>
                </a:solidFill>
                <a:latin typeface="Gill Sans" charset="0"/>
                <a:ea typeface="Gill Sans" charset="0"/>
                <a:cs typeface="Gill Sans" charset="0"/>
              </a:rPr>
              <a:t>Entropy</a:t>
            </a:r>
            <a:r>
              <a:rPr lang="zh-CN" altLang="en-US" sz="2800" dirty="0" smtClean="0">
                <a:solidFill>
                  <a:schemeClr val="tx1">
                    <a:lumMod val="50000"/>
                  </a:schemeClr>
                </a:solidFill>
                <a:latin typeface="Gill Sans" charset="0"/>
                <a:ea typeface="Gill Sans" charset="0"/>
                <a:cs typeface="Gill Sans" charset="0"/>
              </a:rPr>
              <a:t>（</a:t>
            </a:r>
            <a:r>
              <a:rPr lang="zh-CN" altLang="en-US" sz="2800" dirty="0" smtClean="0">
                <a:solidFill>
                  <a:srgbClr val="000000"/>
                </a:solidFill>
              </a:rPr>
              <a:t>熵</a:t>
            </a:r>
            <a:r>
              <a:rPr lang="zh-CN" altLang="en-US" sz="2800" dirty="0" smtClean="0">
                <a:solidFill>
                  <a:schemeClr val="tx1">
                    <a:lumMod val="50000"/>
                  </a:schemeClr>
                </a:solidFill>
                <a:latin typeface="Gill Sans" charset="0"/>
                <a:ea typeface="Gill Sans" charset="0"/>
                <a:cs typeface="Gill Sans" charset="0"/>
              </a:rPr>
              <a:t>）</a:t>
            </a:r>
            <a:endParaRPr lang="en-US" altLang="zh-CN" sz="2800" dirty="0" smtClean="0">
              <a:solidFill>
                <a:schemeClr val="tx1">
                  <a:lumMod val="50000"/>
                </a:schemeClr>
              </a:solidFill>
              <a:latin typeface="Gill Sans" charset="0"/>
              <a:ea typeface="Gill Sans" charset="0"/>
              <a:cs typeface="Gill Sans" charset="0"/>
            </a:endParaRPr>
          </a:p>
          <a:p>
            <a:pPr marL="285750" indent="-285750">
              <a:buFont typeface="Wingdings" panose="05000000000000000000" pitchFamily="2" charset="2"/>
              <a:buChar char="l"/>
            </a:pPr>
            <a:endParaRPr lang="en-US" altLang="zh-CN" sz="2800" dirty="0">
              <a:solidFill>
                <a:schemeClr val="tx1">
                  <a:lumMod val="50000"/>
                </a:schemeClr>
              </a:solidFill>
              <a:latin typeface="Gill Sans" charset="0"/>
            </a:endParaRPr>
          </a:p>
          <a:p>
            <a:pPr marL="800092" lvl="1" indent="-457200">
              <a:buFont typeface="Wingdings" panose="05000000000000000000" pitchFamily="2" charset="2"/>
              <a:buChar char="Ø"/>
            </a:pPr>
            <a:r>
              <a:rPr lang="en-US" altLang="zh-CN" sz="1800" dirty="0">
                <a:solidFill>
                  <a:srgbClr val="000000"/>
                </a:solidFill>
              </a:rPr>
              <a:t>Entropy is an </a:t>
            </a:r>
            <a:r>
              <a:rPr lang="en-US" altLang="zh-CN" sz="1800" dirty="0" smtClean="0">
                <a:solidFill>
                  <a:srgbClr val="000000"/>
                </a:solidFill>
              </a:rPr>
              <a:t>information-theoretic measure that </a:t>
            </a:r>
            <a:r>
              <a:rPr lang="en-US" altLang="zh-CN" sz="1800" dirty="0">
                <a:solidFill>
                  <a:srgbClr val="000000"/>
                </a:solidFill>
              </a:rPr>
              <a:t>represents the amount of information needed to “encode” a distribution. </a:t>
            </a:r>
            <a:br>
              <a:rPr lang="en-US" altLang="zh-CN" sz="1800" dirty="0">
                <a:solidFill>
                  <a:srgbClr val="000000"/>
                </a:solidFill>
              </a:rPr>
            </a:br>
            <a:endParaRPr lang="en-US" altLang="zh-CN" sz="1800" dirty="0" smtClean="0">
              <a:solidFill>
                <a:srgbClr val="000000"/>
              </a:solidFill>
            </a:endParaRPr>
          </a:p>
          <a:p>
            <a:pPr marL="800092" lvl="1" indent="-457200">
              <a:buFont typeface="Wingdings" panose="05000000000000000000" pitchFamily="2" charset="2"/>
              <a:buChar char="Ø"/>
            </a:pPr>
            <a:r>
              <a:rPr lang="en-US" altLang="zh-CN" sz="1800" dirty="0" smtClean="0">
                <a:solidFill>
                  <a:srgbClr val="000000"/>
                </a:solidFill>
              </a:rPr>
              <a:t>So it </a:t>
            </a:r>
            <a:r>
              <a:rPr lang="en-US" altLang="zh-CN" sz="1800" dirty="0">
                <a:solidFill>
                  <a:srgbClr val="000000"/>
                </a:solidFill>
              </a:rPr>
              <a:t>is often thought of as a measure of uncertainty or impurity in machine learning</a:t>
            </a:r>
            <a:r>
              <a:rPr lang="en-US" altLang="zh-CN" sz="1800" dirty="0" smtClean="0">
                <a:solidFill>
                  <a:srgbClr val="000000"/>
                </a:solidFill>
              </a:rPr>
              <a:t> </a:t>
            </a:r>
            <a:r>
              <a:rPr lang="en-US" altLang="zh-CN" sz="1800" dirty="0">
                <a:solidFill>
                  <a:srgbClr val="000000"/>
                </a:solidFill>
              </a:rPr>
              <a:t>measure </a:t>
            </a:r>
            <a:endParaRPr lang="en-US" altLang="zh-CN" sz="1800" dirty="0" smtClean="0">
              <a:solidFill>
                <a:srgbClr val="000000"/>
              </a:solidFill>
            </a:endParaRPr>
          </a:p>
          <a:p>
            <a:pPr marL="800092" lvl="1" indent="-457200">
              <a:buFont typeface="Wingdings" panose="05000000000000000000" pitchFamily="2" charset="2"/>
              <a:buChar char="Ø"/>
            </a:pPr>
            <a:endParaRPr lang="en-US" altLang="zh-CN" sz="1800" dirty="0" smtClean="0">
              <a:solidFill>
                <a:srgbClr val="000000"/>
              </a:solidFill>
            </a:endParaRPr>
          </a:p>
          <a:p>
            <a:pPr marL="800092" lvl="1" indent="-457200">
              <a:buFont typeface="Wingdings" panose="05000000000000000000" pitchFamily="2" charset="2"/>
              <a:buChar char="Ø"/>
            </a:pPr>
            <a:r>
              <a:rPr lang="en-US" altLang="zh-CN" sz="1800" dirty="0">
                <a:solidFill>
                  <a:srgbClr val="000000"/>
                </a:solidFill>
              </a:rPr>
              <a:t>T</a:t>
            </a:r>
            <a:r>
              <a:rPr lang="en-US" altLang="zh-CN" sz="1800" dirty="0" smtClean="0">
                <a:solidFill>
                  <a:srgbClr val="000000"/>
                </a:solidFill>
              </a:rPr>
              <a:t>he </a:t>
            </a:r>
            <a:r>
              <a:rPr lang="en-US" altLang="zh-CN" sz="1800" dirty="0">
                <a:solidFill>
                  <a:srgbClr val="000000"/>
                </a:solidFill>
              </a:rPr>
              <a:t>entropy based approach generalizes easily to probabilistic multi-label classifiers and probabilistic models for more complex structured instances </a:t>
            </a:r>
            <a:br>
              <a:rPr lang="en-US" altLang="zh-CN" sz="1800" dirty="0">
                <a:solidFill>
                  <a:srgbClr val="000000"/>
                </a:solidFill>
              </a:rPr>
            </a:br>
            <a:endParaRPr lang="zh-CN" altLang="en-US" sz="1800" dirty="0">
              <a:solidFill>
                <a:srgbClr val="000000"/>
              </a:solidFill>
            </a:endParaRPr>
          </a:p>
          <a:p>
            <a:pPr marL="800092" lvl="1" indent="-457200">
              <a:buFont typeface="Wingdings" panose="05000000000000000000" pitchFamily="2" charset="2"/>
              <a:buChar char="Ø"/>
            </a:pPr>
            <a:endParaRPr lang="en-US" altLang="zh-CN" sz="1800" dirty="0">
              <a:solidFill>
                <a:srgbClr val="000000"/>
              </a:solidFill>
            </a:endParaRPr>
          </a:p>
          <a:p>
            <a:pPr marL="800092" lvl="1" indent="-457200">
              <a:buFont typeface="Wingdings" panose="05000000000000000000" pitchFamily="2" charset="2"/>
              <a:buChar char="Ø"/>
            </a:pPr>
            <a:endParaRPr lang="zh-CN" altLang="en-US" sz="1800" dirty="0">
              <a:solidFill>
                <a:srgbClr val="000000"/>
              </a:solidFill>
            </a:endParaRPr>
          </a:p>
        </p:txBody>
      </p:sp>
      <p:sp>
        <p:nvSpPr>
          <p:cNvPr id="3" name="标题 2"/>
          <p:cNvSpPr>
            <a:spLocks noGrp="1"/>
          </p:cNvSpPr>
          <p:nvPr>
            <p:ph type="title"/>
          </p:nvPr>
        </p:nvSpPr>
        <p:spPr/>
        <p:txBody>
          <a:bodyPr>
            <a:normAutofit/>
          </a:bodyPr>
          <a:lstStyle/>
          <a:p>
            <a:r>
              <a:rPr lang="en-US" altLang="zh-CN" sz="4000" dirty="0" smtClean="0"/>
              <a:t>Uncertainty sampling</a:t>
            </a:r>
            <a:endParaRPr lang="zh-CN" altLang="en-US" sz="4000" dirty="0"/>
          </a:p>
        </p:txBody>
      </p:sp>
      <p:pic>
        <p:nvPicPr>
          <p:cNvPr id="4" name="图片 3"/>
          <p:cNvPicPr>
            <a:picLocks noChangeAspect="1"/>
          </p:cNvPicPr>
          <p:nvPr/>
        </p:nvPicPr>
        <p:blipFill>
          <a:blip r:embed="rId3"/>
          <a:stretch>
            <a:fillRect/>
          </a:stretch>
        </p:blipFill>
        <p:spPr>
          <a:xfrm>
            <a:off x="1162824" y="4794436"/>
            <a:ext cx="6415254" cy="940904"/>
          </a:xfrm>
          <a:prstGeom prst="rect">
            <a:avLst/>
          </a:prstGeom>
        </p:spPr>
      </p:pic>
    </p:spTree>
    <p:extLst>
      <p:ext uri="{BB962C8B-B14F-4D97-AF65-F5344CB8AC3E}">
        <p14:creationId xmlns:p14="http://schemas.microsoft.com/office/powerpoint/2010/main" val="1124325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4000" dirty="0" smtClean="0"/>
              <a:t>Examples</a:t>
            </a:r>
            <a:endParaRPr lang="zh-CN" altLang="en-US" sz="4000" dirty="0"/>
          </a:p>
        </p:txBody>
      </p:sp>
      <p:pic>
        <p:nvPicPr>
          <p:cNvPr id="4" name="图片 3"/>
          <p:cNvPicPr>
            <a:picLocks noChangeAspect="1"/>
          </p:cNvPicPr>
          <p:nvPr/>
        </p:nvPicPr>
        <p:blipFill>
          <a:blip r:embed="rId3"/>
          <a:stretch>
            <a:fillRect/>
          </a:stretch>
        </p:blipFill>
        <p:spPr>
          <a:xfrm>
            <a:off x="0" y="1363731"/>
            <a:ext cx="8820150" cy="1771650"/>
          </a:xfrm>
          <a:prstGeom prst="rect">
            <a:avLst/>
          </a:prstGeom>
        </p:spPr>
      </p:pic>
      <p:sp>
        <p:nvSpPr>
          <p:cNvPr id="5" name="文本框 4"/>
          <p:cNvSpPr txBox="1"/>
          <p:nvPr/>
        </p:nvSpPr>
        <p:spPr>
          <a:xfrm>
            <a:off x="235640" y="3981209"/>
            <a:ext cx="8348870" cy="3693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Least </a:t>
            </a: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Confidence </a:t>
            </a: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  0.9&lt;0.5</a:t>
            </a:r>
          </a:p>
        </p:txBody>
      </p:sp>
      <p:sp>
        <p:nvSpPr>
          <p:cNvPr id="6" name="文本框 5"/>
          <p:cNvSpPr txBox="1"/>
          <p:nvPr/>
        </p:nvSpPr>
        <p:spPr>
          <a:xfrm>
            <a:off x="196016" y="4587648"/>
            <a:ext cx="8348870" cy="3693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Margin Sampling:    0.81 (0.9 - 0.09) &lt;0.2 (0.5 - 0.3)</a:t>
            </a:r>
          </a:p>
        </p:txBody>
      </p:sp>
      <p:sp>
        <p:nvSpPr>
          <p:cNvPr id="7" name="文本框 6"/>
          <p:cNvSpPr txBox="1"/>
          <p:nvPr/>
        </p:nvSpPr>
        <p:spPr>
          <a:xfrm>
            <a:off x="235640" y="5034530"/>
            <a:ext cx="8348870" cy="646331"/>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Entropy Sampling:   0.155&lt;0.447</a:t>
            </a:r>
            <a:endParaRPr kumimoji="0" lang="zh-CN" altLang="en-US"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8504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300641" y="1079567"/>
            <a:ext cx="8498802" cy="4883911"/>
          </a:xfrm>
        </p:spPr>
        <p:txBody>
          <a:bodyPr/>
          <a:lstStyle/>
          <a:p>
            <a:pPr marL="342900" indent="-342900">
              <a:buFont typeface="Wingdings" panose="05000000000000000000" pitchFamily="2" charset="2"/>
              <a:buChar char="l"/>
            </a:pPr>
            <a:r>
              <a:rPr lang="en-US" altLang="zh-CN" sz="2400" dirty="0" smtClean="0">
                <a:solidFill>
                  <a:srgbClr val="000000"/>
                </a:solidFill>
              </a:rPr>
              <a:t>Idea</a:t>
            </a:r>
          </a:p>
          <a:p>
            <a:pPr marL="342900" indent="-342900">
              <a:buFont typeface="Wingdings" panose="05000000000000000000" pitchFamily="2" charset="2"/>
              <a:buChar char="l"/>
            </a:pPr>
            <a:endParaRPr lang="en-US" altLang="zh-CN" sz="2400" dirty="0" smtClean="0">
              <a:solidFill>
                <a:srgbClr val="000000"/>
              </a:solidFill>
            </a:endParaRPr>
          </a:p>
          <a:p>
            <a:pPr marL="800092" lvl="1" indent="-457200">
              <a:buFont typeface="Wingdings" panose="05000000000000000000" pitchFamily="2" charset="2"/>
              <a:buChar char="Ø"/>
            </a:pPr>
            <a:r>
              <a:rPr lang="en-US" altLang="zh-CN" sz="1800" dirty="0">
                <a:solidFill>
                  <a:srgbClr val="000000"/>
                </a:solidFill>
              </a:rPr>
              <a:t>a variety of models are trained on the current labeled data, and vote on the output for unlabeled data; label those points for which </a:t>
            </a:r>
            <a:r>
              <a:rPr lang="en-US" altLang="zh-CN" sz="1800" dirty="0" smtClean="0">
                <a:solidFill>
                  <a:srgbClr val="000000"/>
                </a:solidFill>
              </a:rPr>
              <a:t>the "committee</a:t>
            </a:r>
            <a:r>
              <a:rPr lang="en-US" altLang="zh-CN" sz="1800" dirty="0">
                <a:solidFill>
                  <a:srgbClr val="000000"/>
                </a:solidFill>
              </a:rPr>
              <a:t>" disagrees the most</a:t>
            </a:r>
            <a:r>
              <a:rPr lang="en-US" altLang="zh-CN" sz="1800" dirty="0" smtClean="0">
                <a:solidFill>
                  <a:srgbClr val="000000"/>
                </a:solidFill>
              </a:rPr>
              <a:t>.</a:t>
            </a:r>
          </a:p>
          <a:p>
            <a:pPr marL="800092" lvl="1" indent="-457200">
              <a:buFont typeface="Wingdings" panose="05000000000000000000" pitchFamily="2" charset="2"/>
              <a:buChar char="Ø"/>
            </a:pPr>
            <a:endParaRPr lang="en-US" altLang="zh-CN" sz="1800" dirty="0" smtClean="0">
              <a:solidFill>
                <a:srgbClr val="000000"/>
              </a:solidFill>
            </a:endParaRPr>
          </a:p>
          <a:p>
            <a:pPr marL="800092" lvl="1" indent="-457200">
              <a:buFont typeface="Wingdings" panose="05000000000000000000" pitchFamily="2" charset="2"/>
              <a:buChar char="Ø"/>
            </a:pPr>
            <a:r>
              <a:rPr lang="en-US" altLang="zh-CN" sz="1800" dirty="0">
                <a:solidFill>
                  <a:srgbClr val="000000"/>
                </a:solidFill>
              </a:rPr>
              <a:t>The QBC approach </a:t>
            </a:r>
            <a:r>
              <a:rPr lang="en-US" altLang="zh-CN" sz="1800" dirty="0" smtClean="0">
                <a:solidFill>
                  <a:srgbClr val="000000"/>
                </a:solidFill>
              </a:rPr>
              <a:t>involves maintaining </a:t>
            </a:r>
            <a:r>
              <a:rPr lang="en-US" altLang="zh-CN" sz="1800" dirty="0">
                <a:solidFill>
                  <a:srgbClr val="000000"/>
                </a:solidFill>
              </a:rPr>
              <a:t>a committee </a:t>
            </a:r>
            <a:r>
              <a:rPr lang="en-US" altLang="zh-CN" sz="1800" dirty="0" smtClean="0">
                <a:solidFill>
                  <a:srgbClr val="000000"/>
                </a:solidFill>
              </a:rPr>
              <a:t>of </a:t>
            </a:r>
            <a:r>
              <a:rPr lang="en-US" altLang="zh-CN" sz="1800" dirty="0">
                <a:solidFill>
                  <a:srgbClr val="000000"/>
                </a:solidFill>
              </a:rPr>
              <a:t>models which are all trained </a:t>
            </a:r>
            <a:r>
              <a:rPr lang="en-US" altLang="zh-CN" sz="1800" dirty="0" smtClean="0">
                <a:solidFill>
                  <a:srgbClr val="000000"/>
                </a:solidFill>
              </a:rPr>
              <a:t>on</a:t>
            </a:r>
            <a:r>
              <a:rPr lang="en-US" altLang="zh-CN" sz="1800" dirty="0">
                <a:solidFill>
                  <a:srgbClr val="000000"/>
                </a:solidFill>
              </a:rPr>
              <a:t> </a:t>
            </a:r>
            <a:r>
              <a:rPr lang="en-US" altLang="zh-CN" sz="1800" dirty="0" smtClean="0">
                <a:solidFill>
                  <a:srgbClr val="000000"/>
                </a:solidFill>
              </a:rPr>
              <a:t>the </a:t>
            </a:r>
            <a:r>
              <a:rPr lang="en-US" altLang="zh-CN" sz="1800" dirty="0">
                <a:solidFill>
                  <a:srgbClr val="000000"/>
                </a:solidFill>
              </a:rPr>
              <a:t>current labeled </a:t>
            </a:r>
            <a:r>
              <a:rPr lang="en-US" altLang="zh-CN" sz="1800" dirty="0" smtClean="0">
                <a:solidFill>
                  <a:srgbClr val="000000"/>
                </a:solidFill>
              </a:rPr>
              <a:t>set.</a:t>
            </a:r>
          </a:p>
          <a:p>
            <a:pPr marL="800092" lvl="1" indent="-457200">
              <a:buFont typeface="Wingdings" panose="05000000000000000000" pitchFamily="2" charset="2"/>
              <a:buChar char="Ø"/>
            </a:pPr>
            <a:endParaRPr lang="en-US" altLang="zh-CN" sz="1800" dirty="0" smtClean="0">
              <a:solidFill>
                <a:srgbClr val="000000"/>
              </a:solidFill>
            </a:endParaRPr>
          </a:p>
          <a:p>
            <a:pPr marL="800092" lvl="1" indent="-457200">
              <a:buFont typeface="Wingdings" panose="05000000000000000000" pitchFamily="2" charset="2"/>
              <a:buChar char="Ø"/>
            </a:pPr>
            <a:r>
              <a:rPr lang="en-US" altLang="zh-CN" sz="1800" dirty="0">
                <a:solidFill>
                  <a:srgbClr val="000000"/>
                </a:solidFill>
              </a:rPr>
              <a:t>Each </a:t>
            </a:r>
            <a:r>
              <a:rPr lang="en-US" altLang="zh-CN" sz="1800" dirty="0" smtClean="0">
                <a:solidFill>
                  <a:srgbClr val="000000"/>
                </a:solidFill>
              </a:rPr>
              <a:t>committee member </a:t>
            </a:r>
            <a:r>
              <a:rPr lang="en-US" altLang="zh-CN" sz="1800" dirty="0">
                <a:solidFill>
                  <a:srgbClr val="000000"/>
                </a:solidFill>
              </a:rPr>
              <a:t>is then allowed to vote on the </a:t>
            </a:r>
            <a:r>
              <a:rPr lang="en-US" altLang="zh-CN" sz="1800" dirty="0" err="1">
                <a:solidFill>
                  <a:srgbClr val="000000"/>
                </a:solidFill>
              </a:rPr>
              <a:t>labelings</a:t>
            </a:r>
            <a:r>
              <a:rPr lang="en-US" altLang="zh-CN" sz="1800" dirty="0">
                <a:solidFill>
                  <a:srgbClr val="000000"/>
                </a:solidFill>
              </a:rPr>
              <a:t> of query candidates. The </a:t>
            </a:r>
            <a:r>
              <a:rPr lang="en-US" altLang="zh-CN" sz="1800" dirty="0" smtClean="0">
                <a:solidFill>
                  <a:srgbClr val="000000"/>
                </a:solidFill>
              </a:rPr>
              <a:t>most informative </a:t>
            </a:r>
            <a:r>
              <a:rPr lang="en-US" altLang="zh-CN" sz="1800" dirty="0">
                <a:solidFill>
                  <a:srgbClr val="000000"/>
                </a:solidFill>
              </a:rPr>
              <a:t>query is considered to be the instance about which they most disagree </a:t>
            </a:r>
            <a:r>
              <a:rPr lang="en-US" altLang="zh-CN" sz="1800" dirty="0" smtClean="0">
                <a:solidFill>
                  <a:srgbClr val="000000"/>
                </a:solidFill>
              </a:rPr>
              <a:t>.</a:t>
            </a:r>
          </a:p>
          <a:p>
            <a:pPr marL="800092" lvl="1" indent="-457200">
              <a:buFont typeface="Wingdings" panose="05000000000000000000" pitchFamily="2" charset="2"/>
              <a:buChar char="Ø"/>
            </a:pPr>
            <a:endParaRPr lang="en-US" altLang="zh-CN" sz="1800" dirty="0" smtClean="0">
              <a:solidFill>
                <a:srgbClr val="000000"/>
              </a:solidFill>
            </a:endParaRPr>
          </a:p>
          <a:p>
            <a:pPr marL="800092" lvl="1" indent="-457200">
              <a:buFont typeface="Wingdings" panose="05000000000000000000" pitchFamily="2" charset="2"/>
              <a:buChar char="Ø"/>
            </a:pPr>
            <a:r>
              <a:rPr lang="en-US" altLang="zh-CN" sz="1800" dirty="0">
                <a:solidFill>
                  <a:srgbClr val="000000"/>
                </a:solidFill>
              </a:rPr>
              <a:t>implement a QBC selection algorithm</a:t>
            </a:r>
            <a:r>
              <a:rPr lang="en-US" altLang="zh-CN" sz="1800" dirty="0" smtClean="0">
                <a:solidFill>
                  <a:srgbClr val="000000"/>
                </a:solidFill>
              </a:rPr>
              <a:t>: </a:t>
            </a:r>
          </a:p>
          <a:p>
            <a:pPr marL="1428725" lvl="3" indent="-400050">
              <a:buFont typeface="+mj-lt"/>
              <a:buAutoNum type="romanUcPeriod"/>
            </a:pPr>
            <a:r>
              <a:rPr lang="en-US" altLang="zh-CN" sz="1600" dirty="0">
                <a:solidFill>
                  <a:srgbClr val="000000"/>
                </a:solidFill>
              </a:rPr>
              <a:t>be able to construct a committee of models that represent different regions</a:t>
            </a:r>
            <a:br>
              <a:rPr lang="en-US" altLang="zh-CN" sz="1600" dirty="0">
                <a:solidFill>
                  <a:srgbClr val="000000"/>
                </a:solidFill>
              </a:rPr>
            </a:br>
            <a:r>
              <a:rPr lang="en-US" altLang="zh-CN" sz="1600" dirty="0">
                <a:solidFill>
                  <a:srgbClr val="000000"/>
                </a:solidFill>
              </a:rPr>
              <a:t>of the version </a:t>
            </a:r>
            <a:r>
              <a:rPr lang="en-US" altLang="zh-CN" sz="1600" dirty="0" smtClean="0">
                <a:solidFill>
                  <a:srgbClr val="000000"/>
                </a:solidFill>
              </a:rPr>
              <a:t>space</a:t>
            </a:r>
          </a:p>
          <a:p>
            <a:pPr marL="1428725" lvl="3" indent="-400050">
              <a:buFont typeface="+mj-lt"/>
              <a:buAutoNum type="romanUcPeriod"/>
            </a:pPr>
            <a:r>
              <a:rPr lang="en-US" altLang="zh-CN" sz="1600" dirty="0">
                <a:solidFill>
                  <a:srgbClr val="000000"/>
                </a:solidFill>
              </a:rPr>
              <a:t>have some measure of disagreement among committee members. </a:t>
            </a:r>
            <a:r>
              <a:rPr lang="en-US" altLang="zh-CN" sz="1600" dirty="0"/>
              <a:t/>
            </a:r>
            <a:br>
              <a:rPr lang="en-US" altLang="zh-CN" sz="1600" dirty="0"/>
            </a:br>
            <a:r>
              <a:rPr lang="en-US" altLang="zh-CN" sz="1500" dirty="0">
                <a:solidFill>
                  <a:srgbClr val="000000"/>
                </a:solidFill>
              </a:rPr>
              <a:t/>
            </a:r>
            <a:br>
              <a:rPr lang="en-US" altLang="zh-CN" sz="1500" dirty="0">
                <a:solidFill>
                  <a:srgbClr val="000000"/>
                </a:solidFill>
              </a:rPr>
            </a:br>
            <a:r>
              <a:rPr lang="en-US" altLang="zh-CN" sz="1500" dirty="0"/>
              <a:t/>
            </a:r>
            <a:br>
              <a:rPr lang="en-US" altLang="zh-CN" sz="1500" dirty="0"/>
            </a:br>
            <a:endParaRPr lang="zh-CN" altLang="en-US" sz="1500" dirty="0">
              <a:solidFill>
                <a:srgbClr val="000000"/>
              </a:solidFill>
            </a:endParaRPr>
          </a:p>
        </p:txBody>
      </p:sp>
      <p:sp>
        <p:nvSpPr>
          <p:cNvPr id="3" name="标题 2"/>
          <p:cNvSpPr>
            <a:spLocks noGrp="1"/>
          </p:cNvSpPr>
          <p:nvPr>
            <p:ph type="title"/>
          </p:nvPr>
        </p:nvSpPr>
        <p:spPr/>
        <p:txBody>
          <a:bodyPr>
            <a:normAutofit/>
          </a:bodyPr>
          <a:lstStyle/>
          <a:p>
            <a:r>
              <a:rPr lang="en-US" altLang="zh-CN" sz="4000" dirty="0" smtClean="0"/>
              <a:t>Query-by-Committee</a:t>
            </a:r>
            <a:endParaRPr lang="zh-CN" altLang="en-US" sz="4000" dirty="0"/>
          </a:p>
        </p:txBody>
      </p:sp>
    </p:spTree>
    <p:extLst>
      <p:ext uri="{BB962C8B-B14F-4D97-AF65-F5344CB8AC3E}">
        <p14:creationId xmlns:p14="http://schemas.microsoft.com/office/powerpoint/2010/main" val="1792280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4000" dirty="0" smtClean="0"/>
              <a:t>Query-by-Committee</a:t>
            </a:r>
            <a:endParaRPr lang="zh-CN" altLang="en-US" sz="4000" dirty="0"/>
          </a:p>
        </p:txBody>
      </p:sp>
      <p:sp>
        <p:nvSpPr>
          <p:cNvPr id="12" name="文本占位符 1"/>
          <p:cNvSpPr>
            <a:spLocks noGrp="1"/>
          </p:cNvSpPr>
          <p:nvPr>
            <p:ph type="body" idx="1"/>
          </p:nvPr>
        </p:nvSpPr>
        <p:spPr>
          <a:xfrm>
            <a:off x="427101" y="1366618"/>
            <a:ext cx="7886700" cy="4655773"/>
          </a:xfrm>
        </p:spPr>
        <p:txBody>
          <a:bodyPr/>
          <a:lstStyle/>
          <a:p>
            <a:pPr marL="342900" indent="-342900">
              <a:buFont typeface="Wingdings" panose="05000000000000000000" pitchFamily="2" charset="2"/>
              <a:buChar char="l"/>
            </a:pPr>
            <a:r>
              <a:rPr lang="en-US" altLang="zh-CN" sz="2400" dirty="0" smtClean="0">
                <a:solidFill>
                  <a:srgbClr val="000000"/>
                </a:solidFill>
              </a:rPr>
              <a:t>The measure of the </a:t>
            </a:r>
            <a:r>
              <a:rPr lang="en-US" altLang="zh-CN" sz="2400" dirty="0">
                <a:solidFill>
                  <a:srgbClr val="000000"/>
                </a:solidFill>
              </a:rPr>
              <a:t>level of </a:t>
            </a:r>
            <a:r>
              <a:rPr lang="en-US" altLang="zh-CN" sz="2400" dirty="0" smtClean="0">
                <a:solidFill>
                  <a:srgbClr val="000000"/>
                </a:solidFill>
              </a:rPr>
              <a:t>disagreement</a:t>
            </a:r>
          </a:p>
          <a:p>
            <a:pPr marL="342900" indent="-342900">
              <a:buFont typeface="Wingdings" panose="05000000000000000000" pitchFamily="2" charset="2"/>
              <a:buChar char="l"/>
            </a:pPr>
            <a:endParaRPr lang="en-US" altLang="zh-CN" sz="2400" dirty="0" smtClean="0">
              <a:solidFill>
                <a:srgbClr val="000000"/>
              </a:solidFill>
            </a:endParaRPr>
          </a:p>
          <a:p>
            <a:pPr marL="800092" lvl="1" indent="-457200">
              <a:buFont typeface="Wingdings" panose="05000000000000000000" pitchFamily="2" charset="2"/>
              <a:buChar char="Ø"/>
            </a:pPr>
            <a:r>
              <a:rPr lang="en-US" altLang="zh-CN" sz="2400" dirty="0" smtClean="0">
                <a:solidFill>
                  <a:srgbClr val="000000"/>
                </a:solidFill>
              </a:rPr>
              <a:t>Vote entropy </a:t>
            </a:r>
          </a:p>
          <a:p>
            <a:pPr marL="800092" lvl="1" indent="-457200">
              <a:buFont typeface="Wingdings" panose="05000000000000000000" pitchFamily="2" charset="2"/>
              <a:buChar char="Ø"/>
            </a:pPr>
            <a:endParaRPr lang="en-US" altLang="zh-CN" sz="2400" dirty="0">
              <a:solidFill>
                <a:srgbClr val="000000"/>
              </a:solidFill>
            </a:endParaRPr>
          </a:p>
          <a:p>
            <a:pPr marL="800092" lvl="1" indent="-457200">
              <a:buFont typeface="Wingdings" panose="05000000000000000000" pitchFamily="2" charset="2"/>
              <a:buChar char="Ø"/>
            </a:pPr>
            <a:endParaRPr lang="en-US" altLang="zh-CN" sz="2400" dirty="0" smtClean="0">
              <a:solidFill>
                <a:srgbClr val="000000"/>
              </a:solidFill>
            </a:endParaRPr>
          </a:p>
          <a:p>
            <a:pPr marL="800092" lvl="1" indent="-457200">
              <a:buFont typeface="Wingdings" panose="05000000000000000000" pitchFamily="2" charset="2"/>
              <a:buChar char="Ø"/>
            </a:pPr>
            <a:endParaRPr lang="en-US" altLang="zh-CN" sz="2400" dirty="0" smtClean="0">
              <a:solidFill>
                <a:srgbClr val="000000"/>
              </a:solidFill>
            </a:endParaRPr>
          </a:p>
          <a:p>
            <a:pPr marL="1142983" lvl="2" indent="-457200">
              <a:buFont typeface="Wingdings" panose="05000000000000000000" pitchFamily="2" charset="2"/>
              <a:buChar char="Ø"/>
            </a:pPr>
            <a:r>
              <a:rPr lang="en-US" altLang="zh-CN" sz="1800" dirty="0" err="1">
                <a:solidFill>
                  <a:srgbClr val="000000"/>
                </a:solidFill>
              </a:rPr>
              <a:t>y</a:t>
            </a:r>
            <a:r>
              <a:rPr lang="en-US" altLang="zh-CN" sz="1800" baseline="-25000" dirty="0" err="1">
                <a:solidFill>
                  <a:srgbClr val="000000"/>
                </a:solidFill>
              </a:rPr>
              <a:t>i</a:t>
            </a:r>
            <a:r>
              <a:rPr lang="en-US" altLang="zh-CN" sz="1800" dirty="0">
                <a:solidFill>
                  <a:srgbClr val="000000"/>
                </a:solidFill>
              </a:rPr>
              <a:t> ranges over all possible </a:t>
            </a:r>
            <a:r>
              <a:rPr lang="en-US" altLang="zh-CN" sz="1800" dirty="0" err="1">
                <a:solidFill>
                  <a:srgbClr val="000000"/>
                </a:solidFill>
              </a:rPr>
              <a:t>labelings</a:t>
            </a:r>
            <a:r>
              <a:rPr lang="en-US" altLang="zh-CN" sz="1800" dirty="0" smtClean="0">
                <a:solidFill>
                  <a:srgbClr val="000000"/>
                </a:solidFill>
              </a:rPr>
              <a:t>.</a:t>
            </a:r>
          </a:p>
          <a:p>
            <a:pPr marL="1142983" lvl="2" indent="-457200">
              <a:buFont typeface="Wingdings" panose="05000000000000000000" pitchFamily="2" charset="2"/>
              <a:buChar char="Ø"/>
            </a:pPr>
            <a:endParaRPr lang="en-US" altLang="zh-CN" sz="1800" dirty="0">
              <a:solidFill>
                <a:srgbClr val="000000"/>
              </a:solidFill>
            </a:endParaRPr>
          </a:p>
          <a:p>
            <a:pPr marL="1142983" lvl="2" indent="-457200">
              <a:buFont typeface="Wingdings" panose="05000000000000000000" pitchFamily="2" charset="2"/>
              <a:buChar char="Ø"/>
            </a:pPr>
            <a:r>
              <a:rPr lang="en-US" altLang="zh-CN" sz="1800" dirty="0">
                <a:solidFill>
                  <a:srgbClr val="000000"/>
                </a:solidFill>
              </a:rPr>
              <a:t>V(</a:t>
            </a:r>
            <a:r>
              <a:rPr lang="en-US" altLang="zh-CN" sz="1800" dirty="0" err="1">
                <a:solidFill>
                  <a:srgbClr val="000000"/>
                </a:solidFill>
              </a:rPr>
              <a:t>y</a:t>
            </a:r>
            <a:r>
              <a:rPr lang="en-US" altLang="zh-CN" sz="1800" baseline="-25000" dirty="0" err="1">
                <a:solidFill>
                  <a:srgbClr val="000000"/>
                </a:solidFill>
              </a:rPr>
              <a:t>i</a:t>
            </a:r>
            <a:r>
              <a:rPr lang="en-US" altLang="zh-CN" sz="1800" dirty="0">
                <a:solidFill>
                  <a:srgbClr val="000000"/>
                </a:solidFill>
              </a:rPr>
              <a:t>) is the number of “votes” that a label receives from among the committee members’ predictions</a:t>
            </a:r>
            <a:r>
              <a:rPr lang="en-US" altLang="zh-CN" sz="1800" dirty="0" smtClean="0">
                <a:solidFill>
                  <a:srgbClr val="000000"/>
                </a:solidFill>
              </a:rPr>
              <a:t>.</a:t>
            </a:r>
          </a:p>
          <a:p>
            <a:pPr marL="1142983" lvl="2" indent="-457200">
              <a:buFont typeface="Wingdings" panose="05000000000000000000" pitchFamily="2" charset="2"/>
              <a:buChar char="Ø"/>
            </a:pPr>
            <a:endParaRPr lang="en-US" altLang="zh-CN" sz="1800" dirty="0">
              <a:solidFill>
                <a:srgbClr val="000000"/>
              </a:solidFill>
            </a:endParaRPr>
          </a:p>
          <a:p>
            <a:pPr marL="1142983" lvl="2" indent="-457200">
              <a:buFont typeface="Wingdings" panose="05000000000000000000" pitchFamily="2" charset="2"/>
              <a:buChar char="Ø"/>
            </a:pPr>
            <a:r>
              <a:rPr lang="en-US" altLang="zh-CN" sz="1800" i="1" dirty="0">
                <a:solidFill>
                  <a:srgbClr val="000000"/>
                </a:solidFill>
              </a:rPr>
              <a:t>C </a:t>
            </a:r>
            <a:r>
              <a:rPr lang="en-US" altLang="zh-CN" sz="1800" dirty="0">
                <a:solidFill>
                  <a:srgbClr val="000000"/>
                </a:solidFill>
              </a:rPr>
              <a:t>is the committee size.</a:t>
            </a:r>
          </a:p>
          <a:p>
            <a:pPr lvl="1"/>
            <a:r>
              <a:rPr lang="en-US" altLang="zh-CN" sz="2400" dirty="0"/>
              <a:t/>
            </a:r>
            <a:br>
              <a:rPr lang="en-US" altLang="zh-CN" sz="2400" dirty="0"/>
            </a:br>
            <a:endParaRPr lang="en-US" altLang="zh-CN" sz="1800" dirty="0">
              <a:solidFill>
                <a:srgbClr val="000000"/>
              </a:solidFill>
            </a:endParaRPr>
          </a:p>
          <a:p>
            <a:pPr marL="800092" lvl="1" indent="-457200">
              <a:buFont typeface="Wingdings" panose="05000000000000000000" pitchFamily="2" charset="2"/>
              <a:buChar char="Ø"/>
            </a:pPr>
            <a:endParaRPr lang="en-US" altLang="zh-CN" sz="1800" dirty="0" smtClean="0">
              <a:solidFill>
                <a:srgbClr val="000000"/>
              </a:solidFill>
            </a:endParaRPr>
          </a:p>
          <a:p>
            <a:pPr marL="800092" lvl="1" indent="-457200">
              <a:buFont typeface="Wingdings" panose="05000000000000000000" pitchFamily="2" charset="2"/>
              <a:buChar char="Ø"/>
            </a:pPr>
            <a:endParaRPr lang="en-US" altLang="zh-CN" sz="1800" dirty="0">
              <a:solidFill>
                <a:srgbClr val="000000"/>
              </a:solidFill>
            </a:endParaRPr>
          </a:p>
          <a:p>
            <a:pPr lvl="2"/>
            <a:endParaRPr lang="en-US" altLang="zh-CN" sz="2500" dirty="0" smtClean="0"/>
          </a:p>
          <a:p>
            <a:pPr marL="685792" lvl="1" indent="-342900">
              <a:buFont typeface="Wingdings" panose="05000000000000000000" pitchFamily="2" charset="2"/>
              <a:buChar char="l"/>
            </a:pPr>
            <a:endParaRPr lang="zh-CN" altLang="en-US" sz="2550" dirty="0">
              <a:solidFill>
                <a:srgbClr val="000000"/>
              </a:solidFill>
            </a:endParaRPr>
          </a:p>
        </p:txBody>
      </p:sp>
      <p:pic>
        <p:nvPicPr>
          <p:cNvPr id="13" name="图片 12"/>
          <p:cNvPicPr>
            <a:picLocks noChangeAspect="1"/>
          </p:cNvPicPr>
          <p:nvPr/>
        </p:nvPicPr>
        <p:blipFill>
          <a:blip r:embed="rId3"/>
          <a:stretch>
            <a:fillRect/>
          </a:stretch>
        </p:blipFill>
        <p:spPr>
          <a:xfrm>
            <a:off x="1950761" y="2635525"/>
            <a:ext cx="4233265" cy="783535"/>
          </a:xfrm>
          <a:prstGeom prst="rect">
            <a:avLst/>
          </a:prstGeom>
        </p:spPr>
      </p:pic>
    </p:spTree>
    <p:extLst>
      <p:ext uri="{BB962C8B-B14F-4D97-AF65-F5344CB8AC3E}">
        <p14:creationId xmlns:p14="http://schemas.microsoft.com/office/powerpoint/2010/main" val="29971153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4000" dirty="0" smtClean="0"/>
              <a:t>Except Model Change</a:t>
            </a:r>
            <a:endParaRPr lang="zh-CN" altLang="en-US" sz="4000" dirty="0"/>
          </a:p>
        </p:txBody>
      </p:sp>
      <p:sp>
        <p:nvSpPr>
          <p:cNvPr id="2" name="文本框 1"/>
          <p:cNvSpPr txBox="1"/>
          <p:nvPr/>
        </p:nvSpPr>
        <p:spPr>
          <a:xfrm>
            <a:off x="427101" y="1484243"/>
            <a:ext cx="8306082" cy="4154984"/>
          </a:xfrm>
          <a:prstGeom prst="rect">
            <a:avLst/>
          </a:prstGeom>
          <a:noFill/>
        </p:spPr>
        <p:txBody>
          <a:bodyPr wrap="square" rtlCol="0">
            <a:spAutoFit/>
          </a:bodyPr>
          <a:lstStyle/>
          <a:p>
            <a:pPr marL="342900" marR="0" lvl="0" indent="-34290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24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rPr>
              <a:t>Idea</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a:p>
            <a:pPr marL="800089" marR="0" lvl="1" indent="-34290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selecting the instance that would most change the current model if we knew its label.</a:t>
            </a:r>
          </a:p>
          <a:p>
            <a:pPr marL="800089" marR="0" lvl="1" indent="-34290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Specifically,</a:t>
            </a:r>
            <a:r>
              <a:rPr kumimoji="0" lang="en-US" altLang="zh-CN" sz="1800" b="0" i="0" u="none" strike="noStrike" kern="1200" cap="none" spc="0" normalizeH="0" baseline="0" noProof="0" dirty="0">
                <a:ln>
                  <a:noFill/>
                </a:ln>
                <a:solidFill>
                  <a:srgbClr val="666666"/>
                </a:solidFill>
                <a:effectLst/>
                <a:uLnTx/>
                <a:uFillTx/>
                <a:latin typeface="Arial" charset="0"/>
                <a:ea typeface="宋体" panose="02010600030101010101" pitchFamily="2" charset="-122"/>
                <a:cs typeface="+mn-cs"/>
              </a:rPr>
              <a:t> </a:t>
            </a: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the instance that results in the greatest change in gradient of the</a:t>
            </a:r>
            <a: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  </a:t>
            </a: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objective function with respect to the model parameters is used</a:t>
            </a: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a:t>
            </a:r>
          </a:p>
          <a:p>
            <a:pPr marL="457189" marR="0" lvl="1" indent="0" algn="l" defTabSz="914377"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endParaRPr>
          </a:p>
          <a:p>
            <a:pPr marL="342900" marR="0" lvl="0" indent="-34290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24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rPr>
              <a:t>Limitation</a:t>
            </a:r>
          </a:p>
          <a:p>
            <a:pPr marL="342900" marR="0" lvl="0" indent="-34290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24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a:p>
            <a:pPr marL="800089" marR="0" lvl="1" indent="-34290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Such an approach is only applicable to models where gradient-based training is used</a:t>
            </a: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a:t>
            </a:r>
            <a:endParaRPr kumimoji="0" lang="en-US" altLang="zh-CN" sz="24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endParaRPr>
          </a:p>
          <a:p>
            <a:pPr marL="800089" marR="0" lvl="1" indent="-34290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18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endParaRPr>
          </a:p>
          <a:p>
            <a:pPr marL="457189" marR="0" lvl="1" indent="0" algn="l" defTabSz="914377"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6506963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4000" dirty="0" smtClean="0"/>
              <a:t>Except Model Change</a:t>
            </a:r>
            <a:endParaRPr lang="zh-CN" altLang="en-US" sz="4000" dirty="0"/>
          </a:p>
        </p:txBody>
      </p:sp>
      <p:sp>
        <p:nvSpPr>
          <p:cNvPr id="2" name="文本框 1"/>
          <p:cNvSpPr txBox="1"/>
          <p:nvPr/>
        </p:nvSpPr>
        <p:spPr>
          <a:xfrm>
            <a:off x="427101" y="1484243"/>
            <a:ext cx="8306082" cy="3323987"/>
          </a:xfrm>
          <a:prstGeom prst="rect">
            <a:avLst/>
          </a:prstGeom>
          <a:noFill/>
        </p:spPr>
        <p:txBody>
          <a:bodyPr wrap="square" rtlCol="0">
            <a:spAutoFit/>
          </a:bodyPr>
          <a:lstStyle/>
          <a:p>
            <a:pPr marL="342900" marR="0" lvl="0" indent="-34290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24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rPr>
              <a:t>the </a:t>
            </a:r>
            <a:r>
              <a:rPr kumimoji="0" lang="en-US" altLang="zh-CN" sz="24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expected model change C(X) with respect to the instance </a:t>
            </a:r>
            <a:r>
              <a:rPr kumimoji="0" lang="en-US" altLang="zh-CN" sz="24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rPr>
              <a:t>X</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endParaRPr>
          </a:p>
          <a:p>
            <a:pPr marL="800089" marR="0" lvl="1" indent="-34290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dirty="0" err="1" smtClean="0">
                <a:ln>
                  <a:noFill/>
                </a:ln>
                <a:solidFill>
                  <a:srgbClr val="000000"/>
                </a:solidFill>
                <a:effectLst/>
                <a:uLnTx/>
                <a:uFillTx/>
                <a:latin typeface="Arial" charset="0"/>
                <a:ea typeface="宋体" panose="02010600030101010101" pitchFamily="2" charset="-122"/>
                <a:cs typeface="+mn-cs"/>
              </a:rPr>
              <a:t>δgi</a:t>
            </a: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(X</a:t>
            </a: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 be the change in the gradient with respect to the model </a:t>
            </a: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parameters</a:t>
            </a:r>
            <a:endParaRPr kumimoji="0" lang="en-US" altLang="zh-CN" sz="18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endParaRPr>
          </a:p>
          <a:p>
            <a:pPr marL="800089" marR="0" lvl="1" indent="-34290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p</a:t>
            </a:r>
            <a:r>
              <a:rPr kumimoji="0" lang="en-US" altLang="zh-CN" sz="2400" b="0" i="0" u="none" strike="noStrike" kern="1200" cap="none" spc="0" normalizeH="0" baseline="-25000" noProof="0" dirty="0" smtClean="0">
                <a:ln>
                  <a:noFill/>
                </a:ln>
                <a:solidFill>
                  <a:srgbClr val="000000"/>
                </a:solidFill>
                <a:effectLst/>
                <a:uLnTx/>
                <a:uFillTx/>
                <a:latin typeface="Calibri"/>
                <a:ea typeface="宋体" panose="02010600030101010101" pitchFamily="2" charset="-122"/>
                <a:cs typeface="+mn-cs"/>
              </a:rPr>
              <a:t>i</a:t>
            </a:r>
            <a:r>
              <a:rPr kumimoji="0" lang="en-US" altLang="zh-CN" sz="1800" b="0" i="0" u="none" strike="noStrike" kern="1200" cap="none" spc="0" normalizeH="0" baseline="-25000" noProof="0" dirty="0" smtClean="0">
                <a:ln>
                  <a:noFill/>
                </a:ln>
                <a:solidFill>
                  <a:srgbClr val="666666"/>
                </a:solidFill>
                <a:effectLst/>
                <a:uLnTx/>
                <a:uFillTx/>
                <a:latin typeface="Calibri"/>
                <a:ea typeface="宋体" panose="02010600030101010101" pitchFamily="2" charset="-122"/>
                <a:cs typeface="+mn-cs"/>
              </a:rPr>
              <a:t> </a:t>
            </a: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be </a:t>
            </a: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the posterior probability of the instance </a:t>
            </a:r>
            <a:r>
              <a:rPr kumimoji="0" lang="en-US" altLang="zh-CN" sz="1800" b="0" i="0" u="none" strike="noStrike" kern="1200" cap="none" spc="0" normalizeH="0" baseline="0" noProof="0" dirty="0" err="1">
                <a:ln>
                  <a:noFill/>
                </a:ln>
                <a:solidFill>
                  <a:srgbClr val="000000"/>
                </a:solidFill>
                <a:effectLst/>
                <a:uLnTx/>
                <a:uFillTx/>
                <a:latin typeface="Arial" charset="0"/>
                <a:ea typeface="宋体" panose="02010600030101010101" pitchFamily="2" charset="-122"/>
                <a:cs typeface="+mn-cs"/>
              </a:rPr>
              <a:t>i</a:t>
            </a: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 with respect to the current label set in the training data</a:t>
            </a:r>
            <a:endPar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a:p>
            <a:pPr marL="800089" marR="0" lvl="1" indent="-34290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18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endParaRPr>
          </a:p>
          <a:p>
            <a:pPr marL="457189" marR="0" lvl="1" indent="0" algn="l" defTabSz="914377"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endParaRPr>
          </a:p>
        </p:txBody>
      </p:sp>
      <p:pic>
        <p:nvPicPr>
          <p:cNvPr id="4" name="图片 3"/>
          <p:cNvPicPr>
            <a:picLocks noChangeAspect="1"/>
          </p:cNvPicPr>
          <p:nvPr/>
        </p:nvPicPr>
        <p:blipFill>
          <a:blip r:embed="rId3"/>
          <a:stretch>
            <a:fillRect/>
          </a:stretch>
        </p:blipFill>
        <p:spPr>
          <a:xfrm>
            <a:off x="2732564" y="1934740"/>
            <a:ext cx="2726075" cy="940981"/>
          </a:xfrm>
          <a:prstGeom prst="rect">
            <a:avLst/>
          </a:prstGeom>
        </p:spPr>
      </p:pic>
    </p:spTree>
    <p:extLst>
      <p:ext uri="{BB962C8B-B14F-4D97-AF65-F5344CB8AC3E}">
        <p14:creationId xmlns:p14="http://schemas.microsoft.com/office/powerpoint/2010/main" val="23580358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4000" dirty="0" smtClean="0"/>
              <a:t>Except Error Reduction</a:t>
            </a:r>
            <a:endParaRPr lang="zh-CN" altLang="en-US" sz="4000" dirty="0"/>
          </a:p>
        </p:txBody>
      </p:sp>
      <p:sp>
        <p:nvSpPr>
          <p:cNvPr id="2" name="文本框 1"/>
          <p:cNvSpPr txBox="1"/>
          <p:nvPr/>
        </p:nvSpPr>
        <p:spPr>
          <a:xfrm>
            <a:off x="294578" y="1192695"/>
            <a:ext cx="8584377" cy="6740307"/>
          </a:xfrm>
          <a:prstGeom prst="rect">
            <a:avLst/>
          </a:prstGeom>
          <a:noFill/>
        </p:spPr>
        <p:txBody>
          <a:bodyPr wrap="square" rtlCol="0">
            <a:spAutoFit/>
          </a:bodyPr>
          <a:lstStyle/>
          <a:p>
            <a:pPr marL="285750" marR="0" lvl="0"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24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endParaRPr>
          </a:p>
          <a:p>
            <a:pPr marL="285750" marR="0" lvl="0"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24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rPr>
              <a:t>Idea</a:t>
            </a:r>
          </a:p>
          <a:p>
            <a:pPr marL="800089" marR="0" lvl="1" indent="-34290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label those points that would most reduce the model‘s generalization error</a:t>
            </a: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a:t>
            </a:r>
          </a:p>
          <a:p>
            <a:pPr marL="800089" marR="0" lvl="1" indent="-34290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endParaRPr>
          </a:p>
          <a:p>
            <a:pPr marL="800089" marR="0" lvl="1" indent="-34290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The idea is to estimate the expected future error of a model trained using </a:t>
            </a:r>
          </a:p>
          <a:p>
            <a:pPr marL="457189" marR="0" lvl="1" indent="0" algn="l" defTabSz="914377"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on the remaining unlabeled instances in U , and query the instance with minimal      expected future error .</a:t>
            </a:r>
          </a:p>
          <a:p>
            <a:pPr marL="457189" marR="0" lvl="1" indent="0" algn="l" defTabSz="914377"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a:p>
            <a:pPr marL="457189" marR="0" lvl="1" indent="0" algn="l" defTabSz="914377"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endParaRPr>
          </a:p>
          <a:p>
            <a:pPr marL="457189" marR="0" lvl="1" indent="0" algn="l" defTabSz="914377"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a:p>
            <a:pPr marL="457189" marR="0" lvl="1" indent="0" algn="l" defTabSz="914377"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666666"/>
              </a:solidFill>
              <a:effectLst/>
              <a:uLnTx/>
              <a:uFillTx/>
              <a:latin typeface="Calibri"/>
              <a:ea typeface="宋体" panose="02010600030101010101" pitchFamily="2" charset="-122"/>
              <a:cs typeface="+mn-cs"/>
            </a:endParaRPr>
          </a:p>
          <a:p>
            <a:pPr marL="457189" marR="0" lvl="1" indent="0" algn="l" defTabSz="914377"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where               refers to the the new model after it has been re-trained with the</a:t>
            </a:r>
            <a:b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br>
            <a: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training tuple </a:t>
            </a:r>
            <a:r>
              <a:rPr kumimoji="0" lang="en-US" altLang="zh-CN" sz="1800" b="0" i="1"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&lt;</a:t>
            </a:r>
            <a:r>
              <a:rPr kumimoji="0" lang="en-US" altLang="zh-CN" sz="1800" b="0" i="1" u="none" strike="noStrike" kern="1200" cap="none" spc="0" normalizeH="0" baseline="0" noProof="0" dirty="0" err="1">
                <a:ln>
                  <a:noFill/>
                </a:ln>
                <a:solidFill>
                  <a:srgbClr val="000000"/>
                </a:solidFill>
                <a:effectLst/>
                <a:uLnTx/>
                <a:uFillTx/>
                <a:latin typeface="Calibri"/>
                <a:ea typeface="宋体" panose="02010600030101010101" pitchFamily="2" charset="-122"/>
                <a:cs typeface="+mn-cs"/>
              </a:rPr>
              <a:t>x,y</a:t>
            </a:r>
            <a:r>
              <a:rPr kumimoji="0" lang="en-US" altLang="zh-CN" sz="1800" b="0" i="1"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&gt;</a:t>
            </a:r>
            <a: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added to </a:t>
            </a:r>
            <a:r>
              <a:rPr kumimoji="0" lang="en-US" altLang="zh-CN" sz="1800" b="0" i="1"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L</a:t>
            </a:r>
            <a: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 </a:t>
            </a:r>
            <a:endParaRPr kumimoji="0" lang="en-US" altLang="zh-CN" sz="24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endParaRPr>
          </a:p>
          <a:p>
            <a:pPr marL="285750" marR="0" lvl="0"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24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endParaRPr>
          </a:p>
          <a:p>
            <a:pPr marL="457189" marR="0" lvl="1" indent="0" algn="l" defTabSz="91437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666666"/>
                </a:solidFill>
                <a:effectLst/>
                <a:uLnTx/>
                <a:uFillTx/>
                <a:latin typeface="Calibri"/>
                <a:ea typeface="宋体" panose="02010600030101010101" pitchFamily="2" charset="-122"/>
                <a:cs typeface="+mn-cs"/>
              </a:rPr>
              <a:t/>
            </a:r>
            <a:br>
              <a:rPr kumimoji="0" lang="en-US" altLang="zh-CN" sz="2400" b="0" i="0" u="none" strike="noStrike" kern="1200" cap="none" spc="0" normalizeH="0" baseline="0" noProof="0" dirty="0">
                <a:ln>
                  <a:noFill/>
                </a:ln>
                <a:solidFill>
                  <a:srgbClr val="666666"/>
                </a:solidFill>
                <a:effectLst/>
                <a:uLnTx/>
                <a:uFillTx/>
                <a:latin typeface="Calibri"/>
                <a:ea typeface="宋体" panose="02010600030101010101" pitchFamily="2" charset="-122"/>
                <a:cs typeface="+mn-cs"/>
              </a:rPr>
            </a:br>
            <a:r>
              <a:rPr kumimoji="0" lang="en-US" altLang="zh-CN" sz="2400" b="0" i="0" u="none" strike="noStrike" kern="1200" cap="none" spc="0" normalizeH="0" baseline="0" noProof="0" dirty="0" smtClean="0">
                <a:ln>
                  <a:noFill/>
                </a:ln>
                <a:solidFill>
                  <a:srgbClr val="666666"/>
                </a:solidFill>
                <a:effectLst/>
                <a:uLnTx/>
                <a:uFillTx/>
                <a:latin typeface="Calibri"/>
                <a:ea typeface="宋体" panose="02010600030101010101" pitchFamily="2" charset="-122"/>
                <a:cs typeface="+mn-cs"/>
              </a:rPr>
              <a:t/>
            </a:r>
            <a:br>
              <a:rPr kumimoji="0" lang="en-US" altLang="zh-CN" sz="2400" b="0" i="0" u="none" strike="noStrike" kern="1200" cap="none" spc="0" normalizeH="0" baseline="0" noProof="0" dirty="0" smtClean="0">
                <a:ln>
                  <a:noFill/>
                </a:ln>
                <a:solidFill>
                  <a:srgbClr val="666666"/>
                </a:solidFill>
                <a:effectLst/>
                <a:uLnTx/>
                <a:uFillTx/>
                <a:latin typeface="Calibri"/>
                <a:ea typeface="宋体" panose="02010600030101010101" pitchFamily="2" charset="-122"/>
                <a:cs typeface="+mn-cs"/>
              </a:rPr>
            </a:br>
            <a:r>
              <a:rPr kumimoji="0" lang="en-US" altLang="zh-CN" sz="2400" b="0" i="0" u="none" strike="noStrike" kern="1200" cap="none" spc="0" normalizeH="0" baseline="0" noProof="0" dirty="0" smtClean="0">
                <a:ln>
                  <a:noFill/>
                </a:ln>
                <a:solidFill>
                  <a:srgbClr val="666666"/>
                </a:solidFill>
                <a:effectLst/>
                <a:uLnTx/>
                <a:uFillTx/>
                <a:latin typeface="Calibri"/>
                <a:ea typeface="宋体" panose="02010600030101010101" pitchFamily="2" charset="-122"/>
                <a:cs typeface="+mn-cs"/>
              </a:rPr>
              <a:t/>
            </a:r>
            <a:br>
              <a:rPr kumimoji="0" lang="en-US" altLang="zh-CN" sz="2400" b="0" i="0" u="none" strike="noStrike" kern="1200" cap="none" spc="0" normalizeH="0" baseline="0" noProof="0" dirty="0" smtClean="0">
                <a:ln>
                  <a:noFill/>
                </a:ln>
                <a:solidFill>
                  <a:srgbClr val="666666"/>
                </a:solidFill>
                <a:effectLst/>
                <a:uLnTx/>
                <a:uFillTx/>
                <a:latin typeface="Calibri"/>
                <a:ea typeface="宋体" panose="02010600030101010101" pitchFamily="2" charset="-122"/>
                <a:cs typeface="+mn-cs"/>
              </a:rPr>
            </a:br>
            <a:r>
              <a:rPr kumimoji="0" lang="en-US" altLang="zh-CN" sz="2400" b="0" i="0" u="none" strike="noStrike" kern="1200" cap="none" spc="0" normalizeH="0" baseline="0" noProof="0" dirty="0" smtClean="0">
                <a:ln>
                  <a:noFill/>
                </a:ln>
                <a:solidFill>
                  <a:srgbClr val="666666"/>
                </a:solidFill>
                <a:effectLst/>
                <a:uLnTx/>
                <a:uFillTx/>
                <a:latin typeface="Calibri"/>
                <a:ea typeface="宋体" panose="02010600030101010101" pitchFamily="2" charset="-122"/>
                <a:cs typeface="+mn-cs"/>
              </a:rPr>
              <a:t/>
            </a:r>
            <a:br>
              <a:rPr kumimoji="0" lang="en-US" altLang="zh-CN" sz="2400" b="0" i="0" u="none" strike="noStrike" kern="1200" cap="none" spc="0" normalizeH="0" baseline="0" noProof="0" dirty="0" smtClean="0">
                <a:ln>
                  <a:noFill/>
                </a:ln>
                <a:solidFill>
                  <a:srgbClr val="666666"/>
                </a:solidFill>
                <a:effectLst/>
                <a:uLnTx/>
                <a:uFillTx/>
                <a:latin typeface="Calibri"/>
                <a:ea typeface="宋体" panose="02010600030101010101" pitchFamily="2" charset="-122"/>
                <a:cs typeface="+mn-cs"/>
              </a:rPr>
            </a:br>
            <a:endParaRPr kumimoji="0" lang="en-US" altLang="zh-CN" sz="24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endParaRPr>
          </a:p>
          <a:p>
            <a:pPr marL="800089" marR="0" lvl="1" indent="-34290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zh-CN" altLang="en-US" sz="24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p:txBody>
      </p:sp>
      <p:pic>
        <p:nvPicPr>
          <p:cNvPr id="6" name="图片 5"/>
          <p:cNvPicPr>
            <a:picLocks noChangeAspect="1"/>
          </p:cNvPicPr>
          <p:nvPr/>
        </p:nvPicPr>
        <p:blipFill>
          <a:blip r:embed="rId4"/>
          <a:stretch>
            <a:fillRect/>
          </a:stretch>
        </p:blipFill>
        <p:spPr>
          <a:xfrm>
            <a:off x="1421502" y="3053903"/>
            <a:ext cx="6567787" cy="1080775"/>
          </a:xfrm>
          <a:prstGeom prst="rect">
            <a:avLst/>
          </a:prstGeom>
        </p:spPr>
      </p:pic>
      <p:pic>
        <p:nvPicPr>
          <p:cNvPr id="8" name="图片 7"/>
          <p:cNvPicPr>
            <a:picLocks noChangeAspect="1"/>
          </p:cNvPicPr>
          <p:nvPr/>
        </p:nvPicPr>
        <p:blipFill>
          <a:blip r:embed="rId5"/>
          <a:stretch>
            <a:fillRect/>
          </a:stretch>
        </p:blipFill>
        <p:spPr>
          <a:xfrm>
            <a:off x="8078028" y="2517912"/>
            <a:ext cx="933450" cy="304800"/>
          </a:xfrm>
          <a:prstGeom prst="rect">
            <a:avLst/>
          </a:prstGeom>
        </p:spPr>
      </p:pic>
      <p:pic>
        <p:nvPicPr>
          <p:cNvPr id="9" name="图片 8"/>
          <p:cNvPicPr>
            <a:picLocks noChangeAspect="1"/>
          </p:cNvPicPr>
          <p:nvPr/>
        </p:nvPicPr>
        <p:blipFill>
          <a:blip r:embed="rId6"/>
          <a:stretch>
            <a:fillRect/>
          </a:stretch>
        </p:blipFill>
        <p:spPr>
          <a:xfrm>
            <a:off x="1441792" y="4687313"/>
            <a:ext cx="752475" cy="276225"/>
          </a:xfrm>
          <a:prstGeom prst="rect">
            <a:avLst/>
          </a:prstGeom>
        </p:spPr>
      </p:pic>
    </p:spTree>
    <p:extLst>
      <p:ext uri="{BB962C8B-B14F-4D97-AF65-F5344CB8AC3E}">
        <p14:creationId xmlns:p14="http://schemas.microsoft.com/office/powerpoint/2010/main" val="23085412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4000" dirty="0" smtClean="0"/>
              <a:t>Except Error Reduction</a:t>
            </a:r>
            <a:endParaRPr lang="zh-CN" altLang="en-US" sz="4000" dirty="0"/>
          </a:p>
        </p:txBody>
      </p:sp>
      <p:sp>
        <p:nvSpPr>
          <p:cNvPr id="5" name="文本框 4"/>
          <p:cNvSpPr txBox="1"/>
          <p:nvPr/>
        </p:nvSpPr>
        <p:spPr>
          <a:xfrm>
            <a:off x="556590" y="1484243"/>
            <a:ext cx="8150087" cy="4893647"/>
          </a:xfrm>
          <a:prstGeom prst="rect">
            <a:avLst/>
          </a:prstGeom>
          <a:noFill/>
        </p:spPr>
        <p:txBody>
          <a:bodyPr wrap="square" rtlCol="0">
            <a:spAutoFit/>
          </a:bodyPr>
          <a:lstStyle/>
          <a:p>
            <a:pPr marL="285750" marR="0" lvl="0"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24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Note</a:t>
            </a:r>
          </a:p>
          <a:p>
            <a:pPr marL="800089" marR="0" lvl="1" indent="-34290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approximate using expectation over all possible labels under the current model </a:t>
            </a:r>
            <a:r>
              <a:rPr kumimoji="0" lang="en-US" altLang="zh-CN" sz="1800" b="0" i="1"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θ</a:t>
            </a: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 </a:t>
            </a:r>
            <a:endPar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a:p>
            <a:pPr marL="285750" marR="0" lvl="0"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24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endParaRPr>
          </a:p>
          <a:p>
            <a:pPr marL="285750" marR="0" lvl="0"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24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rPr>
              <a:t>Shortcoming</a:t>
            </a:r>
          </a:p>
          <a:p>
            <a:pPr marL="285750" marR="0" lvl="0"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24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endParaRPr>
          </a:p>
          <a:p>
            <a:pPr marL="800089" marR="0" lvl="1" indent="-34290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In most cases, unfortunately, expected error reduction is also the most computationally expensive query </a:t>
            </a: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framework.</a:t>
            </a:r>
          </a:p>
          <a:p>
            <a:pPr marL="800089" marR="0" lvl="1" indent="-34290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endParaRPr>
          </a:p>
          <a:p>
            <a:pPr marL="800089" marR="0" lvl="1" indent="-34290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require estimating the expected future error over </a:t>
            </a:r>
            <a:r>
              <a:rPr kumimoji="0" lang="en-US" altLang="zh-CN" sz="1800" b="0" i="1"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U </a:t>
            </a: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for each </a:t>
            </a: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query</a:t>
            </a:r>
          </a:p>
          <a:p>
            <a:pPr marL="800089" marR="0" lvl="1" indent="-34290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endParaRPr>
          </a:p>
          <a:p>
            <a:pPr marL="800089" marR="0" lvl="1" indent="-34290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a new model must be incrementally re-trained for each possible query </a:t>
            </a: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labeling</a:t>
            </a:r>
          </a:p>
          <a:p>
            <a:pPr marL="800089" marR="0" lvl="1" indent="-34290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endParaRPr>
          </a:p>
          <a:p>
            <a:pPr marL="800089" marR="0" lvl="1" indent="-34290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T</a:t>
            </a: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he </a:t>
            </a: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applications of the expected error reduction framework have mostly only considered simple binary classification tasks. </a:t>
            </a:r>
            <a:endParaRPr kumimoji="0" lang="zh-CN" altLang="en-US"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159122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71073" y="2712348"/>
            <a:ext cx="7571874" cy="646331"/>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smtClean="0">
                <a:ln>
                  <a:noFill/>
                </a:ln>
                <a:solidFill>
                  <a:srgbClr val="000000"/>
                </a:solidFill>
                <a:effectLst/>
                <a:uLnTx/>
                <a:uFillTx/>
                <a:latin typeface="Comic Sans MS" charset="0"/>
                <a:ea typeface="Comic Sans MS" charset="0"/>
                <a:cs typeface="Comic Sans MS" charset="0"/>
              </a:rPr>
              <a:t>Active</a:t>
            </a:r>
            <a:r>
              <a:rPr kumimoji="1" lang="zh-CN" altLang="en-US" sz="3600" b="0" i="0" u="none" strike="noStrike" kern="1200" cap="none" spc="0" normalizeH="0" baseline="0" noProof="0" dirty="0" smtClean="0">
                <a:ln>
                  <a:noFill/>
                </a:ln>
                <a:solidFill>
                  <a:srgbClr val="000000"/>
                </a:solidFill>
                <a:effectLst/>
                <a:uLnTx/>
                <a:uFillTx/>
                <a:latin typeface="Comic Sans MS" charset="0"/>
                <a:ea typeface="Comic Sans MS" charset="0"/>
                <a:cs typeface="Comic Sans MS" charset="0"/>
              </a:rPr>
              <a:t> </a:t>
            </a:r>
            <a:r>
              <a:rPr kumimoji="1" lang="en-US" altLang="zh-CN" sz="3600" b="0" i="0" u="none" strike="noStrike" kern="1200" cap="none" spc="0" normalizeH="0" baseline="0" noProof="0" dirty="0" smtClean="0">
                <a:ln>
                  <a:noFill/>
                </a:ln>
                <a:solidFill>
                  <a:srgbClr val="000000"/>
                </a:solidFill>
                <a:effectLst/>
                <a:uLnTx/>
                <a:uFillTx/>
                <a:latin typeface="Comic Sans MS" charset="0"/>
                <a:ea typeface="Comic Sans MS" charset="0"/>
                <a:cs typeface="Comic Sans MS" charset="0"/>
              </a:rPr>
              <a:t>Learning</a:t>
            </a:r>
            <a:r>
              <a:rPr kumimoji="1" lang="zh-CN" altLang="en-US" sz="3600" b="0" i="0" u="none" strike="noStrike" kern="1200" cap="none" spc="0" normalizeH="0" baseline="0" noProof="0" dirty="0" smtClean="0">
                <a:ln>
                  <a:noFill/>
                </a:ln>
                <a:solidFill>
                  <a:srgbClr val="000000"/>
                </a:solidFill>
                <a:effectLst/>
                <a:uLnTx/>
                <a:uFillTx/>
                <a:latin typeface="Comic Sans MS" charset="0"/>
                <a:ea typeface="Comic Sans MS" charset="0"/>
                <a:cs typeface="Comic Sans MS" charset="0"/>
              </a:rPr>
              <a:t> </a:t>
            </a:r>
            <a:r>
              <a:rPr kumimoji="1" lang="en-US" altLang="zh-CN" sz="3600" b="0" i="0" u="none" strike="noStrike" kern="1200" cap="none" spc="0" normalizeH="0" baseline="0" noProof="0" dirty="0" smtClean="0">
                <a:ln>
                  <a:noFill/>
                </a:ln>
                <a:solidFill>
                  <a:srgbClr val="000000"/>
                </a:solidFill>
                <a:effectLst/>
                <a:uLnTx/>
                <a:uFillTx/>
                <a:latin typeface="Comic Sans MS" charset="0"/>
                <a:ea typeface="Comic Sans MS" charset="0"/>
                <a:cs typeface="Comic Sans MS" charset="0"/>
              </a:rPr>
              <a:t>Introduction</a:t>
            </a:r>
            <a:endParaRPr kumimoji="1" lang="zh-CN" altLang="en-US" sz="3600" b="0" i="0" u="none" strike="noStrike" kern="1200" cap="none" spc="0" normalizeH="0" baseline="0" noProof="0" dirty="0">
              <a:ln>
                <a:noFill/>
              </a:ln>
              <a:solidFill>
                <a:srgbClr val="000000"/>
              </a:solidFill>
              <a:effectLst/>
              <a:uLnTx/>
              <a:uFillTx/>
              <a:latin typeface="Comic Sans MS" charset="0"/>
              <a:ea typeface="Comic Sans MS" charset="0"/>
              <a:cs typeface="Comic Sans MS" charset="0"/>
            </a:endParaRPr>
          </a:p>
        </p:txBody>
      </p:sp>
      <p:sp>
        <p:nvSpPr>
          <p:cNvPr id="3" name="矩形 2"/>
          <p:cNvSpPr/>
          <p:nvPr/>
        </p:nvSpPr>
        <p:spPr>
          <a:xfrm>
            <a:off x="5063613" y="4493031"/>
            <a:ext cx="2379406" cy="369332"/>
          </a:xfrm>
          <a:prstGeom prst="rect">
            <a:avLst/>
          </a:prstGeom>
        </p:spPr>
        <p:txBody>
          <a:bodyPr wrap="square">
            <a:spAutoFit/>
          </a:bodyPr>
          <a:lstStyle/>
          <a:p>
            <a:r>
              <a:rPr lang="zh-CN" altLang="en-US" dirty="0">
                <a:solidFill>
                  <a:srgbClr val="000000"/>
                </a:solidFill>
              </a:rPr>
              <a:t>张</a:t>
            </a:r>
            <a:r>
              <a:rPr lang="zh-CN" altLang="en-US" dirty="0" smtClean="0">
                <a:solidFill>
                  <a:srgbClr val="000000"/>
                </a:solidFill>
              </a:rPr>
              <a:t>涛</a:t>
            </a:r>
            <a:r>
              <a:rPr lang="en-US" altLang="zh-CN" dirty="0">
                <a:solidFill>
                  <a:srgbClr val="000000"/>
                </a:solidFill>
              </a:rPr>
              <a:t>  </a:t>
            </a:r>
            <a:r>
              <a:rPr lang="en-US" altLang="zh-CN" dirty="0" smtClean="0">
                <a:solidFill>
                  <a:srgbClr val="000000"/>
                </a:solidFill>
              </a:rPr>
              <a:t>   51174500159</a:t>
            </a:r>
            <a:endParaRPr lang="en-US" altLang="zh-CN" dirty="0">
              <a:solidFill>
                <a:srgbClr val="000000"/>
              </a:solidFill>
            </a:endParaRPr>
          </a:p>
        </p:txBody>
      </p:sp>
    </p:spTree>
    <p:extLst>
      <p:ext uri="{BB962C8B-B14F-4D97-AF65-F5344CB8AC3E}">
        <p14:creationId xmlns:p14="http://schemas.microsoft.com/office/powerpoint/2010/main" val="2136327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4000" dirty="0" smtClean="0"/>
              <a:t>Except Variance Reduction</a:t>
            </a:r>
            <a:endParaRPr lang="zh-CN" altLang="en-US" sz="4000" dirty="0"/>
          </a:p>
        </p:txBody>
      </p:sp>
      <p:sp>
        <p:nvSpPr>
          <p:cNvPr id="2" name="文本框 1"/>
          <p:cNvSpPr txBox="1"/>
          <p:nvPr/>
        </p:nvSpPr>
        <p:spPr>
          <a:xfrm>
            <a:off x="583096" y="1656522"/>
            <a:ext cx="7580243" cy="2862322"/>
          </a:xfrm>
          <a:prstGeom prst="rect">
            <a:avLst/>
          </a:prstGeom>
          <a:noFill/>
        </p:spPr>
        <p:txBody>
          <a:bodyPr wrap="square" rtlCol="0">
            <a:spAutoFit/>
          </a:bodyPr>
          <a:lstStyle/>
          <a:p>
            <a:pPr marL="285750" marR="0" lvl="0"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It should be pointed out that when the error of an instance set reduces, the corresponding variance also typically reduces. </a:t>
            </a:r>
            <a:endPar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endParaRPr>
          </a:p>
          <a:p>
            <a:pPr marL="285750" marR="0" lvl="0"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endParaRPr>
          </a:p>
          <a:p>
            <a:pPr marL="285750" marR="0" lvl="0"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The overall generalization error can be expressed as a sum of the true label noise, model bias, and variance </a:t>
            </a: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.Of </a:t>
            </a: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these, only the last term is highly dependent on the choice of instances selected. </a:t>
            </a:r>
            <a:endPar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endParaRPr>
          </a:p>
          <a:p>
            <a:pPr marL="285750" marR="0" lvl="0"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endParaRPr>
          </a:p>
          <a:p>
            <a:pPr marL="285750" marR="0" lvl="0"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Therefore, it is possible to reduce the variance instead of the error, and the main advantage of doing so is the reduction in computational requirements.</a:t>
            </a:r>
            <a: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 </a:t>
            </a:r>
            <a:endParaRPr kumimoji="0" lang="zh-CN" altLang="en-US"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715729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4000" dirty="0" err="1" smtClean="0"/>
              <a:t>Constrast</a:t>
            </a:r>
            <a:endParaRPr lang="zh-CN" altLang="en-US" sz="4000" dirty="0"/>
          </a:p>
        </p:txBody>
      </p:sp>
      <p:pic>
        <p:nvPicPr>
          <p:cNvPr id="4" name="图片 3"/>
          <p:cNvPicPr>
            <a:picLocks noChangeAspect="1"/>
          </p:cNvPicPr>
          <p:nvPr/>
        </p:nvPicPr>
        <p:blipFill>
          <a:blip r:embed="rId3"/>
          <a:stretch>
            <a:fillRect/>
          </a:stretch>
        </p:blipFill>
        <p:spPr>
          <a:xfrm>
            <a:off x="2126352" y="2461590"/>
            <a:ext cx="4162425" cy="1476375"/>
          </a:xfrm>
          <a:prstGeom prst="rect">
            <a:avLst/>
          </a:prstGeom>
        </p:spPr>
      </p:pic>
      <p:sp>
        <p:nvSpPr>
          <p:cNvPr id="5" name="文本框 4"/>
          <p:cNvSpPr txBox="1"/>
          <p:nvPr/>
        </p:nvSpPr>
        <p:spPr>
          <a:xfrm>
            <a:off x="198782" y="1326082"/>
            <a:ext cx="8017566" cy="5509200"/>
          </a:xfrm>
          <a:prstGeom prst="rect">
            <a:avLst/>
          </a:prstGeom>
          <a:noFill/>
        </p:spPr>
        <p:txBody>
          <a:bodyPr wrap="square" rtlCol="0">
            <a:spAutoFit/>
          </a:bodyPr>
          <a:lstStyle/>
          <a:p>
            <a:pPr marL="285750" marR="0" lvl="0"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24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Figure below </a:t>
            </a:r>
            <a:r>
              <a:rPr kumimoji="0" lang="en-US" altLang="zh-CN" sz="24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illustrates this problem for a binary linear classifier using uncertainty sampling. </a:t>
            </a:r>
            <a:endParaRPr kumimoji="0" lang="en-US" altLang="zh-CN" sz="24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endParaRPr>
          </a:p>
          <a:p>
            <a:pPr marL="285750" marR="0" lvl="0"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endParaRPr>
          </a:p>
          <a:p>
            <a:pPr marL="742939" marR="0" lvl="1"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endParaRPr>
          </a:p>
          <a:p>
            <a:pPr marL="742939" marR="0" lvl="1"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a:p>
            <a:pPr marL="742939" marR="0" lvl="1"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endParaRPr>
          </a:p>
          <a:p>
            <a:pPr marL="742939" marR="0" lvl="1"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a:p>
            <a:pPr marL="742939" marR="0" lvl="1"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endParaRPr>
          </a:p>
          <a:p>
            <a:pPr marL="742939" marR="0" lvl="1"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a:p>
            <a:pPr marL="742939" marR="0" lvl="1"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endParaRPr>
          </a:p>
          <a:p>
            <a:pPr marL="742939" marR="0" lvl="1"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a:p>
            <a:pPr marL="742939" marR="0" lvl="1"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The least certain instance lies on the classification boundary, but is not “representative” of other instances in the </a:t>
            </a: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distribution.</a:t>
            </a: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 </a:t>
            </a:r>
            <a:endPar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a:p>
            <a:pPr marL="742939" marR="0" lvl="1"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Q</a:t>
            </a: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uerying </a:t>
            </a: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B is likely to result in </a:t>
            </a: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more information </a:t>
            </a: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about the data distribution as a whole</a:t>
            </a: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a:t>
            </a:r>
          </a:p>
          <a:p>
            <a:pPr marL="742939" marR="0" lvl="1"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The </a:t>
            </a: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estimated error and variance reduction strategies implicitly avoid these problems.</a:t>
            </a:r>
            <a: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 </a:t>
            </a:r>
          </a:p>
          <a:p>
            <a:pPr marL="457189" marR="0" lvl="1" indent="0" algn="l" defTabSz="914377"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666666"/>
                </a:solidFill>
                <a:effectLst/>
                <a:uLnTx/>
                <a:uFillTx/>
                <a:latin typeface="Arial" charset="0"/>
                <a:ea typeface="宋体" panose="02010600030101010101" pitchFamily="2" charset="-122"/>
                <a:cs typeface="+mn-cs"/>
              </a:rPr>
              <a:t/>
            </a:r>
            <a:br>
              <a:rPr kumimoji="0" lang="en-US" altLang="zh-CN" sz="1800" b="0" i="0" u="none" strike="noStrike" kern="1200" cap="none" spc="0" normalizeH="0" baseline="0" noProof="0" dirty="0">
                <a:ln>
                  <a:noFill/>
                </a:ln>
                <a:solidFill>
                  <a:srgbClr val="666666"/>
                </a:solidFill>
                <a:effectLst/>
                <a:uLnTx/>
                <a:uFillTx/>
                <a:latin typeface="Arial" charset="0"/>
                <a:ea typeface="宋体" panose="02010600030101010101" pitchFamily="2" charset="-122"/>
                <a:cs typeface="+mn-cs"/>
              </a:rPr>
            </a:br>
            <a:endParaRPr kumimoji="0" lang="zh-CN" altLang="en-US"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803653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4000" dirty="0" smtClean="0"/>
              <a:t>Representativeness-Based Models</a:t>
            </a:r>
            <a:endParaRPr lang="zh-CN" altLang="en-US" sz="4000" dirty="0"/>
          </a:p>
        </p:txBody>
      </p:sp>
      <p:sp>
        <p:nvSpPr>
          <p:cNvPr id="5" name="文本框 4"/>
          <p:cNvSpPr txBox="1"/>
          <p:nvPr/>
        </p:nvSpPr>
        <p:spPr>
          <a:xfrm>
            <a:off x="427101" y="1643270"/>
            <a:ext cx="8027786" cy="2862322"/>
          </a:xfrm>
          <a:prstGeom prst="rect">
            <a:avLst/>
          </a:prstGeom>
          <a:noFill/>
        </p:spPr>
        <p:txBody>
          <a:bodyPr wrap="square" rtlCol="0">
            <a:spAutoFit/>
          </a:bodyPr>
          <a:lstStyle/>
          <a:p>
            <a:pPr marL="285750" marR="0" lvl="0"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R</a:t>
            </a: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epresentativeness </a:t>
            </a: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can </a:t>
            </a: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 </a:t>
            </a: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be achieved by querying the data in such a way that the acquired instances tend to resemble the overall distribution better</a:t>
            </a: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 </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endParaRPr>
          </a:p>
          <a:p>
            <a:pPr marL="742939" marR="0" lvl="1"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This </a:t>
            </a: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is achieved by weighting dense regions of the input space to a higher </a:t>
            </a: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degree </a:t>
            </a: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during the querying process. </a:t>
            </a:r>
            <a:endPar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endParaRPr>
          </a:p>
          <a:p>
            <a:pPr marL="457189" marR="0" lvl="1" indent="0" algn="l" defTabSz="914377"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endParaRPr>
          </a:p>
          <a:p>
            <a:pPr marL="742939" marR="0" lvl="1"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1"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combine </a:t>
            </a: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the heterogeneity behavior of the queried instance with a representativeness function from the unlabeled set </a:t>
            </a:r>
            <a:r>
              <a:rPr kumimoji="0" lang="en-US" altLang="zh-CN" sz="1800" b="0" i="1"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V </a:t>
            </a: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in order to decide on the queried instance. </a:t>
            </a:r>
            <a:endPar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42745309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4000" dirty="0" smtClean="0"/>
              <a:t>Representativeness-Based Models</a:t>
            </a:r>
            <a:endParaRPr lang="zh-CN" altLang="en-US" sz="4000" dirty="0"/>
          </a:p>
        </p:txBody>
      </p:sp>
      <p:sp>
        <p:nvSpPr>
          <p:cNvPr id="5" name="文本框 4"/>
          <p:cNvSpPr txBox="1"/>
          <p:nvPr/>
        </p:nvSpPr>
        <p:spPr>
          <a:xfrm>
            <a:off x="427101" y="1643270"/>
            <a:ext cx="8027786" cy="4278094"/>
          </a:xfrm>
          <a:prstGeom prst="rect">
            <a:avLst/>
          </a:prstGeom>
          <a:noFill/>
        </p:spPr>
        <p:txBody>
          <a:bodyPr wrap="square" rtlCol="0">
            <a:spAutoFit/>
          </a:bodyPr>
          <a:lstStyle/>
          <a:p>
            <a:pPr marL="742939" marR="0" lvl="1"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20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The </a:t>
            </a:r>
            <a:r>
              <a:rPr kumimoji="0" lang="en-US" altLang="zh-CN" sz="20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objective function </a:t>
            </a:r>
            <a:endParaRPr kumimoji="0" lang="en-US" altLang="zh-CN" sz="20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endParaRPr>
          </a:p>
          <a:p>
            <a:pPr marL="742939" marR="0" lvl="1"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endParaRPr>
          </a:p>
          <a:p>
            <a:pPr marL="742939" marR="0" lvl="1"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endParaRPr>
          </a:p>
          <a:p>
            <a:pPr marL="742939" marR="0" lvl="1"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endParaRPr>
          </a:p>
          <a:p>
            <a:pPr marL="1200127" marR="0" lvl="2"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Where H(X) is the product of a heterogeneity </a:t>
            </a: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component</a:t>
            </a:r>
          </a:p>
          <a:p>
            <a:pPr marL="1200127" marR="0" lvl="2"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endParaRPr>
          </a:p>
          <a:p>
            <a:pPr marL="1657316" marR="0" lvl="3"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any of the heterogeneity criteria , such as the entropy criterion </a:t>
            </a:r>
            <a:r>
              <a:rPr kumimoji="0" lang="en-US" altLang="zh-CN" sz="1800" b="0" i="1" u="none" strike="noStrike" kern="1200" cap="none" spc="0" normalizeH="0" baseline="0" noProof="0" dirty="0" err="1">
                <a:ln>
                  <a:noFill/>
                </a:ln>
                <a:solidFill>
                  <a:srgbClr val="000000"/>
                </a:solidFill>
                <a:effectLst/>
                <a:uLnTx/>
                <a:uFillTx/>
                <a:latin typeface="Arial" charset="0"/>
                <a:ea typeface="宋体" panose="02010600030101010101" pitchFamily="2" charset="-122"/>
                <a:cs typeface="+mn-cs"/>
              </a:rPr>
              <a:t>En</a:t>
            </a: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a:t>
            </a:r>
            <a:r>
              <a:rPr kumimoji="0" lang="en-US" altLang="zh-CN" sz="1800" b="0" i="1"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X</a:t>
            </a: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 from uncertainty </a:t>
            </a: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sampling</a:t>
            </a:r>
          </a:p>
          <a:p>
            <a:pPr marL="1657316" marR="0" lvl="3"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endParaRPr>
          </a:p>
          <a:p>
            <a:pPr marL="1200127" marR="0" lvl="2"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R(</a:t>
            </a:r>
            <a:r>
              <a:rPr kumimoji="0" lang="en-US" altLang="zh-CN" sz="1800" b="0" i="0" u="none" strike="noStrike" kern="1200" cap="none" spc="0" normalizeH="0" baseline="0" noProof="0" dirty="0" err="1">
                <a:ln>
                  <a:noFill/>
                </a:ln>
                <a:solidFill>
                  <a:srgbClr val="000000"/>
                </a:solidFill>
                <a:effectLst/>
                <a:uLnTx/>
                <a:uFillTx/>
                <a:latin typeface="Arial" charset="0"/>
                <a:ea typeface="宋体" panose="02010600030101010101" pitchFamily="2" charset="-122"/>
                <a:cs typeface="+mn-cs"/>
              </a:rPr>
              <a:t>X,V</a:t>
            </a: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 is a representativeness component </a:t>
            </a:r>
            <a:endPar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endParaRPr>
          </a:p>
          <a:p>
            <a:pPr marL="1200127" marR="0" lvl="2"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endParaRPr>
          </a:p>
          <a:p>
            <a:pPr marL="1657316" marR="0" lvl="3"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a measure of the density of X with respect to the instances in V</a:t>
            </a:r>
            <a:r>
              <a:rPr kumimoji="0" lang="en-US" altLang="zh-CN" sz="18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rPr>
              <a:t>.</a:t>
            </a:r>
          </a:p>
          <a:p>
            <a:pPr marL="1657316" marR="0" lvl="3"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endParaRPr>
          </a:p>
          <a:p>
            <a:pPr marL="742939" marR="0" lvl="1"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 ensure </a:t>
            </a: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that the instance </a:t>
            </a:r>
            <a:r>
              <a:rPr kumimoji="0" lang="en-US" altLang="zh-CN" sz="1800" b="0" i="1"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X </a:t>
            </a: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is in a dense region, and is therefore not likely to be an outlier</a:t>
            </a: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a:t>
            </a:r>
          </a:p>
        </p:txBody>
      </p:sp>
      <p:pic>
        <p:nvPicPr>
          <p:cNvPr id="7" name="图片 6"/>
          <p:cNvPicPr>
            <a:picLocks noChangeAspect="1"/>
          </p:cNvPicPr>
          <p:nvPr/>
        </p:nvPicPr>
        <p:blipFill>
          <a:blip r:embed="rId3"/>
          <a:stretch>
            <a:fillRect/>
          </a:stretch>
        </p:blipFill>
        <p:spPr>
          <a:xfrm>
            <a:off x="2251006" y="2253490"/>
            <a:ext cx="3278472" cy="396945"/>
          </a:xfrm>
          <a:prstGeom prst="rect">
            <a:avLst/>
          </a:prstGeom>
        </p:spPr>
      </p:pic>
    </p:spTree>
    <p:extLst>
      <p:ext uri="{BB962C8B-B14F-4D97-AF65-F5344CB8AC3E}">
        <p14:creationId xmlns:p14="http://schemas.microsoft.com/office/powerpoint/2010/main" val="34866273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4000" dirty="0" smtClean="0"/>
              <a:t>Density-Weight Methods</a:t>
            </a:r>
            <a:endParaRPr lang="zh-CN" altLang="en-US" sz="4000" dirty="0"/>
          </a:p>
        </p:txBody>
      </p:sp>
      <p:sp>
        <p:nvSpPr>
          <p:cNvPr id="2" name="文本框 1"/>
          <p:cNvSpPr txBox="1"/>
          <p:nvPr/>
        </p:nvSpPr>
        <p:spPr>
          <a:xfrm>
            <a:off x="349932" y="1815548"/>
            <a:ext cx="8041038" cy="2400657"/>
          </a:xfrm>
          <a:prstGeom prst="rect">
            <a:avLst/>
          </a:prstGeom>
          <a:noFill/>
        </p:spPr>
        <p:txBody>
          <a:bodyPr wrap="square" rtlCol="0">
            <a:spAutoFit/>
          </a:bodyPr>
          <a:lstStyle/>
          <a:p>
            <a:pPr marL="285750" marR="0" lvl="0"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24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M</a:t>
            </a:r>
            <a:r>
              <a:rPr kumimoji="0" lang="en-US" altLang="zh-CN" sz="24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ain idea</a:t>
            </a:r>
          </a:p>
          <a:p>
            <a:pPr marL="285750" marR="0" lvl="0"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endParaRPr>
          </a:p>
          <a:p>
            <a:pPr marL="457189" marR="0" lvl="1" indent="0" algn="l" defTabSz="914377"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I</a:t>
            </a: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nformative </a:t>
            </a: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instances should not only be those which are uncertain, but also those which are “representative” of the </a:t>
            </a: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underlying distribution.</a:t>
            </a:r>
          </a:p>
          <a:p>
            <a:pPr marL="0" marR="0" lvl="1" indent="0" algn="l" defTabSz="914377"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666666"/>
                </a:solidFill>
                <a:effectLst/>
                <a:uLnTx/>
                <a:uFillTx/>
                <a:latin typeface="Calibri"/>
                <a:ea typeface="宋体" panose="02010600030101010101" pitchFamily="2" charset="-122"/>
                <a:cs typeface="+mn-cs"/>
              </a:rPr>
              <a:t/>
            </a:r>
            <a:br>
              <a:rPr kumimoji="0" lang="en-US" altLang="zh-CN" sz="1800" b="0" i="0" u="none" strike="noStrike" kern="1200" cap="none" spc="0" normalizeH="0" baseline="0" noProof="0" dirty="0">
                <a:ln>
                  <a:noFill/>
                </a:ln>
                <a:solidFill>
                  <a:srgbClr val="666666"/>
                </a:solidFill>
                <a:effectLst/>
                <a:uLnTx/>
                <a:uFillTx/>
                <a:latin typeface="Calibri"/>
                <a:ea typeface="宋体" panose="02010600030101010101" pitchFamily="2" charset="-122"/>
                <a:cs typeface="+mn-cs"/>
              </a:rPr>
            </a:br>
            <a:r>
              <a:rPr kumimoji="0" lang="en-US" altLang="zh-CN" sz="1800" b="0" i="0" u="none" strike="noStrike" kern="1200" cap="none" spc="0" normalizeH="0" baseline="0" noProof="0" dirty="0">
                <a:ln>
                  <a:noFill/>
                </a:ln>
                <a:solidFill>
                  <a:srgbClr val="666666"/>
                </a:solidFill>
                <a:effectLst/>
                <a:uLnTx/>
                <a:uFillTx/>
                <a:latin typeface="Calibri"/>
                <a:ea typeface="宋体" panose="02010600030101010101" pitchFamily="2" charset="-122"/>
                <a:cs typeface="+mn-cs"/>
              </a:rPr>
              <a:t/>
            </a:r>
            <a:br>
              <a:rPr kumimoji="0" lang="en-US" altLang="zh-CN" sz="1800" b="0" i="0" u="none" strike="noStrike" kern="1200" cap="none" spc="0" normalizeH="0" baseline="0" noProof="0" dirty="0">
                <a:ln>
                  <a:noFill/>
                </a:ln>
                <a:solidFill>
                  <a:srgbClr val="666666"/>
                </a:solidFill>
                <a:effectLst/>
                <a:uLnTx/>
                <a:uFillTx/>
                <a:latin typeface="Calibri"/>
                <a:ea typeface="宋体" panose="02010600030101010101" pitchFamily="2" charset="-122"/>
                <a:cs typeface="+mn-cs"/>
              </a:rPr>
            </a:br>
            <a:r>
              <a:rPr kumimoji="0" lang="en-US" altLang="zh-CN" sz="1800" b="0" i="0" u="none" strike="noStrike" kern="1200" cap="none" spc="0" normalizeH="0" baseline="0" noProof="0" dirty="0">
                <a:ln>
                  <a:noFill/>
                </a:ln>
                <a:solidFill>
                  <a:srgbClr val="666666"/>
                </a:solidFill>
                <a:effectLst/>
                <a:uLnTx/>
                <a:uFillTx/>
                <a:latin typeface="Calibri"/>
                <a:ea typeface="宋体" panose="02010600030101010101" pitchFamily="2" charset="-122"/>
                <a:cs typeface="+mn-cs"/>
              </a:rPr>
              <a:t/>
            </a:r>
            <a:br>
              <a:rPr kumimoji="0" lang="en-US" altLang="zh-CN" sz="1800" b="0" i="0" u="none" strike="noStrike" kern="1200" cap="none" spc="0" normalizeH="0" baseline="0" noProof="0" dirty="0">
                <a:ln>
                  <a:noFill/>
                </a:ln>
                <a:solidFill>
                  <a:srgbClr val="666666"/>
                </a:solidFill>
                <a:effectLst/>
                <a:uLnTx/>
                <a:uFillTx/>
                <a:latin typeface="Calibri"/>
                <a:ea typeface="宋体" panose="02010600030101010101" pitchFamily="2" charset="-122"/>
                <a:cs typeface="+mn-cs"/>
              </a:rPr>
            </a:br>
            <a:endParaRPr kumimoji="0" lang="en-US" altLang="zh-CN" sz="1800" b="0" i="0" u="none" strike="noStrike" kern="1200" cap="none" spc="0" normalizeH="0" baseline="0" noProof="0" dirty="0">
              <a:ln>
                <a:noFill/>
              </a:ln>
              <a:solidFill>
                <a:srgbClr val="666666"/>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829268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4000" dirty="0" smtClean="0"/>
              <a:t>Density-Weight Methods</a:t>
            </a:r>
            <a:endParaRPr lang="zh-CN" altLang="en-US" sz="4000" dirty="0"/>
          </a:p>
        </p:txBody>
      </p:sp>
      <p:sp>
        <p:nvSpPr>
          <p:cNvPr id="2" name="文本框 1"/>
          <p:cNvSpPr txBox="1"/>
          <p:nvPr/>
        </p:nvSpPr>
        <p:spPr>
          <a:xfrm>
            <a:off x="609600" y="1391478"/>
            <a:ext cx="7845287" cy="4801314"/>
          </a:xfrm>
          <a:prstGeom prst="rect">
            <a:avLst/>
          </a:prstGeom>
          <a:noFill/>
        </p:spPr>
        <p:txBody>
          <a:bodyPr wrap="square" rtlCol="0">
            <a:spAutoFit/>
          </a:bodyPr>
          <a:lstStyle/>
          <a:p>
            <a:pPr marL="285750" marR="0" lvl="1"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smtClean="0">
                <a:ln>
                  <a:noFill/>
                </a:ln>
                <a:solidFill>
                  <a:srgbClr val="000000"/>
                </a:solidFill>
                <a:effectLst/>
                <a:uLnTx/>
                <a:uFillTx/>
                <a:latin typeface="Arial" charset="0"/>
                <a:ea typeface="宋体" panose="02010600030101010101" pitchFamily="2" charset="-122"/>
                <a:cs typeface="+mn-cs"/>
              </a:rPr>
              <a:t>The </a:t>
            </a:r>
            <a:r>
              <a:rPr kumimoji="0" lang="en-US" altLang="zh-CN" sz="1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objective function </a:t>
            </a:r>
          </a:p>
          <a:p>
            <a:pPr marL="285750" marR="0" lvl="0"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0" i="0" u="none" strike="noStrike" kern="1200" cap="none" spc="0" normalizeH="0" baseline="0" noProof="0" dirty="0" smtClean="0">
              <a:ln>
                <a:noFill/>
              </a:ln>
              <a:solidFill>
                <a:srgbClr val="666666"/>
              </a:solidFill>
              <a:effectLst/>
              <a:uLnTx/>
              <a:uFillTx/>
              <a:latin typeface="Calibri"/>
              <a:ea typeface="宋体" panose="02010600030101010101" pitchFamily="2" charset="-122"/>
              <a:cs typeface="+mn-cs"/>
            </a:endParaRPr>
          </a:p>
          <a:p>
            <a:pPr marL="285750" marR="0" lvl="0"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0" i="0" u="none" strike="noStrike" kern="1200" cap="none" spc="0" normalizeH="0" baseline="0" noProof="0" dirty="0">
              <a:ln>
                <a:noFill/>
              </a:ln>
              <a:solidFill>
                <a:srgbClr val="666666"/>
              </a:solidFill>
              <a:effectLst/>
              <a:uLnTx/>
              <a:uFillTx/>
              <a:latin typeface="Calibri"/>
              <a:ea typeface="宋体" panose="02010600030101010101" pitchFamily="2" charset="-122"/>
              <a:cs typeface="+mn-cs"/>
            </a:endParaRPr>
          </a:p>
          <a:p>
            <a:pPr marL="285750" marR="0" lvl="0"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0" i="0" u="none" strike="noStrike" kern="1200" cap="none" spc="0" normalizeH="0" baseline="0" noProof="0" dirty="0" smtClean="0">
              <a:ln>
                <a:noFill/>
              </a:ln>
              <a:solidFill>
                <a:srgbClr val="666666"/>
              </a:solidFill>
              <a:effectLst/>
              <a:uLnTx/>
              <a:uFillTx/>
              <a:latin typeface="Calibri"/>
              <a:ea typeface="宋体" panose="02010600030101010101" pitchFamily="2" charset="-122"/>
              <a:cs typeface="+mn-cs"/>
            </a:endParaRPr>
          </a:p>
          <a:p>
            <a:pPr marL="285750" marR="0" lvl="0"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0" i="0" u="none" strike="noStrike" kern="1200" cap="none" spc="0" normalizeH="0" baseline="0" noProof="0" dirty="0">
              <a:ln>
                <a:noFill/>
              </a:ln>
              <a:solidFill>
                <a:srgbClr val="666666"/>
              </a:solidFill>
              <a:effectLst/>
              <a:uLnTx/>
              <a:uFillTx/>
              <a:latin typeface="Calibri"/>
              <a:ea typeface="宋体" panose="02010600030101010101" pitchFamily="2" charset="-122"/>
              <a:cs typeface="+mn-cs"/>
            </a:endParaRPr>
          </a:p>
          <a:p>
            <a:pPr marL="285750" marR="0" lvl="0"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0" i="0" u="none" strike="noStrike" kern="1200" cap="none" spc="0" normalizeH="0" baseline="0" noProof="0" dirty="0" smtClean="0">
              <a:ln>
                <a:noFill/>
              </a:ln>
              <a:solidFill>
                <a:srgbClr val="666666"/>
              </a:solidFill>
              <a:effectLst/>
              <a:uLnTx/>
              <a:uFillTx/>
              <a:latin typeface="Calibri"/>
              <a:ea typeface="宋体" panose="02010600030101010101" pitchFamily="2" charset="-122"/>
              <a:cs typeface="+mn-cs"/>
            </a:endParaRPr>
          </a:p>
          <a:p>
            <a:pPr marL="285750" marR="0" lvl="0"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0" i="0" u="none" strike="noStrike" kern="1200" cap="none" spc="0" normalizeH="0" baseline="0" noProof="0" dirty="0" smtClean="0">
              <a:ln>
                <a:noFill/>
              </a:ln>
              <a:solidFill>
                <a:srgbClr val="666666"/>
              </a:solidFill>
              <a:effectLst/>
              <a:uLnTx/>
              <a:uFillTx/>
              <a:latin typeface="Calibri"/>
              <a:ea typeface="宋体" panose="02010600030101010101" pitchFamily="2" charset="-122"/>
              <a:cs typeface="+mn-cs"/>
            </a:endParaRPr>
          </a:p>
          <a:p>
            <a:pPr marL="742939" marR="0" lvl="1"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0" i="0" u="none" strike="noStrike" kern="1200" cap="none" spc="0" normalizeH="0" baseline="0" noProof="0" dirty="0" smtClean="0">
              <a:ln>
                <a:noFill/>
              </a:ln>
              <a:solidFill>
                <a:srgbClr val="666666"/>
              </a:solidFill>
              <a:effectLst/>
              <a:uLnTx/>
              <a:uFillTx/>
              <a:latin typeface="Calibri"/>
              <a:ea typeface="宋体" panose="02010600030101010101" pitchFamily="2" charset="-122"/>
              <a:cs typeface="+mn-cs"/>
            </a:endParaRPr>
          </a:p>
          <a:p>
            <a:pPr marL="742939" marR="0" lvl="1"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l-GR" altLang="zh-CN" sz="1800" b="0" i="1"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φ</a:t>
            </a:r>
            <a:r>
              <a:rPr kumimoji="0" lang="en-US" altLang="zh-CN" sz="1800" b="0" i="1"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A</a:t>
            </a:r>
            <a: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a:t>
            </a:r>
            <a:r>
              <a:rPr kumimoji="0" lang="en-US" altLang="zh-CN" sz="1800" b="0" i="1"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x</a:t>
            </a:r>
            <a: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 </a:t>
            </a:r>
            <a:r>
              <a:rPr kumimoji="0" lang="en-US" altLang="zh-CN" sz="18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rPr>
              <a:t>represents </a:t>
            </a:r>
            <a: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the </a:t>
            </a:r>
            <a:r>
              <a:rPr kumimoji="0" lang="en-US" altLang="zh-CN" sz="1800" b="0" i="0" u="none" strike="noStrike" kern="1200" cap="none" spc="0" normalizeH="0" baseline="0" noProof="0" dirty="0" err="1">
                <a:ln>
                  <a:noFill/>
                </a:ln>
                <a:solidFill>
                  <a:srgbClr val="000000"/>
                </a:solidFill>
                <a:effectLst/>
                <a:uLnTx/>
                <a:uFillTx/>
                <a:latin typeface="Calibri"/>
                <a:ea typeface="宋体" panose="02010600030101010101" pitchFamily="2" charset="-122"/>
                <a:cs typeface="+mn-cs"/>
              </a:rPr>
              <a:t>informativeness</a:t>
            </a:r>
            <a: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 of </a:t>
            </a:r>
            <a:r>
              <a:rPr kumimoji="0" lang="en-US" altLang="zh-CN" sz="1800" b="0" i="1"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x </a:t>
            </a:r>
            <a: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according to some “base” query</a:t>
            </a:r>
            <a:b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br>
            <a: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strategy </a:t>
            </a:r>
            <a:r>
              <a:rPr kumimoji="0" lang="en-US" altLang="zh-CN" sz="1800" b="0" i="1"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A</a:t>
            </a:r>
            <a: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 such as an uncertainty sampling or </a:t>
            </a:r>
            <a:r>
              <a:rPr kumimoji="0" lang="en-US" altLang="zh-CN" sz="1800" b="0" i="0" u="none" strike="noStrike" kern="1200" cap="none" spc="0" normalizeH="0" baseline="0" noProof="0" dirty="0" err="1">
                <a:ln>
                  <a:noFill/>
                </a:ln>
                <a:solidFill>
                  <a:srgbClr val="000000"/>
                </a:solidFill>
                <a:effectLst/>
                <a:uLnTx/>
                <a:uFillTx/>
                <a:latin typeface="Calibri"/>
                <a:ea typeface="宋体" panose="02010600030101010101" pitchFamily="2" charset="-122"/>
                <a:cs typeface="+mn-cs"/>
              </a:rPr>
              <a:t>QBC</a:t>
            </a:r>
            <a: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 approach. </a:t>
            </a:r>
            <a:endParaRPr kumimoji="0" lang="en-US" altLang="zh-CN" sz="18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endParaRPr>
          </a:p>
          <a:p>
            <a:pPr marL="742939" marR="0" lvl="1"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The second </a:t>
            </a:r>
            <a:r>
              <a:rPr kumimoji="0" lang="en-US" altLang="zh-CN" sz="18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rPr>
              <a:t>term weights </a:t>
            </a:r>
            <a: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the </a:t>
            </a:r>
            <a:r>
              <a:rPr kumimoji="0" lang="en-US" altLang="zh-CN" sz="1800" b="0" i="0" u="none" strike="noStrike" kern="1200" cap="none" spc="0" normalizeH="0" baseline="0" noProof="0" dirty="0" err="1">
                <a:ln>
                  <a:noFill/>
                </a:ln>
                <a:solidFill>
                  <a:srgbClr val="000000"/>
                </a:solidFill>
                <a:effectLst/>
                <a:uLnTx/>
                <a:uFillTx/>
                <a:latin typeface="Calibri"/>
                <a:ea typeface="宋体" panose="02010600030101010101" pitchFamily="2" charset="-122"/>
                <a:cs typeface="+mn-cs"/>
              </a:rPr>
              <a:t>informativeness</a:t>
            </a:r>
            <a: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 of </a:t>
            </a:r>
            <a:r>
              <a:rPr kumimoji="0" lang="en-US" altLang="zh-CN" sz="1800" b="0" i="1"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x </a:t>
            </a:r>
            <a: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by its </a:t>
            </a:r>
            <a:r>
              <a:rPr kumimoji="0" lang="en-US" altLang="zh-CN" sz="18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rPr>
              <a:t>average similarity </a:t>
            </a:r>
            <a: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to all other </a:t>
            </a:r>
            <a:r>
              <a:rPr kumimoji="0" lang="en-US" altLang="zh-CN" sz="18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rPr>
              <a:t>instances in </a:t>
            </a:r>
            <a: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the input distribution (as approximated by </a:t>
            </a:r>
            <a:r>
              <a:rPr kumimoji="0" lang="en-US" altLang="zh-CN" sz="1800" b="0" i="1"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U</a:t>
            </a:r>
            <a: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 subject to a parameter </a:t>
            </a:r>
            <a:r>
              <a:rPr kumimoji="0" lang="en-US" altLang="zh-CN" sz="1800" b="0" i="1"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β </a:t>
            </a:r>
            <a: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that </a:t>
            </a:r>
            <a:r>
              <a:rPr kumimoji="0" lang="en-US" altLang="zh-CN" sz="1800" b="0" i="0" u="none" strike="noStrike" kern="1200" cap="none" spc="0" normalizeH="0" baseline="0" noProof="0" dirty="0" smtClean="0">
                <a:ln>
                  <a:noFill/>
                </a:ln>
                <a:solidFill>
                  <a:srgbClr val="000000"/>
                </a:solidFill>
                <a:effectLst/>
                <a:uLnTx/>
                <a:uFillTx/>
                <a:latin typeface="Calibri"/>
                <a:ea typeface="宋体" panose="02010600030101010101" pitchFamily="2" charset="-122"/>
                <a:cs typeface="+mn-cs"/>
              </a:rPr>
              <a:t> </a:t>
            </a:r>
            <a:r>
              <a:rPr kumimoji="0" lang="en-US" altLang="zh-CN"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controls the relative importance of the density term. </a:t>
            </a:r>
            <a:r>
              <a:rPr kumimoji="0" lang="en-US" altLang="zh-CN" sz="1800" b="0" i="0" u="none" strike="noStrike" kern="1200" cap="none" spc="0" normalizeH="0" baseline="0" noProof="0" dirty="0">
                <a:ln>
                  <a:noFill/>
                </a:ln>
                <a:solidFill>
                  <a:srgbClr val="666666"/>
                </a:solidFill>
                <a:effectLst/>
                <a:uLnTx/>
                <a:uFillTx/>
                <a:latin typeface="Calibri"/>
                <a:ea typeface="宋体" panose="02010600030101010101" pitchFamily="2" charset="-122"/>
                <a:cs typeface="+mn-cs"/>
              </a:rPr>
              <a:t/>
            </a:r>
            <a:br>
              <a:rPr kumimoji="0" lang="en-US" altLang="zh-CN" sz="1800" b="0" i="0" u="none" strike="noStrike" kern="1200" cap="none" spc="0" normalizeH="0" baseline="0" noProof="0" dirty="0">
                <a:ln>
                  <a:noFill/>
                </a:ln>
                <a:solidFill>
                  <a:srgbClr val="666666"/>
                </a:solidFill>
                <a:effectLst/>
                <a:uLnTx/>
                <a:uFillTx/>
                <a:latin typeface="Calibri"/>
                <a:ea typeface="宋体" panose="02010600030101010101" pitchFamily="2" charset="-122"/>
                <a:cs typeface="+mn-cs"/>
              </a:rPr>
            </a:br>
            <a:r>
              <a:rPr kumimoji="0" lang="en-US" altLang="zh-CN" sz="1800" b="0" i="0" u="none" strike="noStrike" kern="1200" cap="none" spc="0" normalizeH="0" baseline="0" noProof="0" dirty="0">
                <a:ln>
                  <a:noFill/>
                </a:ln>
                <a:solidFill>
                  <a:srgbClr val="666666"/>
                </a:solidFill>
                <a:effectLst/>
                <a:uLnTx/>
                <a:uFillTx/>
                <a:latin typeface="Calibri"/>
                <a:ea typeface="宋体" panose="02010600030101010101" pitchFamily="2" charset="-122"/>
                <a:cs typeface="+mn-cs"/>
              </a:rPr>
              <a:t/>
            </a:r>
            <a:br>
              <a:rPr kumimoji="0" lang="en-US" altLang="zh-CN" sz="1800" b="0" i="0" u="none" strike="noStrike" kern="1200" cap="none" spc="0" normalizeH="0" baseline="0" noProof="0" dirty="0">
                <a:ln>
                  <a:noFill/>
                </a:ln>
                <a:solidFill>
                  <a:srgbClr val="666666"/>
                </a:solidFill>
                <a:effectLst/>
                <a:uLnTx/>
                <a:uFillTx/>
                <a:latin typeface="Calibri"/>
                <a:ea typeface="宋体" panose="02010600030101010101" pitchFamily="2" charset="-122"/>
                <a:cs typeface="+mn-cs"/>
              </a:rPr>
            </a:br>
            <a:r>
              <a:rPr kumimoji="0" lang="en-US" altLang="zh-CN" sz="1800" b="0" i="0" u="none" strike="noStrike" kern="1200" cap="none" spc="0" normalizeH="0" baseline="0" noProof="0" dirty="0">
                <a:ln>
                  <a:noFill/>
                </a:ln>
                <a:solidFill>
                  <a:srgbClr val="666666"/>
                </a:solidFill>
                <a:effectLst/>
                <a:uLnTx/>
                <a:uFillTx/>
                <a:latin typeface="Calibri"/>
                <a:ea typeface="宋体" panose="02010600030101010101" pitchFamily="2" charset="-122"/>
                <a:cs typeface="+mn-cs"/>
              </a:rPr>
              <a:t/>
            </a:r>
            <a:br>
              <a:rPr kumimoji="0" lang="en-US" altLang="zh-CN" sz="1800" b="0" i="0" u="none" strike="noStrike" kern="1200" cap="none" spc="0" normalizeH="0" baseline="0" noProof="0" dirty="0">
                <a:ln>
                  <a:noFill/>
                </a:ln>
                <a:solidFill>
                  <a:srgbClr val="666666"/>
                </a:solidFill>
                <a:effectLst/>
                <a:uLnTx/>
                <a:uFillTx/>
                <a:latin typeface="Calibri"/>
                <a:ea typeface="宋体" panose="02010600030101010101" pitchFamily="2" charset="-122"/>
                <a:cs typeface="+mn-cs"/>
              </a:rPr>
            </a:br>
            <a:endParaRPr kumimoji="0" lang="en-US" altLang="zh-CN" sz="1800" b="0" i="0" u="none" strike="noStrike" kern="1200" cap="none" spc="0" normalizeH="0" baseline="0" noProof="0" dirty="0">
              <a:ln>
                <a:noFill/>
              </a:ln>
              <a:solidFill>
                <a:srgbClr val="666666"/>
              </a:solidFill>
              <a:effectLst/>
              <a:uLnTx/>
              <a:uFillTx/>
              <a:latin typeface="Calibri"/>
              <a:ea typeface="宋体" panose="02010600030101010101" pitchFamily="2" charset="-122"/>
              <a:cs typeface="+mn-cs"/>
            </a:endParaRPr>
          </a:p>
        </p:txBody>
      </p:sp>
      <p:pic>
        <p:nvPicPr>
          <p:cNvPr id="6" name="图片 5"/>
          <p:cNvPicPr>
            <a:picLocks noChangeAspect="1"/>
          </p:cNvPicPr>
          <p:nvPr/>
        </p:nvPicPr>
        <p:blipFill>
          <a:blip r:embed="rId3"/>
          <a:stretch>
            <a:fillRect/>
          </a:stretch>
        </p:blipFill>
        <p:spPr>
          <a:xfrm>
            <a:off x="1353096" y="2154306"/>
            <a:ext cx="6147634" cy="1131165"/>
          </a:xfrm>
          <a:prstGeom prst="rect">
            <a:avLst/>
          </a:prstGeom>
        </p:spPr>
      </p:pic>
    </p:spTree>
    <p:extLst>
      <p:ext uri="{BB962C8B-B14F-4D97-AF65-F5344CB8AC3E}">
        <p14:creationId xmlns:p14="http://schemas.microsoft.com/office/powerpoint/2010/main" val="18317147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p:cNvSpPr txBox="1">
            <a:spLocks/>
          </p:cNvSpPr>
          <p:nvPr/>
        </p:nvSpPr>
        <p:spPr>
          <a:xfrm>
            <a:off x="1572507" y="3274649"/>
            <a:ext cx="6820297" cy="1900481"/>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2800" dirty="0" smtClean="0">
              <a:solidFill>
                <a:schemeClr val="tx1">
                  <a:lumMod val="50000"/>
                </a:schemeClr>
              </a:solidFill>
              <a:latin typeface="Gill Sans" charset="0"/>
              <a:ea typeface="Gill Sans" charset="0"/>
              <a:cs typeface="Gill Sans" charset="0"/>
            </a:endParaRPr>
          </a:p>
        </p:txBody>
      </p:sp>
      <p:sp>
        <p:nvSpPr>
          <p:cNvPr id="2" name="文本框 1"/>
          <p:cNvSpPr txBox="1"/>
          <p:nvPr/>
        </p:nvSpPr>
        <p:spPr>
          <a:xfrm>
            <a:off x="1280036" y="2557129"/>
            <a:ext cx="6208206" cy="707886"/>
          </a:xfrm>
          <a:prstGeom prst="rect">
            <a:avLst/>
          </a:prstGeom>
          <a:noFill/>
        </p:spPr>
        <p:txBody>
          <a:bodyPr wrap="square" rtlCol="0">
            <a:spAutoFit/>
          </a:bodyPr>
          <a:lstStyle/>
          <a:p>
            <a:pPr algn="ctr"/>
            <a:r>
              <a:rPr lang="en-US" altLang="zh-CN" sz="4000" dirty="0">
                <a:solidFill>
                  <a:schemeClr val="tx2"/>
                </a:solidFill>
                <a:latin typeface="+mj-lt"/>
                <a:ea typeface="Georgia" charset="0"/>
                <a:cs typeface="Georgia" charset="0"/>
              </a:rPr>
              <a:t>Theoretical Guarantees</a:t>
            </a:r>
            <a:endParaRPr lang="zh-CN" altLang="en-US" sz="4000" dirty="0">
              <a:solidFill>
                <a:schemeClr val="tx2"/>
              </a:solidFill>
              <a:latin typeface="+mj-lt"/>
              <a:ea typeface="Georgia" charset="0"/>
              <a:cs typeface="Georgia" charset="0"/>
            </a:endParaRPr>
          </a:p>
        </p:txBody>
      </p:sp>
      <p:sp>
        <p:nvSpPr>
          <p:cNvPr id="3" name="文本框 2"/>
          <p:cNvSpPr txBox="1"/>
          <p:nvPr/>
        </p:nvSpPr>
        <p:spPr>
          <a:xfrm>
            <a:off x="5906296" y="3870946"/>
            <a:ext cx="1612942" cy="707886"/>
          </a:xfrm>
          <a:prstGeom prst="rect">
            <a:avLst/>
          </a:prstGeom>
          <a:noFill/>
        </p:spPr>
        <p:txBody>
          <a:bodyPr wrap="none" rtlCol="0">
            <a:spAutoFit/>
          </a:bodyPr>
          <a:lstStyle/>
          <a:p>
            <a:r>
              <a:rPr lang="zh-CN" altLang="en-US" sz="2000" dirty="0" smtClean="0">
                <a:solidFill>
                  <a:srgbClr val="000000"/>
                </a:solidFill>
              </a:rPr>
              <a:t>王继欣</a:t>
            </a:r>
            <a:endParaRPr lang="en-US" altLang="zh-CN" sz="2000" dirty="0" smtClean="0">
              <a:solidFill>
                <a:srgbClr val="000000"/>
              </a:solidFill>
            </a:endParaRPr>
          </a:p>
          <a:p>
            <a:r>
              <a:rPr lang="en-US" altLang="zh-CN" sz="2000" dirty="0" smtClean="0">
                <a:solidFill>
                  <a:srgbClr val="000000"/>
                </a:solidFill>
              </a:rPr>
              <a:t>51174500128</a:t>
            </a:r>
            <a:endParaRPr lang="zh-CN" altLang="en-US" sz="2000" dirty="0">
              <a:solidFill>
                <a:srgbClr val="000000"/>
              </a:solidFill>
            </a:endParaRPr>
          </a:p>
        </p:txBody>
      </p:sp>
    </p:spTree>
    <p:extLst>
      <p:ext uri="{BB962C8B-B14F-4D97-AF65-F5344CB8AC3E}">
        <p14:creationId xmlns:p14="http://schemas.microsoft.com/office/powerpoint/2010/main" val="9705005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a:spLocks/>
          </p:cNvSpPr>
          <p:nvPr/>
        </p:nvSpPr>
        <p:spPr>
          <a:xfrm>
            <a:off x="579501" y="1394792"/>
            <a:ext cx="2050092" cy="1650437"/>
          </a:xfrm>
          <a:prstGeom prst="rect">
            <a:avLst/>
          </a:prstGeom>
        </p:spPr>
        <p:txBody>
          <a:bodyPr vert="horz" lIns="91440" tIns="45720" rIns="91440" bIns="45720" rtlCol="0">
            <a:noAutofit/>
          </a:bodyPr>
          <a:lstStyle>
            <a:lvl1pPr marL="0" indent="0" algn="l" defTabSz="685800" rtl="0" eaLnBrk="1" latinLnBrk="0" hangingPunct="1">
              <a:lnSpc>
                <a:spcPts val="1950"/>
              </a:lnSpc>
              <a:spcBef>
                <a:spcPts val="750"/>
              </a:spcBef>
              <a:buClr>
                <a:srgbClr val="005BBB"/>
              </a:buClr>
              <a:buFont typeface="Arial" panose="020B0604020202020204" pitchFamily="34" charset="0"/>
              <a:buNone/>
              <a:defRPr sz="1350" b="0" i="0" kern="1200" spc="-38" baseline="0">
                <a:solidFill>
                  <a:schemeClr val="tx1"/>
                </a:solidFill>
                <a:latin typeface="Arial" charset="0"/>
                <a:ea typeface="Arial" charset="0"/>
                <a:cs typeface="Arial" charset="0"/>
              </a:defRPr>
            </a:lvl1pPr>
            <a:lvl2pPr marL="342892" indent="0" algn="l" defTabSz="685800" rtl="0" eaLnBrk="1" latinLnBrk="0" hangingPunct="1">
              <a:lnSpc>
                <a:spcPct val="90000"/>
              </a:lnSpc>
              <a:spcBef>
                <a:spcPts val="375"/>
              </a:spcBef>
              <a:buClr>
                <a:srgbClr val="005BBB"/>
              </a:buClr>
              <a:buFont typeface="Arial" panose="020B0604020202020204" pitchFamily="34" charset="0"/>
              <a:buNone/>
              <a:defRPr sz="1500" kern="1200" baseline="0">
                <a:solidFill>
                  <a:schemeClr val="tx1">
                    <a:tint val="75000"/>
                  </a:schemeClr>
                </a:solidFill>
                <a:latin typeface="Arial" charset="0"/>
                <a:ea typeface="Arial" charset="0"/>
                <a:cs typeface="Arial" charset="0"/>
              </a:defRPr>
            </a:lvl2pPr>
            <a:lvl3pPr marL="685783" indent="0" algn="l" defTabSz="685800" rtl="0" eaLnBrk="1" latinLnBrk="0" hangingPunct="1">
              <a:lnSpc>
                <a:spcPct val="90000"/>
              </a:lnSpc>
              <a:spcBef>
                <a:spcPts val="375"/>
              </a:spcBef>
              <a:buClr>
                <a:srgbClr val="005BBB"/>
              </a:buClr>
              <a:buFont typeface="LucidaGrande" charset="0"/>
              <a:buNone/>
              <a:defRPr sz="1350" kern="1200" baseline="0">
                <a:solidFill>
                  <a:schemeClr val="tx1">
                    <a:tint val="75000"/>
                  </a:schemeClr>
                </a:solidFill>
                <a:latin typeface="Arial" charset="0"/>
                <a:ea typeface="Arial" charset="0"/>
                <a:cs typeface="Arial" charset="0"/>
              </a:defRPr>
            </a:lvl3pPr>
            <a:lvl4pPr marL="1028675" indent="0" algn="l" defTabSz="685800" rtl="0" eaLnBrk="1" latinLnBrk="0" hangingPunct="1">
              <a:lnSpc>
                <a:spcPct val="90000"/>
              </a:lnSpc>
              <a:spcBef>
                <a:spcPts val="375"/>
              </a:spcBef>
              <a:buClr>
                <a:srgbClr val="005BBB"/>
              </a:buClr>
              <a:buFont typeface="Arial" panose="020B0604020202020204" pitchFamily="34" charset="0"/>
              <a:buNone/>
              <a:defRPr sz="1200" kern="1200">
                <a:solidFill>
                  <a:schemeClr val="tx1">
                    <a:tint val="75000"/>
                  </a:schemeClr>
                </a:solidFill>
                <a:latin typeface="Arial" charset="0"/>
                <a:ea typeface="Arial" charset="0"/>
                <a:cs typeface="Arial" charset="0"/>
              </a:defRPr>
            </a:lvl4pPr>
            <a:lvl5pPr marL="1371566" indent="0" algn="l" defTabSz="685800" rtl="0" eaLnBrk="1" latinLnBrk="0" hangingPunct="1">
              <a:lnSpc>
                <a:spcPct val="90000"/>
              </a:lnSpc>
              <a:spcBef>
                <a:spcPts val="375"/>
              </a:spcBef>
              <a:buClr>
                <a:srgbClr val="005BBB"/>
              </a:buClr>
              <a:buFont typeface="Arial" panose="020B0604020202020204" pitchFamily="34" charset="0"/>
              <a:buNone/>
              <a:defRPr sz="1200" kern="1200">
                <a:solidFill>
                  <a:schemeClr val="tx1">
                    <a:tint val="75000"/>
                  </a:schemeClr>
                </a:solidFill>
                <a:latin typeface="Arial" charset="0"/>
                <a:ea typeface="Arial" charset="0"/>
                <a:cs typeface="Arial" charset="0"/>
              </a:defRPr>
            </a:lvl5pPr>
            <a:lvl6pPr marL="1714457"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348"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24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132"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zh-CN" altLang="en-US" dirty="0"/>
          </a:p>
        </p:txBody>
      </p:sp>
      <p:sp>
        <p:nvSpPr>
          <p:cNvPr id="5" name="文本占位符 1"/>
          <p:cNvSpPr txBox="1">
            <a:spLocks/>
          </p:cNvSpPr>
          <p:nvPr/>
        </p:nvSpPr>
        <p:spPr>
          <a:xfrm>
            <a:off x="731901" y="1547192"/>
            <a:ext cx="2050092" cy="1650437"/>
          </a:xfrm>
          <a:prstGeom prst="rect">
            <a:avLst/>
          </a:prstGeom>
        </p:spPr>
        <p:txBody>
          <a:bodyPr vert="horz" lIns="91440" tIns="45720" rIns="91440" bIns="45720" rtlCol="0">
            <a:noAutofit/>
          </a:bodyPr>
          <a:lstStyle>
            <a:lvl1pPr marL="0" indent="0" algn="l" defTabSz="685800" rtl="0" eaLnBrk="1" latinLnBrk="0" hangingPunct="1">
              <a:lnSpc>
                <a:spcPts val="1950"/>
              </a:lnSpc>
              <a:spcBef>
                <a:spcPts val="750"/>
              </a:spcBef>
              <a:buClr>
                <a:srgbClr val="005BBB"/>
              </a:buClr>
              <a:buFont typeface="Arial" panose="020B0604020202020204" pitchFamily="34" charset="0"/>
              <a:buNone/>
              <a:defRPr sz="1350" b="0" i="0" kern="1200" spc="-38" baseline="0">
                <a:solidFill>
                  <a:schemeClr val="tx1"/>
                </a:solidFill>
                <a:latin typeface="Arial" charset="0"/>
                <a:ea typeface="Arial" charset="0"/>
                <a:cs typeface="Arial" charset="0"/>
              </a:defRPr>
            </a:lvl1pPr>
            <a:lvl2pPr marL="342892" indent="0" algn="l" defTabSz="685800" rtl="0" eaLnBrk="1" latinLnBrk="0" hangingPunct="1">
              <a:lnSpc>
                <a:spcPct val="90000"/>
              </a:lnSpc>
              <a:spcBef>
                <a:spcPts val="375"/>
              </a:spcBef>
              <a:buClr>
                <a:srgbClr val="005BBB"/>
              </a:buClr>
              <a:buFont typeface="Arial" panose="020B0604020202020204" pitchFamily="34" charset="0"/>
              <a:buNone/>
              <a:defRPr sz="1500" kern="1200" baseline="0">
                <a:solidFill>
                  <a:schemeClr val="tx1">
                    <a:tint val="75000"/>
                  </a:schemeClr>
                </a:solidFill>
                <a:latin typeface="Arial" charset="0"/>
                <a:ea typeface="Arial" charset="0"/>
                <a:cs typeface="Arial" charset="0"/>
              </a:defRPr>
            </a:lvl2pPr>
            <a:lvl3pPr marL="685783" indent="0" algn="l" defTabSz="685800" rtl="0" eaLnBrk="1" latinLnBrk="0" hangingPunct="1">
              <a:lnSpc>
                <a:spcPct val="90000"/>
              </a:lnSpc>
              <a:spcBef>
                <a:spcPts val="375"/>
              </a:spcBef>
              <a:buClr>
                <a:srgbClr val="005BBB"/>
              </a:buClr>
              <a:buFont typeface="LucidaGrande" charset="0"/>
              <a:buNone/>
              <a:defRPr sz="1350" kern="1200" baseline="0">
                <a:solidFill>
                  <a:schemeClr val="tx1">
                    <a:tint val="75000"/>
                  </a:schemeClr>
                </a:solidFill>
                <a:latin typeface="Arial" charset="0"/>
                <a:ea typeface="Arial" charset="0"/>
                <a:cs typeface="Arial" charset="0"/>
              </a:defRPr>
            </a:lvl3pPr>
            <a:lvl4pPr marL="1028675" indent="0" algn="l" defTabSz="685800" rtl="0" eaLnBrk="1" latinLnBrk="0" hangingPunct="1">
              <a:lnSpc>
                <a:spcPct val="90000"/>
              </a:lnSpc>
              <a:spcBef>
                <a:spcPts val="375"/>
              </a:spcBef>
              <a:buClr>
                <a:srgbClr val="005BBB"/>
              </a:buClr>
              <a:buFont typeface="Arial" panose="020B0604020202020204" pitchFamily="34" charset="0"/>
              <a:buNone/>
              <a:defRPr sz="1200" kern="1200">
                <a:solidFill>
                  <a:schemeClr val="tx1">
                    <a:tint val="75000"/>
                  </a:schemeClr>
                </a:solidFill>
                <a:latin typeface="Arial" charset="0"/>
                <a:ea typeface="Arial" charset="0"/>
                <a:cs typeface="Arial" charset="0"/>
              </a:defRPr>
            </a:lvl4pPr>
            <a:lvl5pPr marL="1371566" indent="0" algn="l" defTabSz="685800" rtl="0" eaLnBrk="1" latinLnBrk="0" hangingPunct="1">
              <a:lnSpc>
                <a:spcPct val="90000"/>
              </a:lnSpc>
              <a:spcBef>
                <a:spcPts val="375"/>
              </a:spcBef>
              <a:buClr>
                <a:srgbClr val="005BBB"/>
              </a:buClr>
              <a:buFont typeface="Arial" panose="020B0604020202020204" pitchFamily="34" charset="0"/>
              <a:buNone/>
              <a:defRPr sz="1200" kern="1200">
                <a:solidFill>
                  <a:schemeClr val="tx1">
                    <a:tint val="75000"/>
                  </a:schemeClr>
                </a:solidFill>
                <a:latin typeface="Arial" charset="0"/>
                <a:ea typeface="Arial" charset="0"/>
                <a:cs typeface="Arial" charset="0"/>
              </a:defRPr>
            </a:lvl5pPr>
            <a:lvl6pPr marL="1714457"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348"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24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132"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zh-CN" altLang="en-US" dirty="0"/>
          </a:p>
        </p:txBody>
      </p:sp>
      <p:pic>
        <p:nvPicPr>
          <p:cNvPr id="7" name="图片 6"/>
          <p:cNvPicPr>
            <a:picLocks noChangeAspect="1"/>
          </p:cNvPicPr>
          <p:nvPr/>
        </p:nvPicPr>
        <p:blipFill>
          <a:blip r:embed="rId3"/>
          <a:stretch>
            <a:fillRect/>
          </a:stretch>
        </p:blipFill>
        <p:spPr>
          <a:xfrm>
            <a:off x="455676" y="948574"/>
            <a:ext cx="7829550" cy="5495925"/>
          </a:xfrm>
          <a:prstGeom prst="rect">
            <a:avLst/>
          </a:prstGeom>
        </p:spPr>
      </p:pic>
    </p:spTree>
    <p:extLst>
      <p:ext uri="{BB962C8B-B14F-4D97-AF65-F5344CB8AC3E}">
        <p14:creationId xmlns:p14="http://schemas.microsoft.com/office/powerpoint/2010/main" val="3138837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334153" y="909290"/>
            <a:ext cx="7877175" cy="5305425"/>
          </a:xfrm>
          <a:prstGeom prst="rect">
            <a:avLst/>
          </a:prstGeom>
        </p:spPr>
      </p:pic>
    </p:spTree>
    <p:extLst>
      <p:ext uri="{BB962C8B-B14F-4D97-AF65-F5344CB8AC3E}">
        <p14:creationId xmlns:p14="http://schemas.microsoft.com/office/powerpoint/2010/main" val="2047267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692790"/>
            <a:ext cx="8938260" cy="5618641"/>
          </a:xfrm>
          <a:prstGeom prst="rect">
            <a:avLst/>
          </a:prstGeom>
        </p:spPr>
      </p:pic>
    </p:spTree>
    <p:extLst>
      <p:ext uri="{BB962C8B-B14F-4D97-AF65-F5344CB8AC3E}">
        <p14:creationId xmlns:p14="http://schemas.microsoft.com/office/powerpoint/2010/main" val="3986149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sz="3600" dirty="0" smtClean="0">
                <a:latin typeface="Gill Sans"/>
                <a:ea typeface="Gill Sans" charset="0"/>
                <a:cs typeface="Gill Sans" charset="0"/>
              </a:rPr>
              <a:t>Motivation</a:t>
            </a:r>
            <a:endParaRPr lang="en-US" sz="3600" dirty="0">
              <a:latin typeface="Gill Sans"/>
              <a:ea typeface="Gill Sans" charset="0"/>
              <a:cs typeface="Gill Sans" charset="0"/>
            </a:endParaRPr>
          </a:p>
        </p:txBody>
      </p:sp>
      <p:pic>
        <p:nvPicPr>
          <p:cNvPr id="2" name="图片 1"/>
          <p:cNvPicPr>
            <a:picLocks noChangeAspect="1"/>
          </p:cNvPicPr>
          <p:nvPr/>
        </p:nvPicPr>
        <p:blipFill>
          <a:blip r:embed="rId3"/>
          <a:stretch>
            <a:fillRect/>
          </a:stretch>
        </p:blipFill>
        <p:spPr>
          <a:xfrm>
            <a:off x="0" y="1836568"/>
            <a:ext cx="9144000" cy="2041864"/>
          </a:xfrm>
          <a:prstGeom prst="rect">
            <a:avLst/>
          </a:prstGeom>
        </p:spPr>
      </p:pic>
    </p:spTree>
    <p:extLst>
      <p:ext uri="{BB962C8B-B14F-4D97-AF65-F5344CB8AC3E}">
        <p14:creationId xmlns:p14="http://schemas.microsoft.com/office/powerpoint/2010/main" val="13227528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74994"/>
            <a:ext cx="8921491" cy="6783006"/>
          </a:xfrm>
          <a:prstGeom prst="rect">
            <a:avLst/>
          </a:prstGeom>
        </p:spPr>
      </p:pic>
    </p:spTree>
    <p:extLst>
      <p:ext uri="{BB962C8B-B14F-4D97-AF65-F5344CB8AC3E}">
        <p14:creationId xmlns:p14="http://schemas.microsoft.com/office/powerpoint/2010/main" val="1457979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15637" y="232756"/>
            <a:ext cx="6400800" cy="523220"/>
          </a:xfrm>
          <a:prstGeom prst="rect">
            <a:avLst/>
          </a:prstGeom>
          <a:noFill/>
        </p:spPr>
        <p:txBody>
          <a:bodyPr wrap="square" rtlCol="0">
            <a:spAutoFit/>
          </a:bodyPr>
          <a:lstStyle/>
          <a:p>
            <a:r>
              <a:rPr lang="en-US" altLang="zh-CN" sz="2800" b="1" dirty="0">
                <a:solidFill>
                  <a:srgbClr val="000000"/>
                </a:solidFill>
              </a:rPr>
              <a:t>Importance Weighted Active Learning</a:t>
            </a:r>
            <a:endParaRPr lang="zh-CN" altLang="en-US" sz="2800" dirty="0">
              <a:solidFill>
                <a:srgbClr val="000000"/>
              </a:solidFill>
            </a:endParaRPr>
          </a:p>
        </p:txBody>
      </p:sp>
      <p:sp>
        <p:nvSpPr>
          <p:cNvPr id="6" name="文本框 5"/>
          <p:cNvSpPr txBox="1"/>
          <p:nvPr/>
        </p:nvSpPr>
        <p:spPr>
          <a:xfrm>
            <a:off x="581891" y="1884275"/>
            <a:ext cx="7880465" cy="3108543"/>
          </a:xfrm>
          <a:prstGeom prst="rect">
            <a:avLst/>
          </a:prstGeom>
          <a:noFill/>
        </p:spPr>
        <p:txBody>
          <a:bodyPr wrap="square" rtlCol="0">
            <a:spAutoFit/>
          </a:bodyPr>
          <a:lstStyle/>
          <a:p>
            <a:r>
              <a:rPr lang="en-US" altLang="zh-CN" sz="2800" dirty="0" smtClean="0">
                <a:solidFill>
                  <a:srgbClr val="000000"/>
                </a:solidFill>
              </a:rPr>
              <a:t>The </a:t>
            </a:r>
            <a:r>
              <a:rPr lang="en-US" altLang="zh-CN" sz="2800" dirty="0">
                <a:solidFill>
                  <a:srgbClr val="000000"/>
                </a:solidFill>
              </a:rPr>
              <a:t>algorithm uses importance weighting to </a:t>
            </a:r>
            <a:r>
              <a:rPr lang="en-US" altLang="zh-CN" sz="2800" dirty="0" smtClean="0">
                <a:solidFill>
                  <a:srgbClr val="000000"/>
                </a:solidFill>
              </a:rPr>
              <a:t>correct </a:t>
            </a:r>
            <a:r>
              <a:rPr lang="en-US" altLang="zh-CN" sz="2800" dirty="0">
                <a:solidFill>
                  <a:srgbClr val="000000"/>
                </a:solidFill>
              </a:rPr>
              <a:t>sampling </a:t>
            </a:r>
            <a:r>
              <a:rPr lang="en-US" altLang="zh-CN" sz="2800" dirty="0" smtClean="0">
                <a:solidFill>
                  <a:srgbClr val="000000"/>
                </a:solidFill>
              </a:rPr>
              <a:t>bias</a:t>
            </a:r>
            <a:r>
              <a:rPr lang="en-US" altLang="zh-CN" sz="2800" dirty="0">
                <a:solidFill>
                  <a:srgbClr val="000000"/>
                </a:solidFill>
              </a:rPr>
              <a:t>.</a:t>
            </a:r>
            <a:endParaRPr lang="en-US" altLang="zh-CN" sz="2800" dirty="0" smtClean="0">
              <a:solidFill>
                <a:srgbClr val="000000"/>
              </a:solidFill>
            </a:endParaRPr>
          </a:p>
          <a:p>
            <a:endParaRPr lang="en-US" altLang="zh-CN" sz="2800" dirty="0">
              <a:solidFill>
                <a:srgbClr val="000000"/>
              </a:solidFill>
            </a:endParaRPr>
          </a:p>
          <a:p>
            <a:r>
              <a:rPr lang="en-US" altLang="zh-CN" sz="2800" dirty="0" smtClean="0">
                <a:solidFill>
                  <a:srgbClr val="000000"/>
                </a:solidFill>
              </a:rPr>
              <a:t> </a:t>
            </a:r>
          </a:p>
          <a:p>
            <a:r>
              <a:rPr lang="en-US" altLang="zh-CN" sz="2800" dirty="0" smtClean="0">
                <a:solidFill>
                  <a:srgbClr val="000000"/>
                </a:solidFill>
              </a:rPr>
              <a:t>And </a:t>
            </a:r>
            <a:r>
              <a:rPr lang="en-US" altLang="zh-CN" sz="2800" dirty="0">
                <a:solidFill>
                  <a:srgbClr val="000000"/>
                </a:solidFill>
              </a:rPr>
              <a:t>by controlling the variance, we are able to give rigorous label complexity bounds for the learning process.</a:t>
            </a:r>
            <a:endParaRPr lang="zh-CN" altLang="en-US" sz="2800" dirty="0">
              <a:solidFill>
                <a:srgbClr val="000000"/>
              </a:solidFill>
            </a:endParaRPr>
          </a:p>
        </p:txBody>
      </p:sp>
    </p:spTree>
    <p:extLst>
      <p:ext uri="{BB962C8B-B14F-4D97-AF65-F5344CB8AC3E}">
        <p14:creationId xmlns:p14="http://schemas.microsoft.com/office/powerpoint/2010/main" val="421999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593055" y="1185705"/>
            <a:ext cx="7140827" cy="4717793"/>
          </a:xfrm>
          <a:prstGeom prst="rect">
            <a:avLst/>
          </a:prstGeom>
        </p:spPr>
      </p:pic>
      <p:sp>
        <p:nvSpPr>
          <p:cNvPr id="2" name="文本框 1"/>
          <p:cNvSpPr txBox="1"/>
          <p:nvPr/>
        </p:nvSpPr>
        <p:spPr>
          <a:xfrm>
            <a:off x="593055" y="285135"/>
            <a:ext cx="7046610" cy="461665"/>
          </a:xfrm>
          <a:prstGeom prst="rect">
            <a:avLst/>
          </a:prstGeom>
          <a:noFill/>
        </p:spPr>
        <p:txBody>
          <a:bodyPr wrap="square" rtlCol="0">
            <a:spAutoFit/>
          </a:bodyPr>
          <a:lstStyle/>
          <a:p>
            <a:r>
              <a:rPr lang="en-US" altLang="zh-CN" sz="2400" dirty="0" smtClean="0">
                <a:solidFill>
                  <a:srgbClr val="000000"/>
                </a:solidFill>
              </a:rPr>
              <a:t>The </a:t>
            </a:r>
            <a:r>
              <a:rPr lang="en-US" altLang="zh-CN" sz="2400" dirty="0">
                <a:solidFill>
                  <a:srgbClr val="000000"/>
                </a:solidFill>
              </a:rPr>
              <a:t>basic outline of </a:t>
            </a:r>
            <a:r>
              <a:rPr lang="en-US" altLang="zh-CN" sz="2400" dirty="0" err="1" smtClean="0">
                <a:solidFill>
                  <a:srgbClr val="000000"/>
                </a:solidFill>
              </a:rPr>
              <a:t>IWAL</a:t>
            </a:r>
            <a:endParaRPr lang="zh-CN" altLang="en-US" sz="2400" dirty="0">
              <a:solidFill>
                <a:srgbClr val="000000"/>
              </a:solidFill>
            </a:endParaRPr>
          </a:p>
        </p:txBody>
      </p:sp>
    </p:spTree>
    <p:extLst>
      <p:ext uri="{BB962C8B-B14F-4D97-AF65-F5344CB8AC3E}">
        <p14:creationId xmlns:p14="http://schemas.microsoft.com/office/powerpoint/2010/main" val="12563198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27546" y="1546168"/>
            <a:ext cx="7399665" cy="2885122"/>
          </a:xfrm>
          <a:prstGeom prst="rect">
            <a:avLst/>
          </a:prstGeom>
        </p:spPr>
      </p:pic>
      <p:sp>
        <p:nvSpPr>
          <p:cNvPr id="2" name="文本框 1"/>
          <p:cNvSpPr txBox="1"/>
          <p:nvPr/>
        </p:nvSpPr>
        <p:spPr>
          <a:xfrm>
            <a:off x="427546" y="294967"/>
            <a:ext cx="6032248" cy="461665"/>
          </a:xfrm>
          <a:prstGeom prst="rect">
            <a:avLst/>
          </a:prstGeom>
          <a:noFill/>
        </p:spPr>
        <p:txBody>
          <a:bodyPr wrap="square" rtlCol="0">
            <a:spAutoFit/>
          </a:bodyPr>
          <a:lstStyle/>
          <a:p>
            <a:r>
              <a:rPr lang="en-US" altLang="zh-CN" sz="2400" dirty="0" smtClean="0">
                <a:solidFill>
                  <a:srgbClr val="000000"/>
                </a:solidFill>
              </a:rPr>
              <a:t>Subroutine </a:t>
            </a:r>
            <a:r>
              <a:rPr lang="en-US" altLang="zh-CN" sz="2400" dirty="0">
                <a:solidFill>
                  <a:srgbClr val="000000"/>
                </a:solidFill>
              </a:rPr>
              <a:t>rejection-threshold</a:t>
            </a:r>
          </a:p>
        </p:txBody>
      </p:sp>
    </p:spTree>
    <p:extLst>
      <p:ext uri="{BB962C8B-B14F-4D97-AF65-F5344CB8AC3E}">
        <p14:creationId xmlns:p14="http://schemas.microsoft.com/office/powerpoint/2010/main" val="3967819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679700" y="1632673"/>
            <a:ext cx="7509242" cy="3012967"/>
          </a:xfrm>
          <a:prstGeom prst="rect">
            <a:avLst/>
          </a:prstGeom>
        </p:spPr>
      </p:pic>
    </p:spTree>
    <p:extLst>
      <p:ext uri="{BB962C8B-B14F-4D97-AF65-F5344CB8AC3E}">
        <p14:creationId xmlns:p14="http://schemas.microsoft.com/office/powerpoint/2010/main" val="10313500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99768" y="924232"/>
            <a:ext cx="7928963" cy="5222289"/>
          </a:xfrm>
          <a:prstGeom prst="rect">
            <a:avLst/>
          </a:prstGeom>
        </p:spPr>
      </p:pic>
    </p:spTree>
    <p:extLst>
      <p:ext uri="{BB962C8B-B14F-4D97-AF65-F5344CB8AC3E}">
        <p14:creationId xmlns:p14="http://schemas.microsoft.com/office/powerpoint/2010/main" val="2541174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800" dirty="0">
                <a:solidFill>
                  <a:schemeClr val="tx1"/>
                </a:solidFill>
              </a:rPr>
              <a:t>A safety guarantee</a:t>
            </a:r>
            <a:endParaRPr lang="zh-CN" altLang="en-US" sz="2800" dirty="0">
              <a:solidFill>
                <a:schemeClr val="tx1"/>
              </a:solidFill>
            </a:endParaRPr>
          </a:p>
        </p:txBody>
      </p:sp>
      <p:pic>
        <p:nvPicPr>
          <p:cNvPr id="2" name="图片 1"/>
          <p:cNvPicPr>
            <a:picLocks noChangeAspect="1"/>
          </p:cNvPicPr>
          <p:nvPr/>
        </p:nvPicPr>
        <p:blipFill>
          <a:blip r:embed="rId3"/>
          <a:stretch>
            <a:fillRect/>
          </a:stretch>
        </p:blipFill>
        <p:spPr>
          <a:xfrm>
            <a:off x="567044" y="1361154"/>
            <a:ext cx="7419975" cy="4191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44" y="2017340"/>
            <a:ext cx="7930275" cy="3561989"/>
          </a:xfrm>
          <a:prstGeom prst="rect">
            <a:avLst/>
          </a:prstGeom>
        </p:spPr>
      </p:pic>
    </p:spTree>
    <p:extLst>
      <p:ext uri="{BB962C8B-B14F-4D97-AF65-F5344CB8AC3E}">
        <p14:creationId xmlns:p14="http://schemas.microsoft.com/office/powerpoint/2010/main" val="18000688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b="1" dirty="0">
                <a:solidFill>
                  <a:schemeClr val="tx1"/>
                </a:solidFill>
              </a:rPr>
              <a:t>Label Complexity</a:t>
            </a:r>
            <a:endParaRPr lang="zh-CN" altLang="en-US" sz="2400" b="1" dirty="0">
              <a:solidFill>
                <a:schemeClr val="tx1"/>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133" y="1884795"/>
            <a:ext cx="7935749" cy="127136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942" y="4255737"/>
            <a:ext cx="8082085" cy="1043850"/>
          </a:xfrm>
          <a:prstGeom prst="rect">
            <a:avLst/>
          </a:prstGeom>
        </p:spPr>
      </p:pic>
    </p:spTree>
    <p:extLst>
      <p:ext uri="{BB962C8B-B14F-4D97-AF65-F5344CB8AC3E}">
        <p14:creationId xmlns:p14="http://schemas.microsoft.com/office/powerpoint/2010/main" val="941675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2400" b="1" dirty="0" smtClean="0">
                <a:solidFill>
                  <a:srgbClr val="666666"/>
                </a:solidFill>
              </a:rPr>
              <a:t>Upper Bound on Label </a:t>
            </a:r>
            <a:r>
              <a:rPr lang="en-US" altLang="zh-CN" sz="2400" b="1" dirty="0">
                <a:solidFill>
                  <a:srgbClr val="666666"/>
                </a:solidFill>
              </a:rPr>
              <a:t>Complexity</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101" y="1635903"/>
            <a:ext cx="8315368" cy="110729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101" y="3980473"/>
            <a:ext cx="8040907" cy="1673077"/>
          </a:xfrm>
          <a:prstGeom prst="rect">
            <a:avLst/>
          </a:prstGeom>
        </p:spPr>
      </p:pic>
    </p:spTree>
    <p:extLst>
      <p:ext uri="{BB962C8B-B14F-4D97-AF65-F5344CB8AC3E}">
        <p14:creationId xmlns:p14="http://schemas.microsoft.com/office/powerpoint/2010/main" val="34728262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3153" y="617904"/>
            <a:ext cx="6265447" cy="1752763"/>
          </a:xfrm>
        </p:spPr>
        <p:txBody>
          <a:bodyPr>
            <a:noAutofit/>
          </a:bodyPr>
          <a:lstStyle/>
          <a:p>
            <a:r>
              <a:rPr lang="en-US" sz="4000" b="0" i="1" cap="none" dirty="0">
                <a:latin typeface="Gill Sans" charset="0"/>
                <a:ea typeface="Gill Sans" charset="0"/>
                <a:cs typeface="Gill Sans" charset="0"/>
              </a:rPr>
              <a:t>Advanced </a:t>
            </a:r>
            <a:r>
              <a:rPr lang="en-US" sz="4000" b="0" i="1" cap="none" dirty="0" smtClean="0">
                <a:latin typeface="Gill Sans" charset="0"/>
                <a:ea typeface="Gill Sans" charset="0"/>
                <a:cs typeface="Gill Sans" charset="0"/>
              </a:rPr>
              <a:t>Methods</a:t>
            </a:r>
            <a:endParaRPr lang="en-US" sz="4000" b="0" dirty="0">
              <a:latin typeface="Gill Sans" charset="0"/>
              <a:ea typeface="Gill Sans" charset="0"/>
              <a:cs typeface="Gill Sans" charset="0"/>
            </a:endParaRPr>
          </a:p>
        </p:txBody>
      </p:sp>
      <p:sp>
        <p:nvSpPr>
          <p:cNvPr id="7" name="Subtitle 2"/>
          <p:cNvSpPr txBox="1">
            <a:spLocks/>
          </p:cNvSpPr>
          <p:nvPr/>
        </p:nvSpPr>
        <p:spPr>
          <a:xfrm>
            <a:off x="322974" y="6096006"/>
            <a:ext cx="3299291" cy="406394"/>
          </a:xfrm>
          <a:prstGeom prst="rect">
            <a:avLst/>
          </a:prstGeom>
          <a:ln>
            <a:noFill/>
          </a:ln>
        </p:spPr>
        <p:txBody>
          <a:bodyPr vert="horz" lIns="0" tIns="45720" rIns="91440" bIns="45720" rtlCol="0">
            <a:normAutofit/>
          </a:bodyPr>
          <a:lstStyle>
            <a:lvl1pPr marL="0" indent="0" algn="l" defTabSz="685800" rtl="0" eaLnBrk="1" latinLnBrk="0" hangingPunct="1">
              <a:lnSpc>
                <a:spcPct val="90000"/>
              </a:lnSpc>
              <a:spcBef>
                <a:spcPts val="750"/>
              </a:spcBef>
              <a:buClr>
                <a:srgbClr val="005BBB"/>
              </a:buClr>
              <a:buFont typeface="Arial" panose="020B0604020202020204" pitchFamily="34" charset="0"/>
              <a:buNone/>
              <a:defRPr sz="2100" b="0" kern="1200" baseline="0">
                <a:solidFill>
                  <a:schemeClr val="tx1"/>
                </a:solidFill>
                <a:latin typeface="+mj-lt"/>
                <a:ea typeface="Georgia" charset="0"/>
                <a:cs typeface="Georgia" charset="0"/>
              </a:defRPr>
            </a:lvl1pPr>
            <a:lvl2pPr marL="342900" indent="0" algn="ctr" defTabSz="685800" rtl="0" eaLnBrk="1" latinLnBrk="0" hangingPunct="1">
              <a:lnSpc>
                <a:spcPct val="90000"/>
              </a:lnSpc>
              <a:spcBef>
                <a:spcPts val="375"/>
              </a:spcBef>
              <a:buClr>
                <a:srgbClr val="005BBB"/>
              </a:buClr>
              <a:buFont typeface="Arial" panose="020B0604020202020204" pitchFamily="34" charset="0"/>
              <a:buNone/>
              <a:defRPr sz="1500" kern="1200" baseline="0">
                <a:solidFill>
                  <a:schemeClr val="tx1"/>
                </a:solidFill>
                <a:latin typeface="Arial" charset="0"/>
                <a:ea typeface="Arial" charset="0"/>
                <a:cs typeface="Arial" charset="0"/>
              </a:defRPr>
            </a:lvl2pPr>
            <a:lvl3pPr marL="685800" indent="0" algn="ctr" defTabSz="685800" rtl="0" eaLnBrk="1" latinLnBrk="0" hangingPunct="1">
              <a:lnSpc>
                <a:spcPct val="90000"/>
              </a:lnSpc>
              <a:spcBef>
                <a:spcPts val="375"/>
              </a:spcBef>
              <a:buClr>
                <a:srgbClr val="005BBB"/>
              </a:buClr>
              <a:buFont typeface="LucidaGrande" charset="0"/>
              <a:buNone/>
              <a:defRPr sz="1350" kern="1200" baseline="0">
                <a:solidFill>
                  <a:schemeClr val="tx1"/>
                </a:solidFill>
                <a:latin typeface="Arial" charset="0"/>
                <a:ea typeface="Arial" charset="0"/>
                <a:cs typeface="Arial" charset="0"/>
              </a:defRPr>
            </a:lvl3pPr>
            <a:lvl4pPr marL="1028700" indent="0" algn="ctr" defTabSz="685800" rtl="0" eaLnBrk="1" latinLnBrk="0" hangingPunct="1">
              <a:lnSpc>
                <a:spcPct val="90000"/>
              </a:lnSpc>
              <a:spcBef>
                <a:spcPts val="375"/>
              </a:spcBef>
              <a:buClr>
                <a:srgbClr val="005BBB"/>
              </a:buClr>
              <a:buFont typeface="Arial" panose="020B0604020202020204" pitchFamily="34" charset="0"/>
              <a:buNone/>
              <a:defRPr sz="1200" kern="1200">
                <a:solidFill>
                  <a:schemeClr val="tx1"/>
                </a:solidFill>
                <a:latin typeface="Arial" charset="0"/>
                <a:ea typeface="Arial" charset="0"/>
                <a:cs typeface="Arial" charset="0"/>
              </a:defRPr>
            </a:lvl4pPr>
            <a:lvl5pPr marL="1371600" indent="0" algn="ctr" defTabSz="685800" rtl="0" eaLnBrk="1" latinLnBrk="0" hangingPunct="1">
              <a:lnSpc>
                <a:spcPct val="90000"/>
              </a:lnSpc>
              <a:spcBef>
                <a:spcPts val="375"/>
              </a:spcBef>
              <a:buClr>
                <a:srgbClr val="005BBB"/>
              </a:buClr>
              <a:buFont typeface="Arial" panose="020B0604020202020204" pitchFamily="34" charset="0"/>
              <a:buNone/>
              <a:defRPr sz="1200" kern="1200">
                <a:solidFill>
                  <a:schemeClr val="tx1"/>
                </a:solidFill>
                <a:latin typeface="Arial" charset="0"/>
                <a:ea typeface="Arial" charset="0"/>
                <a:cs typeface="Arial" charset="0"/>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
                <a:srgbClr val="005BBB"/>
              </a:buClr>
              <a:buSzTx/>
              <a:buFont typeface="Arial" panose="020B0604020202020204" pitchFamily="34" charset="0"/>
              <a:buNone/>
              <a:tabLst/>
              <a:defRPr/>
            </a:pPr>
            <a:r>
              <a:rPr kumimoji="0" lang="zh-CN" altLang="en-US" sz="20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阳文灿 </a:t>
            </a:r>
            <a:r>
              <a:rPr kumimoji="0" lang="en-US" altLang="zh-CN" sz="20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51174500141</a:t>
            </a:r>
            <a:endParaRPr kumimoji="0" lang="en-US"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p:txBody>
      </p:sp>
    </p:spTree>
    <p:extLst>
      <p:ext uri="{BB962C8B-B14F-4D97-AF65-F5344CB8AC3E}">
        <p14:creationId xmlns:p14="http://schemas.microsoft.com/office/powerpoint/2010/main" val="13563146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Text Box 2"/>
          <p:cNvSpPr txBox="1">
            <a:spLocks noChangeArrowheads="1"/>
          </p:cNvSpPr>
          <p:nvPr/>
        </p:nvSpPr>
        <p:spPr bwMode="auto">
          <a:xfrm>
            <a:off x="2057400" y="3657600"/>
            <a:ext cx="426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377" rtl="0" eaLnBrk="0" fontAlgn="auto" latinLnBrk="0" hangingPunct="0">
              <a:lnSpc>
                <a:spcPct val="100000"/>
              </a:lnSpc>
              <a:spcBef>
                <a:spcPct val="50000"/>
              </a:spcBef>
              <a:spcAft>
                <a:spcPts val="0"/>
              </a:spcAft>
              <a:buClrTx/>
              <a:buSzTx/>
              <a:buFontTx/>
              <a:buNone/>
              <a:tabLst/>
              <a:defRPr/>
            </a:pPr>
            <a:r>
              <a:rPr kumimoji="0" lang="en-US" altLang="zh-CN" sz="1800" b="0" i="0" u="none" strike="noStrike" kern="1200" cap="none" spc="0" normalizeH="0" baseline="0" noProof="0">
                <a:ln>
                  <a:noFill/>
                </a:ln>
                <a:solidFill>
                  <a:srgbClr val="0000CC"/>
                </a:solidFill>
                <a:effectLst/>
                <a:uLnTx/>
                <a:uFillTx/>
                <a:latin typeface="Calibri"/>
                <a:ea typeface="宋体" panose="02010600030101010101" pitchFamily="2" charset="-122"/>
                <a:cs typeface="+mn-cs"/>
              </a:rPr>
              <a:t>                 Labeled examples  </a:t>
            </a:r>
          </a:p>
        </p:txBody>
      </p:sp>
      <p:sp>
        <p:nvSpPr>
          <p:cNvPr id="276483" name="Rectangle 3"/>
          <p:cNvSpPr>
            <a:spLocks noGrp="1" noChangeArrowheads="1"/>
          </p:cNvSpPr>
          <p:nvPr>
            <p:ph type="title"/>
          </p:nvPr>
        </p:nvSpPr>
        <p:spPr>
          <a:xfrm>
            <a:off x="407670" y="28574"/>
            <a:ext cx="8229600" cy="868363"/>
          </a:xfrm>
        </p:spPr>
        <p:txBody>
          <a:bodyPr>
            <a:normAutofit/>
          </a:bodyPr>
          <a:lstStyle/>
          <a:p>
            <a:r>
              <a:rPr lang="en-US" altLang="zh-CN" sz="3600" dirty="0">
                <a:latin typeface="Gill Sans" charset="0"/>
                <a:ea typeface="Gill Sans" charset="0"/>
                <a:cs typeface="Gill Sans" charset="0"/>
              </a:rPr>
              <a:t>Supervised </a:t>
            </a:r>
            <a:r>
              <a:rPr lang="en-US" altLang="zh-CN" sz="3600" dirty="0" smtClean="0">
                <a:latin typeface="Gill Sans" charset="0"/>
                <a:ea typeface="Gill Sans" charset="0"/>
                <a:cs typeface="Gill Sans" charset="0"/>
              </a:rPr>
              <a:t>Passive </a:t>
            </a:r>
            <a:r>
              <a:rPr lang="en-US" altLang="zh-CN" sz="3600" dirty="0">
                <a:latin typeface="Gill Sans" charset="0"/>
                <a:ea typeface="Gill Sans" charset="0"/>
                <a:cs typeface="Gill Sans" charset="0"/>
              </a:rPr>
              <a:t>Learning</a:t>
            </a:r>
          </a:p>
        </p:txBody>
      </p:sp>
      <p:sp>
        <p:nvSpPr>
          <p:cNvPr id="276484" name="Text Box 4"/>
          <p:cNvSpPr txBox="1">
            <a:spLocks noChangeArrowheads="1"/>
          </p:cNvSpPr>
          <p:nvPr/>
        </p:nvSpPr>
        <p:spPr bwMode="auto">
          <a:xfrm>
            <a:off x="304800" y="2606675"/>
            <a:ext cx="1752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377" rtl="0" eaLnBrk="0" fontAlgn="auto" latinLnBrk="0" hangingPunct="0">
              <a:lnSpc>
                <a:spcPct val="100000"/>
              </a:lnSpc>
              <a:spcBef>
                <a:spcPct val="50000"/>
              </a:spcBef>
              <a:spcAft>
                <a:spcPts val="0"/>
              </a:spcAft>
              <a:buClrTx/>
              <a:buSzTx/>
              <a:buFontTx/>
              <a:buNone/>
              <a:tabLst/>
              <a:defRPr/>
            </a:pPr>
            <a:r>
              <a:rPr kumimoji="0" lang="en-US" altLang="zh-CN" sz="2400" b="0" i="0" u="none" strike="noStrike" kern="1200" cap="none" spc="0" normalizeH="0" baseline="0" noProof="0">
                <a:ln>
                  <a:noFill/>
                </a:ln>
                <a:solidFill>
                  <a:srgbClr val="666666"/>
                </a:solidFill>
                <a:effectLst/>
                <a:uLnTx/>
                <a:uFillTx/>
                <a:latin typeface="Calibri"/>
                <a:ea typeface="宋体" panose="02010600030101010101" pitchFamily="2" charset="-122"/>
                <a:cs typeface="+mn-cs"/>
              </a:rPr>
              <a:t>Learning Algorithm</a:t>
            </a:r>
          </a:p>
        </p:txBody>
      </p:sp>
      <p:pic>
        <p:nvPicPr>
          <p:cNvPr id="276485" name="Picture 5" descr="MCj0278548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800" y="2971800"/>
            <a:ext cx="1625600" cy="2057400"/>
          </a:xfrm>
          <a:prstGeom prst="rect">
            <a:avLst/>
          </a:prstGeom>
          <a:noFill/>
          <a:extLst>
            <a:ext uri="{909E8E84-426E-40DD-AFC4-6F175D3DCCD1}">
              <a14:hiddenFill xmlns:a14="http://schemas.microsoft.com/office/drawing/2010/main">
                <a:solidFill>
                  <a:srgbClr val="FFFFFF"/>
                </a:solidFill>
              </a14:hiddenFill>
            </a:ext>
          </a:extLst>
        </p:spPr>
      </p:pic>
      <p:sp>
        <p:nvSpPr>
          <p:cNvPr id="276486" name="Text Box 6"/>
          <p:cNvSpPr txBox="1">
            <a:spLocks noChangeArrowheads="1"/>
          </p:cNvSpPr>
          <p:nvPr/>
        </p:nvSpPr>
        <p:spPr bwMode="auto">
          <a:xfrm>
            <a:off x="6553200" y="2286000"/>
            <a:ext cx="2362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377" rtl="0" eaLnBrk="0" fontAlgn="auto" latinLnBrk="0" hangingPunct="0">
              <a:lnSpc>
                <a:spcPct val="100000"/>
              </a:lnSpc>
              <a:spcBef>
                <a:spcPct val="50000"/>
              </a:spcBef>
              <a:spcAft>
                <a:spcPts val="0"/>
              </a:spcAft>
              <a:buClrTx/>
              <a:buSzTx/>
              <a:buFontTx/>
              <a:buNone/>
              <a:tabLst/>
              <a:defRPr/>
            </a:pPr>
            <a:r>
              <a:rPr kumimoji="0" lang="en-US" altLang="zh-CN" sz="2400" b="0" i="0" u="none" strike="noStrike" kern="1200" cap="none" spc="0" normalizeH="0" baseline="0" noProof="0">
                <a:ln>
                  <a:noFill/>
                </a:ln>
                <a:solidFill>
                  <a:srgbClr val="666666"/>
                </a:solidFill>
                <a:effectLst/>
                <a:uLnTx/>
                <a:uFillTx/>
                <a:latin typeface="Calibri"/>
                <a:ea typeface="宋体" panose="02010600030101010101" pitchFamily="2" charset="-122"/>
                <a:cs typeface="+mn-cs"/>
              </a:rPr>
              <a:t>Expert / Oracle</a:t>
            </a:r>
            <a:endParaRPr kumimoji="0" lang="en-US" altLang="zh-CN" sz="2000" b="0" i="0" u="none" strike="noStrike" kern="1200" cap="none" spc="0" normalizeH="0" baseline="0" noProof="0">
              <a:ln>
                <a:noFill/>
              </a:ln>
              <a:solidFill>
                <a:srgbClr val="666666"/>
              </a:solidFill>
              <a:effectLst/>
              <a:uLnTx/>
              <a:uFillTx/>
              <a:latin typeface="Calibri"/>
              <a:ea typeface="宋体" panose="02010600030101010101" pitchFamily="2" charset="-122"/>
              <a:cs typeface="+mn-cs"/>
            </a:endParaRPr>
          </a:p>
        </p:txBody>
      </p:sp>
      <p:pic>
        <p:nvPicPr>
          <p:cNvPr id="276487" name="Picture 7" descr="MCBS01597_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1371600"/>
            <a:ext cx="1416050" cy="1447800"/>
          </a:xfrm>
          <a:prstGeom prst="rect">
            <a:avLst/>
          </a:prstGeom>
          <a:noFill/>
          <a:extLst>
            <a:ext uri="{909E8E84-426E-40DD-AFC4-6F175D3DCCD1}">
              <a14:hiddenFill xmlns:a14="http://schemas.microsoft.com/office/drawing/2010/main">
                <a:solidFill>
                  <a:srgbClr val="FFFFFF"/>
                </a:solidFill>
              </a14:hiddenFill>
            </a:ext>
          </a:extLst>
        </p:spPr>
      </p:pic>
      <p:sp>
        <p:nvSpPr>
          <p:cNvPr id="276488" name="Text Box 8"/>
          <p:cNvSpPr txBox="1">
            <a:spLocks noChangeArrowheads="1"/>
          </p:cNvSpPr>
          <p:nvPr/>
        </p:nvSpPr>
        <p:spPr bwMode="auto">
          <a:xfrm>
            <a:off x="2057400" y="1524000"/>
            <a:ext cx="1524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377" rtl="0" eaLnBrk="0" fontAlgn="auto" latinLnBrk="0" hangingPunct="0">
              <a:lnSpc>
                <a:spcPct val="100000"/>
              </a:lnSpc>
              <a:spcBef>
                <a:spcPct val="50000"/>
              </a:spcBef>
              <a:spcAft>
                <a:spcPts val="0"/>
              </a:spcAft>
              <a:buClrTx/>
              <a:buSzTx/>
              <a:buFontTx/>
              <a:buNone/>
              <a:tabLst/>
              <a:defRPr/>
            </a:pPr>
            <a:r>
              <a:rPr kumimoji="0" lang="en-US" altLang="zh-CN" sz="2400" b="0" i="0" u="none" strike="noStrike" kern="1200" cap="none" spc="0" normalizeH="0" baseline="0" noProof="0">
                <a:ln>
                  <a:noFill/>
                </a:ln>
                <a:solidFill>
                  <a:srgbClr val="666666"/>
                </a:solidFill>
                <a:effectLst/>
                <a:uLnTx/>
                <a:uFillTx/>
                <a:latin typeface="Calibri"/>
                <a:ea typeface="宋体" panose="02010600030101010101" pitchFamily="2" charset="-122"/>
                <a:cs typeface="+mn-cs"/>
              </a:rPr>
              <a:t>Data Source</a:t>
            </a:r>
          </a:p>
        </p:txBody>
      </p:sp>
      <p:sp>
        <p:nvSpPr>
          <p:cNvPr id="276489" name="Line 9"/>
          <p:cNvSpPr>
            <a:spLocks noChangeShapeType="1"/>
          </p:cNvSpPr>
          <p:nvPr/>
        </p:nvSpPr>
        <p:spPr bwMode="auto">
          <a:xfrm>
            <a:off x="4114800" y="2895600"/>
            <a:ext cx="1981200" cy="762000"/>
          </a:xfrm>
          <a:prstGeom prst="line">
            <a:avLst/>
          </a:prstGeom>
          <a:noFill/>
          <a:ln w="127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Calibri"/>
              <a:ea typeface="宋体" panose="02010600030101010101" pitchFamily="2" charset="-122"/>
              <a:cs typeface="+mn-cs"/>
            </a:endParaRPr>
          </a:p>
        </p:txBody>
      </p:sp>
      <p:sp>
        <p:nvSpPr>
          <p:cNvPr id="276490" name="Text Box 10"/>
          <p:cNvSpPr txBox="1">
            <a:spLocks noChangeArrowheads="1"/>
          </p:cNvSpPr>
          <p:nvPr/>
        </p:nvSpPr>
        <p:spPr bwMode="auto">
          <a:xfrm>
            <a:off x="5029200" y="2743200"/>
            <a:ext cx="1295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377" rtl="0" eaLnBrk="0" fontAlgn="auto" latinLnBrk="0" hangingPunct="0">
              <a:lnSpc>
                <a:spcPct val="100000"/>
              </a:lnSpc>
              <a:spcBef>
                <a:spcPct val="50000"/>
              </a:spcBef>
              <a:spcAft>
                <a:spcPts val="0"/>
              </a:spcAft>
              <a:buClrTx/>
              <a:buSzTx/>
              <a:buFontTx/>
              <a:buNone/>
              <a:tabLst/>
              <a:defRPr/>
            </a:pPr>
            <a:r>
              <a:rPr kumimoji="0" lang="en-US" altLang="zh-CN" sz="1800" b="0" i="0" u="none" strike="noStrike" kern="1200" cap="none" spc="0" normalizeH="0" baseline="0" noProof="0">
                <a:ln>
                  <a:noFill/>
                </a:ln>
                <a:solidFill>
                  <a:srgbClr val="666666"/>
                </a:solidFill>
                <a:effectLst/>
                <a:uLnTx/>
                <a:uFillTx/>
                <a:latin typeface="Calibri"/>
                <a:ea typeface="宋体" panose="02010600030101010101" pitchFamily="2" charset="-122"/>
                <a:cs typeface="+mn-cs"/>
              </a:rPr>
              <a:t>Unlabeled examples</a:t>
            </a:r>
          </a:p>
        </p:txBody>
      </p:sp>
      <p:sp>
        <p:nvSpPr>
          <p:cNvPr id="276491" name="Line 11"/>
          <p:cNvSpPr>
            <a:spLocks noChangeShapeType="1"/>
          </p:cNvSpPr>
          <p:nvPr/>
        </p:nvSpPr>
        <p:spPr bwMode="auto">
          <a:xfrm flipH="1">
            <a:off x="2057400" y="4056063"/>
            <a:ext cx="4191000" cy="0"/>
          </a:xfrm>
          <a:prstGeom prst="line">
            <a:avLst/>
          </a:prstGeom>
          <a:noFill/>
          <a:ln w="127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Calibri"/>
              <a:ea typeface="宋体" panose="02010600030101010101" pitchFamily="2" charset="-122"/>
              <a:cs typeface="+mn-cs"/>
            </a:endParaRPr>
          </a:p>
        </p:txBody>
      </p:sp>
      <p:sp>
        <p:nvSpPr>
          <p:cNvPr id="276492" name="Line 12"/>
          <p:cNvSpPr>
            <a:spLocks noChangeShapeType="1"/>
          </p:cNvSpPr>
          <p:nvPr/>
        </p:nvSpPr>
        <p:spPr bwMode="auto">
          <a:xfrm>
            <a:off x="2209800" y="4724400"/>
            <a:ext cx="1143000" cy="228600"/>
          </a:xfrm>
          <a:prstGeom prst="line">
            <a:avLst/>
          </a:prstGeom>
          <a:noFill/>
          <a:ln w="127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Calibri"/>
              <a:ea typeface="宋体" panose="02010600030101010101" pitchFamily="2" charset="-122"/>
              <a:cs typeface="+mn-cs"/>
            </a:endParaRPr>
          </a:p>
        </p:txBody>
      </p:sp>
      <p:sp>
        <p:nvSpPr>
          <p:cNvPr id="276493" name="Text Box 13"/>
          <p:cNvSpPr txBox="1">
            <a:spLocks noChangeArrowheads="1"/>
          </p:cNvSpPr>
          <p:nvPr/>
        </p:nvSpPr>
        <p:spPr bwMode="auto">
          <a:xfrm>
            <a:off x="2286000" y="4891088"/>
            <a:ext cx="4038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377" rtl="0" eaLnBrk="0" fontAlgn="auto" latinLnBrk="0" hangingPunct="0">
              <a:lnSpc>
                <a:spcPct val="100000"/>
              </a:lnSpc>
              <a:spcBef>
                <a:spcPct val="50000"/>
              </a:spcBef>
              <a:spcAft>
                <a:spcPts val="0"/>
              </a:spcAft>
              <a:buClrTx/>
              <a:buSzTx/>
              <a:buFontTx/>
              <a:buNone/>
              <a:tabLst/>
              <a:defRPr/>
            </a:pPr>
            <a:r>
              <a:rPr kumimoji="0" lang="en-US" altLang="zh-CN" sz="2000" b="0" i="0" u="none" strike="noStrike" kern="1200" cap="none" spc="0" normalizeH="0" baseline="0" noProof="0">
                <a:ln>
                  <a:noFill/>
                </a:ln>
                <a:solidFill>
                  <a:srgbClr val="666666"/>
                </a:solidFill>
                <a:effectLst/>
                <a:uLnTx/>
                <a:uFillTx/>
                <a:latin typeface="Calibri"/>
                <a:ea typeface="宋体" panose="02010600030101010101" pitchFamily="2" charset="-122"/>
                <a:cs typeface="+mn-cs"/>
              </a:rPr>
              <a:t>Algorithm outputs a classifier </a:t>
            </a:r>
          </a:p>
        </p:txBody>
      </p:sp>
      <p:pic>
        <p:nvPicPr>
          <p:cNvPr id="276494" name="Picture 14" descr="MCj0397504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3657600"/>
            <a:ext cx="1825625" cy="141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4743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76489"/>
                                        </p:tgtEl>
                                        <p:attrNameLst>
                                          <p:attrName>style.visibility</p:attrName>
                                        </p:attrNameLst>
                                      </p:cBhvr>
                                      <p:to>
                                        <p:strVal val="visible"/>
                                      </p:to>
                                    </p:set>
                                    <p:anim calcmode="lin" valueType="num">
                                      <p:cBhvr additive="base">
                                        <p:cTn id="7" dur="500" fill="hold"/>
                                        <p:tgtEl>
                                          <p:spTgt spid="276489"/>
                                        </p:tgtEl>
                                        <p:attrNameLst>
                                          <p:attrName>ppt_x</p:attrName>
                                        </p:attrNameLst>
                                      </p:cBhvr>
                                      <p:tavLst>
                                        <p:tav tm="0">
                                          <p:val>
                                            <p:strVal val="#ppt_x"/>
                                          </p:val>
                                        </p:tav>
                                        <p:tav tm="100000">
                                          <p:val>
                                            <p:strVal val="#ppt_x"/>
                                          </p:val>
                                        </p:tav>
                                      </p:tavLst>
                                    </p:anim>
                                    <p:anim calcmode="lin" valueType="num">
                                      <p:cBhvr additive="base">
                                        <p:cTn id="8" dur="500" fill="hold"/>
                                        <p:tgtEl>
                                          <p:spTgt spid="276489"/>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76490"/>
                                        </p:tgtEl>
                                        <p:attrNameLst>
                                          <p:attrName>style.visibility</p:attrName>
                                        </p:attrNameLst>
                                      </p:cBhvr>
                                      <p:to>
                                        <p:strVal val="visible"/>
                                      </p:to>
                                    </p:set>
                                    <p:anim calcmode="lin" valueType="num">
                                      <p:cBhvr additive="base">
                                        <p:cTn id="11" dur="500" fill="hold"/>
                                        <p:tgtEl>
                                          <p:spTgt spid="276490"/>
                                        </p:tgtEl>
                                        <p:attrNameLst>
                                          <p:attrName>ppt_x</p:attrName>
                                        </p:attrNameLst>
                                      </p:cBhvr>
                                      <p:tavLst>
                                        <p:tav tm="0">
                                          <p:val>
                                            <p:strVal val="#ppt_x"/>
                                          </p:val>
                                        </p:tav>
                                        <p:tav tm="100000">
                                          <p:val>
                                            <p:strVal val="#ppt_x"/>
                                          </p:val>
                                        </p:tav>
                                      </p:tavLst>
                                    </p:anim>
                                    <p:anim calcmode="lin" valueType="num">
                                      <p:cBhvr additive="base">
                                        <p:cTn id="12" dur="500" fill="hold"/>
                                        <p:tgtEl>
                                          <p:spTgt spid="276490"/>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76491"/>
                                        </p:tgtEl>
                                        <p:attrNameLst>
                                          <p:attrName>style.visibility</p:attrName>
                                        </p:attrNameLst>
                                      </p:cBhvr>
                                      <p:to>
                                        <p:strVal val="visible"/>
                                      </p:to>
                                    </p:set>
                                    <p:anim calcmode="lin" valueType="num">
                                      <p:cBhvr additive="base">
                                        <p:cTn id="17" dur="500" fill="hold"/>
                                        <p:tgtEl>
                                          <p:spTgt spid="276491"/>
                                        </p:tgtEl>
                                        <p:attrNameLst>
                                          <p:attrName>ppt_x</p:attrName>
                                        </p:attrNameLst>
                                      </p:cBhvr>
                                      <p:tavLst>
                                        <p:tav tm="0">
                                          <p:val>
                                            <p:strVal val="1+#ppt_w/2"/>
                                          </p:val>
                                        </p:tav>
                                        <p:tav tm="100000">
                                          <p:val>
                                            <p:strVal val="#ppt_x"/>
                                          </p:val>
                                        </p:tav>
                                      </p:tavLst>
                                    </p:anim>
                                    <p:anim calcmode="lin" valueType="num">
                                      <p:cBhvr additive="base">
                                        <p:cTn id="18" dur="500" fill="hold"/>
                                        <p:tgtEl>
                                          <p:spTgt spid="276491"/>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276482"/>
                                        </p:tgtEl>
                                        <p:attrNameLst>
                                          <p:attrName>style.visibility</p:attrName>
                                        </p:attrNameLst>
                                      </p:cBhvr>
                                      <p:to>
                                        <p:strVal val="visible"/>
                                      </p:to>
                                    </p:set>
                                    <p:anim calcmode="lin" valueType="num">
                                      <p:cBhvr additive="base">
                                        <p:cTn id="21" dur="500" fill="hold"/>
                                        <p:tgtEl>
                                          <p:spTgt spid="276482"/>
                                        </p:tgtEl>
                                        <p:attrNameLst>
                                          <p:attrName>ppt_x</p:attrName>
                                        </p:attrNameLst>
                                      </p:cBhvr>
                                      <p:tavLst>
                                        <p:tav tm="0">
                                          <p:val>
                                            <p:strVal val="1+#ppt_w/2"/>
                                          </p:val>
                                        </p:tav>
                                        <p:tav tm="100000">
                                          <p:val>
                                            <p:strVal val="#ppt_x"/>
                                          </p:val>
                                        </p:tav>
                                      </p:tavLst>
                                    </p:anim>
                                    <p:anim calcmode="lin" valueType="num">
                                      <p:cBhvr additive="base">
                                        <p:cTn id="22" dur="500" fill="hold"/>
                                        <p:tgtEl>
                                          <p:spTgt spid="276482"/>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76492"/>
                                        </p:tgtEl>
                                        <p:attrNameLst>
                                          <p:attrName>style.visibility</p:attrName>
                                        </p:attrNameLst>
                                      </p:cBhvr>
                                      <p:to>
                                        <p:strVal val="visible"/>
                                      </p:to>
                                    </p:set>
                                    <p:anim calcmode="lin" valueType="num">
                                      <p:cBhvr additive="base">
                                        <p:cTn id="27" dur="500" fill="hold"/>
                                        <p:tgtEl>
                                          <p:spTgt spid="276492"/>
                                        </p:tgtEl>
                                        <p:attrNameLst>
                                          <p:attrName>ppt_x</p:attrName>
                                        </p:attrNameLst>
                                      </p:cBhvr>
                                      <p:tavLst>
                                        <p:tav tm="0">
                                          <p:val>
                                            <p:strVal val="0-#ppt_w/2"/>
                                          </p:val>
                                        </p:tav>
                                        <p:tav tm="100000">
                                          <p:val>
                                            <p:strVal val="#ppt_x"/>
                                          </p:val>
                                        </p:tav>
                                      </p:tavLst>
                                    </p:anim>
                                    <p:anim calcmode="lin" valueType="num">
                                      <p:cBhvr additive="base">
                                        <p:cTn id="28" dur="500" fill="hold"/>
                                        <p:tgtEl>
                                          <p:spTgt spid="276492"/>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76493"/>
                                        </p:tgtEl>
                                        <p:attrNameLst>
                                          <p:attrName>style.visibility</p:attrName>
                                        </p:attrNameLst>
                                      </p:cBhvr>
                                      <p:to>
                                        <p:strVal val="visible"/>
                                      </p:to>
                                    </p:set>
                                    <p:anim calcmode="lin" valueType="num">
                                      <p:cBhvr additive="base">
                                        <p:cTn id="31" dur="500" fill="hold"/>
                                        <p:tgtEl>
                                          <p:spTgt spid="276493"/>
                                        </p:tgtEl>
                                        <p:attrNameLst>
                                          <p:attrName>ppt_x</p:attrName>
                                        </p:attrNameLst>
                                      </p:cBhvr>
                                      <p:tavLst>
                                        <p:tav tm="0">
                                          <p:val>
                                            <p:strVal val="0-#ppt_w/2"/>
                                          </p:val>
                                        </p:tav>
                                        <p:tav tm="100000">
                                          <p:val>
                                            <p:strVal val="#ppt_x"/>
                                          </p:val>
                                        </p:tav>
                                      </p:tavLst>
                                    </p:anim>
                                    <p:anim calcmode="lin" valueType="num">
                                      <p:cBhvr additive="base">
                                        <p:cTn id="32" dur="500" fill="hold"/>
                                        <p:tgtEl>
                                          <p:spTgt spid="2764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2" grpId="0"/>
      <p:bldP spid="276489" grpId="0" animBg="1"/>
      <p:bldP spid="276490" grpId="0"/>
      <p:bldP spid="276491" grpId="0" animBg="1"/>
      <p:bldP spid="276492" grpId="0" animBg="1"/>
      <p:bldP spid="27649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sz="3600" dirty="0">
                <a:latin typeface="Gill Sans" charset="0"/>
                <a:ea typeface="Gill Sans" charset="0"/>
                <a:cs typeface="Gill Sans" charset="0"/>
              </a:rPr>
              <a:t>Advanced Methods</a:t>
            </a:r>
            <a:endParaRPr lang="en-US" sz="3600" dirty="0">
              <a:latin typeface="Gill Sans" charset="0"/>
              <a:ea typeface="Gill Sans" charset="0"/>
              <a:cs typeface="Gill Sans" charset="0"/>
            </a:endParaRPr>
          </a:p>
        </p:txBody>
      </p:sp>
      <p:sp>
        <p:nvSpPr>
          <p:cNvPr id="15" name="Text Placeholder 1"/>
          <p:cNvSpPr txBox="1">
            <a:spLocks/>
          </p:cNvSpPr>
          <p:nvPr/>
        </p:nvSpPr>
        <p:spPr>
          <a:xfrm>
            <a:off x="427101" y="1090307"/>
            <a:ext cx="8373999"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主动学习可能会出现在不同场景中，例如基于特征的学习，流式数据或其他种类的查询变体。</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514350" marR="0" lvl="1" indent="-171450" algn="l" defTabSz="685800" rtl="0" eaLnBrk="1" fontAlgn="auto" latinLnBrk="0" hangingPunct="1">
              <a:lnSpc>
                <a:spcPct val="100000"/>
              </a:lnSpc>
              <a:spcBef>
                <a:spcPts val="375"/>
              </a:spcBef>
              <a:spcAft>
                <a:spcPts val="0"/>
              </a:spcAft>
              <a:buClr>
                <a:srgbClr val="005BBB"/>
              </a:buClr>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Active Learning of </a:t>
            </a: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Features</a:t>
            </a:r>
          </a:p>
          <a:p>
            <a:pPr marL="514350" marR="0" lvl="1" indent="-171450" algn="l" defTabSz="685800" rtl="0" eaLnBrk="1" fontAlgn="auto" latinLnBrk="0" hangingPunct="1">
              <a:lnSpc>
                <a:spcPct val="100000"/>
              </a:lnSpc>
              <a:spcBef>
                <a:spcPts val="375"/>
              </a:spcBef>
              <a:spcAft>
                <a:spcPts val="0"/>
              </a:spcAft>
              <a:buClr>
                <a:srgbClr val="005BBB"/>
              </a:buClr>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Active Learning of </a:t>
            </a: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Kernels</a:t>
            </a:r>
          </a:p>
          <a:p>
            <a:pPr marL="514350" marR="0" lvl="1" indent="-171450" algn="l" defTabSz="685800" rtl="0" eaLnBrk="1" fontAlgn="auto" latinLnBrk="0" hangingPunct="1">
              <a:lnSpc>
                <a:spcPct val="100000"/>
              </a:lnSpc>
              <a:spcBef>
                <a:spcPts val="375"/>
              </a:spcBef>
              <a:spcAft>
                <a:spcPts val="0"/>
              </a:spcAft>
              <a:buClr>
                <a:srgbClr val="005BBB"/>
              </a:buClr>
              <a:buSzTx/>
              <a:buFont typeface="Arial" panose="020B0604020202020204" pitchFamily="34" charset="0"/>
              <a:buChar char="•"/>
              <a:tabLst/>
              <a:defRPr/>
            </a:pPr>
            <a:r>
              <a:rPr lang="en-US" altLang="zh-CN" sz="2400" dirty="0" smtClean="0">
                <a:solidFill>
                  <a:srgbClr val="666666">
                    <a:lumMod val="50000"/>
                  </a:srgbClr>
                </a:solidFill>
                <a:latin typeface="Gill Sans" charset="0"/>
                <a:ea typeface="Gill Sans" charset="0"/>
                <a:cs typeface="Gill Sans" charset="0"/>
              </a:rPr>
              <a:t>Active Learning of Classes</a:t>
            </a:r>
          </a:p>
          <a:p>
            <a:pPr marL="514350" marR="0" lvl="1" indent="-171450" algn="l" defTabSz="685800" rtl="0" eaLnBrk="1" fontAlgn="auto" latinLnBrk="0" hangingPunct="1">
              <a:lnSpc>
                <a:spcPct val="100000"/>
              </a:lnSpc>
              <a:spcBef>
                <a:spcPts val="375"/>
              </a:spcBef>
              <a:spcAft>
                <a:spcPts val="0"/>
              </a:spcAft>
              <a:buClr>
                <a:srgbClr val="005BBB"/>
              </a:buClr>
              <a:buSzTx/>
              <a:buFont typeface="Arial" panose="020B0604020202020204" pitchFamily="34" charset="0"/>
              <a:buChar char="•"/>
              <a:tabLst/>
              <a:defRPr/>
            </a:pP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Streaming</a:t>
            </a:r>
            <a:r>
              <a:rPr lang="zh-CN" altLang="en-US" sz="2400" dirty="0">
                <a:solidFill>
                  <a:srgbClr val="666666">
                    <a:lumMod val="50000"/>
                  </a:srgbClr>
                </a:solidFill>
                <a:latin typeface="Gill Sans" charset="0"/>
                <a:ea typeface="Gill Sans" charset="0"/>
                <a:cs typeface="Gill Sans" charset="0"/>
              </a:rPr>
              <a:t> </a:t>
            </a:r>
            <a:r>
              <a:rPr lang="en-US" altLang="zh-CN" sz="2400" smtClean="0">
                <a:solidFill>
                  <a:srgbClr val="666666">
                    <a:lumMod val="50000"/>
                  </a:srgbClr>
                </a:solidFill>
                <a:latin typeface="Gill Sans" charset="0"/>
                <a:ea typeface="Gill Sans" charset="0"/>
                <a:cs typeface="Gill Sans" charset="0"/>
              </a:rPr>
              <a:t>Active Learning</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514350" marR="0" lvl="1" indent="-171450" algn="l" defTabSz="685800" rtl="0" eaLnBrk="1" fontAlgn="auto" latinLnBrk="0" hangingPunct="1">
              <a:lnSpc>
                <a:spcPct val="100000"/>
              </a:lnSpc>
              <a:spcBef>
                <a:spcPts val="375"/>
              </a:spcBef>
              <a:spcAft>
                <a:spcPts val="0"/>
              </a:spcAft>
              <a:buClr>
                <a:srgbClr val="005BBB"/>
              </a:buClr>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Multi-Oracle Active Learning</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514350" marR="0" lvl="1" indent="-171450" algn="l" defTabSz="685800" rtl="0" eaLnBrk="1" fontAlgn="auto" latinLnBrk="0" hangingPunct="1">
              <a:lnSpc>
                <a:spcPct val="100000"/>
              </a:lnSpc>
              <a:spcBef>
                <a:spcPts val="375"/>
              </a:spcBef>
              <a:spcAft>
                <a:spcPts val="0"/>
              </a:spcAft>
              <a:buClr>
                <a:srgbClr val="005BBB"/>
              </a:buClr>
              <a:buSzTx/>
              <a:buFont typeface="Arial" panose="020B0604020202020204" pitchFamily="34" charset="0"/>
              <a:buChar char="•"/>
              <a:tabLst/>
              <a:defRPr/>
            </a:pPr>
            <a:endParaRPr kumimoji="0" 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p:txBody>
      </p:sp>
    </p:spTree>
    <p:extLst>
      <p:ext uri="{BB962C8B-B14F-4D97-AF65-F5344CB8AC3E}">
        <p14:creationId xmlns:p14="http://schemas.microsoft.com/office/powerpoint/2010/main" val="36904320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sz="3600" dirty="0">
                <a:latin typeface="Gill Sans" charset="0"/>
                <a:ea typeface="Gill Sans" charset="0"/>
                <a:cs typeface="Gill Sans" charset="0"/>
              </a:rPr>
              <a:t>Multi-Oracle Active Learning</a:t>
            </a:r>
            <a:endParaRPr lang="en-US" sz="3600" dirty="0">
              <a:latin typeface="Gill Sans" charset="0"/>
              <a:ea typeface="Gill Sans" charset="0"/>
              <a:cs typeface="Gill Sans" charset="0"/>
            </a:endParaRPr>
          </a:p>
        </p:txBody>
      </p:sp>
      <p:sp>
        <p:nvSpPr>
          <p:cNvPr id="15" name="Text Placeholder 1"/>
          <p:cNvSpPr txBox="1">
            <a:spLocks/>
          </p:cNvSpPr>
          <p:nvPr/>
        </p:nvSpPr>
        <p:spPr>
          <a:xfrm>
            <a:off x="427101" y="1090307"/>
            <a:ext cx="8536277"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在传统的主动学习假设中：</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系统中只有一个“预言者”</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该“预言者”知道所有的分类标签</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该“预言者”所有的标签都是正确的</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p:txBody>
      </p:sp>
      <p:pic>
        <p:nvPicPr>
          <p:cNvPr id="4" name="图片 3"/>
          <p:cNvPicPr>
            <a:picLocks noChangeAspect="1"/>
          </p:cNvPicPr>
          <p:nvPr/>
        </p:nvPicPr>
        <p:blipFill>
          <a:blip r:embed="rId3"/>
          <a:stretch>
            <a:fillRect/>
          </a:stretch>
        </p:blipFill>
        <p:spPr>
          <a:xfrm>
            <a:off x="2351298" y="3549784"/>
            <a:ext cx="4601586" cy="2749415"/>
          </a:xfrm>
          <a:prstGeom prst="rect">
            <a:avLst/>
          </a:prstGeom>
        </p:spPr>
      </p:pic>
    </p:spTree>
    <p:extLst>
      <p:ext uri="{BB962C8B-B14F-4D97-AF65-F5344CB8AC3E}">
        <p14:creationId xmlns:p14="http://schemas.microsoft.com/office/powerpoint/2010/main" val="35604676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sz="3600" dirty="0">
                <a:latin typeface="Gill Sans" charset="0"/>
                <a:ea typeface="Gill Sans" charset="0"/>
                <a:cs typeface="Gill Sans" charset="0"/>
              </a:rPr>
              <a:t>Multi-Oracle Active Learning</a:t>
            </a:r>
            <a:endParaRPr lang="en-US" sz="3600" dirty="0">
              <a:latin typeface="Gill Sans" charset="0"/>
              <a:ea typeface="Gill Sans" charset="0"/>
              <a:cs typeface="Gill Sans" charset="0"/>
            </a:endParaRPr>
          </a:p>
        </p:txBody>
      </p:sp>
      <p:sp>
        <p:nvSpPr>
          <p:cNvPr id="15" name="Text Placeholder 1"/>
          <p:cNvSpPr txBox="1">
            <a:spLocks/>
          </p:cNvSpPr>
          <p:nvPr/>
        </p:nvSpPr>
        <p:spPr>
          <a:xfrm>
            <a:off x="427102" y="1090307"/>
            <a:ext cx="8141166"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400" b="0" i="0" u="none" strike="noStrike" kern="1200" cap="none" spc="0" normalizeH="0" baseline="0" noProof="0" dirty="0" smtClean="0">
                <a:ln>
                  <a:noFill/>
                </a:ln>
                <a:solidFill>
                  <a:srgbClr val="FF0000"/>
                </a:solidFill>
                <a:effectLst/>
                <a:uLnTx/>
                <a:uFillTx/>
                <a:latin typeface="Gill Sans" charset="0"/>
                <a:ea typeface="Gill Sans" charset="0"/>
                <a:cs typeface="Gill Sans" charset="0"/>
              </a:rPr>
              <a:t>BUT! </a:t>
            </a: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这些假设在实际应用中可能是不成立的</a:t>
            </a: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找到这样一个知道一切的“预言者”是非常困难或不可能</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的。</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每个“预言者”（</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即标注者</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）只知道或熟悉问题</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的其中一小部分。</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个人</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“预言者”</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的答案可能不够准确</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。必须将多个“预言者”的 答案做结合。</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 </a:t>
            </a: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 </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例如：患者检查报告</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p:txBody>
      </p:sp>
    </p:spTree>
    <p:extLst>
      <p:ext uri="{BB962C8B-B14F-4D97-AF65-F5344CB8AC3E}">
        <p14:creationId xmlns:p14="http://schemas.microsoft.com/office/powerpoint/2010/main" val="33002118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sz="3600" dirty="0">
                <a:latin typeface="Gill Sans" charset="0"/>
                <a:ea typeface="Gill Sans" charset="0"/>
                <a:cs typeface="Gill Sans" charset="0"/>
              </a:rPr>
              <a:t>Multi-Oracle Active Learning</a:t>
            </a:r>
            <a:endParaRPr lang="en-US" sz="3600" dirty="0">
              <a:latin typeface="Gill Sans" charset="0"/>
              <a:ea typeface="Gill Sans" charset="0"/>
              <a:cs typeface="Gill Sans" charset="0"/>
            </a:endParaRPr>
          </a:p>
        </p:txBody>
      </p:sp>
      <p:sp>
        <p:nvSpPr>
          <p:cNvPr id="15" name="Text Placeholder 1"/>
          <p:cNvSpPr txBox="1">
            <a:spLocks/>
          </p:cNvSpPr>
          <p:nvPr/>
        </p:nvSpPr>
        <p:spPr>
          <a:xfrm>
            <a:off x="427102" y="1090307"/>
            <a:ext cx="8141166"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400" b="0" i="0" u="none" strike="noStrike" kern="1200" cap="none" spc="0" normalizeH="0" baseline="0" noProof="0" dirty="0" smtClean="0">
                <a:ln>
                  <a:noFill/>
                </a:ln>
                <a:solidFill>
                  <a:srgbClr val="FF0000"/>
                </a:solidFill>
                <a:effectLst/>
                <a:uLnTx/>
                <a:uFillTx/>
                <a:latin typeface="Gill Sans" charset="0"/>
                <a:ea typeface="Gill Sans" charset="0"/>
                <a:cs typeface="Gill Sans" charset="0"/>
              </a:rPr>
              <a:t>BUT! </a:t>
            </a: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这些假设在实际应用中可能是不成立的</a:t>
            </a: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找到这样一个知道一切的“预言者”是非常困难或不可能</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的。</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每个“预言者”（</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即标注者</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）只知道或熟悉问题</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的其中一小部分。</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个人</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“预言者”</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的答案可能不够准确</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。必须将多个“预言者”的 答案做结合。</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 </a:t>
            </a: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 </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例如：患者检查报告</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p:txBody>
      </p:sp>
      <p:sp>
        <p:nvSpPr>
          <p:cNvPr id="2" name="右箭头 1"/>
          <p:cNvSpPr/>
          <p:nvPr/>
        </p:nvSpPr>
        <p:spPr>
          <a:xfrm>
            <a:off x="427102" y="5251523"/>
            <a:ext cx="1253067" cy="767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文本框 5"/>
          <p:cNvSpPr txBox="1"/>
          <p:nvPr/>
        </p:nvSpPr>
        <p:spPr>
          <a:xfrm>
            <a:off x="2436525" y="5228945"/>
            <a:ext cx="5249333" cy="830997"/>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因此我们需要求助于具有不同专业知识的多个“预言者”（</a:t>
            </a:r>
            <a:r>
              <a:rPr kumimoji="0" lang="en-US" altLang="zh-CN" sz="2400" b="0" i="0" u="none" strike="noStrike" kern="1200" cap="none" spc="0" normalizeH="0" baseline="0" noProof="0" dirty="0" smtClean="0">
                <a:ln>
                  <a:noFill/>
                </a:ln>
                <a:solidFill>
                  <a:srgbClr val="FF0000"/>
                </a:solidFill>
                <a:effectLst/>
                <a:uLnTx/>
                <a:uFillTx/>
                <a:latin typeface="Gill Sans" charset="0"/>
                <a:ea typeface="Gill Sans" charset="0"/>
                <a:cs typeface="Gill Sans" charset="0"/>
              </a:rPr>
              <a:t>multiple oracles</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endPar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p:txBody>
      </p:sp>
    </p:spTree>
    <p:extLst>
      <p:ext uri="{BB962C8B-B14F-4D97-AF65-F5344CB8AC3E}">
        <p14:creationId xmlns:p14="http://schemas.microsoft.com/office/powerpoint/2010/main" val="20141188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sz="3600" dirty="0">
                <a:latin typeface="Gill Sans" charset="0"/>
                <a:ea typeface="Gill Sans" charset="0"/>
                <a:cs typeface="Gill Sans" charset="0"/>
              </a:rPr>
              <a:t>Multi-Oracle Active Learning</a:t>
            </a:r>
            <a:endParaRPr lang="en-US" sz="3600" dirty="0">
              <a:latin typeface="Gill Sans" charset="0"/>
              <a:ea typeface="Gill Sans" charset="0"/>
              <a:cs typeface="Gill Sans" charset="0"/>
            </a:endParaRPr>
          </a:p>
        </p:txBody>
      </p:sp>
      <p:sp>
        <p:nvSpPr>
          <p:cNvPr id="15" name="Text Placeholder 1"/>
          <p:cNvSpPr txBox="1">
            <a:spLocks/>
          </p:cNvSpPr>
          <p:nvPr/>
        </p:nvSpPr>
        <p:spPr>
          <a:xfrm>
            <a:off x="427102" y="1090307"/>
            <a:ext cx="8141166"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8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众包系统（</a:t>
            </a:r>
            <a:r>
              <a:rPr kumimoji="0" lang="en-US" altLang="zh-CN" sz="28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Crowdsourcing systems</a:t>
            </a:r>
            <a:r>
              <a:rPr kumimoji="0" lang="zh-CN" altLang="en-US" sz="28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endParaRPr kumimoji="0" lang="en-US" altLang="zh-CN" sz="28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亚马逊劳务众包</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平台（</a:t>
            </a: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Amazon Mechanical Turk</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随着机器学习应用到越来越多的领域</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，有</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越来越多的数据需要被标记。</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en-US" altLang="zh-CN" sz="2400" b="0" i="0" u="none" strike="noStrike" kern="1200" cap="none" spc="0" normalizeH="0" baseline="0" noProof="0" dirty="0" err="1" smtClean="0">
                <a:ln>
                  <a:noFill/>
                </a:ln>
                <a:solidFill>
                  <a:srgbClr val="666666">
                    <a:lumMod val="50000"/>
                  </a:srgbClr>
                </a:solidFill>
                <a:effectLst/>
                <a:uLnTx/>
                <a:uFillTx/>
                <a:latin typeface="Gill Sans" charset="0"/>
                <a:ea typeface="Gill Sans" charset="0"/>
                <a:cs typeface="Gill Sans" charset="0"/>
              </a:rPr>
              <a:t>Turkers</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Oracles</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）来自不同领域，具有不同知识背景，可标记不同领域的数据，或统一数据的不同属性。</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训练人工智能系统</a:t>
            </a: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p:txBody>
      </p:sp>
      <p:pic>
        <p:nvPicPr>
          <p:cNvPr id="7" name="Picture 2" descr="https://pic4.zhimg.com/80/v2-bad22214190fee75add82401e2f6b2d1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535" y="4194154"/>
            <a:ext cx="544830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4844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sz="3600" dirty="0">
                <a:latin typeface="Gill Sans" charset="0"/>
                <a:ea typeface="Gill Sans" charset="0"/>
                <a:cs typeface="Gill Sans" charset="0"/>
              </a:rPr>
              <a:t>Multi-Oracle Active Learning</a:t>
            </a:r>
            <a:endParaRPr lang="en-US" sz="3600" dirty="0">
              <a:latin typeface="Gill Sans" charset="0"/>
              <a:ea typeface="Gill Sans" charset="0"/>
              <a:cs typeface="Gill Sans" charset="0"/>
            </a:endParaRPr>
          </a:p>
        </p:txBody>
      </p:sp>
      <p:sp>
        <p:nvSpPr>
          <p:cNvPr id="15" name="Text Placeholder 1"/>
          <p:cNvSpPr txBox="1">
            <a:spLocks/>
          </p:cNvSpPr>
          <p:nvPr/>
        </p:nvSpPr>
        <p:spPr>
          <a:xfrm>
            <a:off x="427102" y="1090307"/>
            <a:ext cx="8141166"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8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两个选择：</a:t>
            </a:r>
            <a:endParaRPr kumimoji="0" lang="en-US" altLang="zh-CN" sz="28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选择需要被标签的实例</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选择合适的标注者</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ctr"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实例选择问题（</a:t>
            </a:r>
            <a:r>
              <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 </a:t>
            </a: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instance-selection problem</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                               </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ctr"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实例</a:t>
            </a: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预言者对选择问题（</a:t>
            </a:r>
            <a:r>
              <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instance-oracle-pair selection problem</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ctr"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ctr"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ctr"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新的挑战</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p:txBody>
      </p:sp>
      <p:sp>
        <p:nvSpPr>
          <p:cNvPr id="2" name="下箭头 1"/>
          <p:cNvSpPr/>
          <p:nvPr/>
        </p:nvSpPr>
        <p:spPr>
          <a:xfrm>
            <a:off x="4041422" y="3465689"/>
            <a:ext cx="903111"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5" name="下箭头 4"/>
          <p:cNvSpPr/>
          <p:nvPr/>
        </p:nvSpPr>
        <p:spPr>
          <a:xfrm>
            <a:off x="4041422" y="5209822"/>
            <a:ext cx="903111"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9246863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sz="3600" dirty="0">
                <a:latin typeface="Gill Sans" charset="0"/>
                <a:ea typeface="Gill Sans" charset="0"/>
                <a:cs typeface="Gill Sans" charset="0"/>
              </a:rPr>
              <a:t>Multi-Oracle Active Learning</a:t>
            </a:r>
            <a:endParaRPr lang="en-US" sz="3600" dirty="0">
              <a:latin typeface="Gill Sans" charset="0"/>
              <a:ea typeface="Gill Sans" charset="0"/>
              <a:cs typeface="Gill Sans" charset="0"/>
            </a:endParaRPr>
          </a:p>
        </p:txBody>
      </p:sp>
      <p:sp>
        <p:nvSpPr>
          <p:cNvPr id="15" name="Text Placeholder 1"/>
          <p:cNvSpPr txBox="1">
            <a:spLocks/>
          </p:cNvSpPr>
          <p:nvPr/>
        </p:nvSpPr>
        <p:spPr>
          <a:xfrm>
            <a:off x="427101" y="1090307"/>
            <a:ext cx="8378231"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8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新的挑战</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为了最</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有利于训练学习</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模型</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，需要</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估计每个未标记实例的</a:t>
            </a:r>
            <a:r>
              <a:rPr kumimoji="0" lang="zh-CN" altLang="en-US" sz="2400" b="0" i="0" u="none" strike="noStrike" kern="1200" cap="none" spc="0" normalizeH="0" baseline="0" noProof="0" dirty="0">
                <a:ln>
                  <a:noFill/>
                </a:ln>
                <a:solidFill>
                  <a:srgbClr val="FF0000"/>
                </a:solidFill>
                <a:effectLst/>
                <a:uLnTx/>
                <a:uFillTx/>
                <a:latin typeface="Gill Sans" charset="0"/>
                <a:ea typeface="Gill Sans" charset="0"/>
                <a:cs typeface="Gill Sans" charset="0"/>
              </a:rPr>
              <a:t>重要性</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以及</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每个标注者的</a:t>
            </a:r>
            <a:r>
              <a:rPr kumimoji="0" lang="zh-CN" altLang="en-US" sz="2400" b="0" i="0" u="none" strike="noStrike" kern="1200" cap="none" spc="0" normalizeH="0" baseline="0" noProof="0" dirty="0" smtClean="0">
                <a:ln>
                  <a:noFill/>
                </a:ln>
                <a:solidFill>
                  <a:srgbClr val="FF0000"/>
                </a:solidFill>
                <a:effectLst/>
                <a:uLnTx/>
                <a:uFillTx/>
                <a:latin typeface="Gill Sans" charset="0"/>
                <a:ea typeface="Gill Sans" charset="0"/>
                <a:cs typeface="Gill Sans" charset="0"/>
              </a:rPr>
              <a:t>专业性</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r>
              <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Active Learning from Crowds</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18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28th </a:t>
            </a:r>
            <a:r>
              <a:rPr kumimoji="0" lang="en-US" altLang="zh-CN" sz="18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International Conference on Machine </a:t>
            </a:r>
            <a:r>
              <a:rPr kumimoji="0" lang="en-US" altLang="zh-CN" sz="18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Learning</a:t>
            </a:r>
            <a:r>
              <a:rPr kumimoji="0" lang="zh-CN" altLang="en-US" sz="18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r>
              <a:rPr kumimoji="0" lang="en-US" altLang="zh-CN" sz="18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ICML</a:t>
            </a:r>
            <a:r>
              <a:rPr kumimoji="0" lang="zh-CN" altLang="en-US" sz="18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endParaRPr kumimoji="0" lang="en-US" altLang="zh-CN" sz="18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18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—Yan </a:t>
            </a:r>
            <a:r>
              <a:rPr kumimoji="0" lang="en-US" altLang="zh-CN" sz="1800" b="0" i="0" u="none" strike="noStrike" kern="1200" cap="none" spc="0" normalizeH="0" baseline="0" noProof="0" dirty="0" err="1">
                <a:ln>
                  <a:noFill/>
                </a:ln>
                <a:solidFill>
                  <a:srgbClr val="666666">
                    <a:lumMod val="50000"/>
                  </a:srgbClr>
                </a:solidFill>
                <a:effectLst/>
                <a:uLnTx/>
                <a:uFillTx/>
                <a:latin typeface="Gill Sans" charset="0"/>
                <a:ea typeface="Gill Sans" charset="0"/>
                <a:cs typeface="Gill Sans" charset="0"/>
              </a:rPr>
              <a:t>Yan</a:t>
            </a:r>
            <a:r>
              <a:rPr kumimoji="0" lang="en-US" altLang="zh-CN" sz="18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 </a:t>
            </a:r>
            <a:endParaRPr kumimoji="0" lang="en-US" altLang="zh-CN" sz="18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18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ECE </a:t>
            </a:r>
            <a:r>
              <a:rPr kumimoji="0" lang="en-US" altLang="zh-CN" sz="18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Department, Northeastern University, Boston, MA </a:t>
            </a:r>
            <a:r>
              <a:rPr kumimoji="0" lang="en-US" altLang="zh-CN" sz="18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USA</a:t>
            </a: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18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r>
              <a:rPr kumimoji="0" lang="es-ES" altLang="zh-CN" sz="18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Romer </a:t>
            </a:r>
            <a:r>
              <a:rPr kumimoji="0" lang="es-ES" altLang="zh-CN" sz="18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Rosales </a:t>
            </a:r>
            <a:endParaRPr kumimoji="0" lang="es-ES" altLang="zh-CN" sz="18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s-ES" altLang="zh-CN" sz="18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Yahoo</a:t>
            </a:r>
            <a:r>
              <a:rPr kumimoji="0" lang="es-ES" altLang="zh-CN" sz="18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 Labs, Santa Clara, CA USA</a:t>
            </a:r>
            <a:endParaRPr kumimoji="0" lang="en-US" altLang="zh-CN" sz="18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18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—Glenn Fung</a:t>
            </a:r>
            <a:endParaRPr kumimoji="0" lang="en-US" altLang="zh-CN" sz="18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CAD and Knowledge Solutions, Siemens Healthcare, Malvern, PA USA</a:t>
            </a:r>
          </a:p>
        </p:txBody>
      </p:sp>
    </p:spTree>
    <p:extLst>
      <p:ext uri="{BB962C8B-B14F-4D97-AF65-F5344CB8AC3E}">
        <p14:creationId xmlns:p14="http://schemas.microsoft.com/office/powerpoint/2010/main" val="35749779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sz="3600" dirty="0">
                <a:latin typeface="Gill Sans" charset="0"/>
                <a:ea typeface="Gill Sans" charset="0"/>
                <a:cs typeface="Gill Sans" charset="0"/>
              </a:rPr>
              <a:t>Multi-Oracle Active Learning</a:t>
            </a:r>
            <a:endParaRPr lang="en-US" sz="3600" dirty="0">
              <a:latin typeface="Gill Sans" charset="0"/>
              <a:ea typeface="Gill Sans" charset="0"/>
              <a:cs typeface="Gill Sans" charset="0"/>
            </a:endParaRPr>
          </a:p>
        </p:txBody>
      </p:sp>
      <mc:AlternateContent xmlns:mc="http://schemas.openxmlformats.org/markup-compatibility/2006" xmlns:a14="http://schemas.microsoft.com/office/drawing/2010/main">
        <mc:Choice Requires="a14">
          <p:sp>
            <p:nvSpPr>
              <p:cNvPr id="15" name="Text Placeholder 1"/>
              <p:cNvSpPr txBox="1">
                <a:spLocks/>
              </p:cNvSpPr>
              <p:nvPr/>
            </p:nvSpPr>
            <p:spPr>
              <a:xfrm>
                <a:off x="427102" y="1090307"/>
                <a:ext cx="5273788"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8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Active Learning from Crowds</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N </a:t>
                </a:r>
                <a:r>
                  <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data points </a:t>
                </a: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14:m>
                  <m:oMath xmlns:m="http://schemas.openxmlformats.org/officeDocument/2006/math">
                    <m:sSub>
                      <m:sSubPr>
                        <m:ctrlPr>
                          <a:rPr kumimoji="0" lang="en-US" altLang="zh-CN" sz="2400" b="0" i="1" u="none" strike="noStrike" kern="1200" cap="none" spc="0" normalizeH="0" baseline="0" noProof="0" smtClean="0">
                            <a:ln>
                              <a:noFill/>
                            </a:ln>
                            <a:solidFill>
                              <a:srgbClr val="666666">
                                <a:lumMod val="50000"/>
                              </a:srgbClr>
                            </a:solidFill>
                            <a:effectLst/>
                            <a:uLnTx/>
                            <a:uFillTx/>
                            <a:latin typeface="Cambria Math" panose="02040503050406030204" pitchFamily="18" charset="0"/>
                          </a:rPr>
                        </m:ctrlPr>
                      </m:sSubPr>
                      <m:e>
                        <m:r>
                          <a:rPr kumimoji="0" lang="en-US" altLang="zh-CN" sz="2400" b="0" i="1" u="none" strike="noStrike" kern="1200" cap="none" spc="0" normalizeH="0" baseline="0" noProof="0" smtClean="0">
                            <a:ln>
                              <a:noFill/>
                            </a:ln>
                            <a:solidFill>
                              <a:srgbClr val="666666">
                                <a:lumMod val="50000"/>
                              </a:srgbClr>
                            </a:solidFill>
                            <a:effectLst/>
                            <a:uLnTx/>
                            <a:uFillTx/>
                            <a:latin typeface="Cambria Math" panose="02040503050406030204" pitchFamily="18" charset="0"/>
                          </a:rPr>
                          <m:t>𝑋</m:t>
                        </m:r>
                      </m:e>
                      <m:sub>
                        <m:r>
                          <a:rPr kumimoji="0" lang="en-US" altLang="zh-CN" sz="2400" b="0" i="1" u="none" strike="noStrike" kern="1200" cap="none" spc="0" normalizeH="0" baseline="0" noProof="0" smtClean="0">
                            <a:ln>
                              <a:noFill/>
                            </a:ln>
                            <a:solidFill>
                              <a:srgbClr val="666666">
                                <a:lumMod val="50000"/>
                              </a:srgbClr>
                            </a:solidFill>
                            <a:effectLst/>
                            <a:uLnTx/>
                            <a:uFillTx/>
                            <a:latin typeface="Cambria Math" panose="02040503050406030204" pitchFamily="18" charset="0"/>
                          </a:rPr>
                          <m:t>1</m:t>
                        </m:r>
                      </m:sub>
                    </m:sSub>
                    <m:r>
                      <a:rPr kumimoji="0" lang="en-US" altLang="zh-CN" sz="2400" b="0" i="0" u="none" strike="noStrike" kern="1200" cap="none" spc="0" normalizeH="0" baseline="0" noProof="0" smtClean="0">
                        <a:ln>
                          <a:noFill/>
                        </a:ln>
                        <a:solidFill>
                          <a:srgbClr val="666666">
                            <a:lumMod val="50000"/>
                          </a:srgbClr>
                        </a:solidFill>
                        <a:effectLst/>
                        <a:uLnTx/>
                        <a:uFillTx/>
                        <a:latin typeface="Cambria Math" panose="02040503050406030204" pitchFamily="18" charset="0"/>
                      </a:rPr>
                      <m:t>~</m:t>
                    </m:r>
                    <m:sSub>
                      <m:sSubPr>
                        <m:ctrlP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ctrlPr>
                      </m:sSubPr>
                      <m:e>
                        <m: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𝑋</m:t>
                        </m:r>
                      </m:e>
                      <m:sub>
                        <m:r>
                          <a:rPr kumimoji="0" lang="en-US" altLang="zh-CN" sz="2400" b="0" i="1" u="none" strike="noStrike" kern="1200" cap="none" spc="0" normalizeH="0" baseline="0" noProof="0" smtClean="0">
                            <a:ln>
                              <a:noFill/>
                            </a:ln>
                            <a:solidFill>
                              <a:srgbClr val="666666">
                                <a:lumMod val="50000"/>
                              </a:srgbClr>
                            </a:solidFill>
                            <a:effectLst/>
                            <a:uLnTx/>
                            <a:uFillTx/>
                            <a:latin typeface="Cambria Math" panose="02040503050406030204" pitchFamily="18" charset="0"/>
                          </a:rPr>
                          <m:t>𝑛</m:t>
                        </m:r>
                      </m:sub>
                    </m:sSub>
                  </m:oMath>
                </a14:m>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14:m>
                  <m:oMath xmlns:m="http://schemas.openxmlformats.org/officeDocument/2006/math">
                    <m:sSubSup>
                      <m:sSubSupPr>
                        <m:ctrlPr>
                          <a:rPr kumimoji="0" lang="en-US" altLang="zh-CN" sz="2400" b="0" i="1" u="none" strike="noStrike" kern="1200" cap="none" spc="0" normalizeH="0" baseline="0" noProof="0" smtClean="0">
                            <a:ln>
                              <a:noFill/>
                            </a:ln>
                            <a:solidFill>
                              <a:srgbClr val="666666">
                                <a:lumMod val="50000"/>
                              </a:srgbClr>
                            </a:solidFill>
                            <a:effectLst/>
                            <a:uLnTx/>
                            <a:uFillTx/>
                            <a:latin typeface="Cambria Math" panose="02040503050406030204" pitchFamily="18" charset="0"/>
                          </a:rPr>
                        </m:ctrlPr>
                      </m:sSubSupPr>
                      <m:e>
                        <m:r>
                          <a:rPr kumimoji="0" lang="en-US" altLang="zh-CN" sz="2400" b="0" i="1" u="none" strike="noStrike" kern="1200" cap="none" spc="0" normalizeH="0" baseline="0" noProof="0" smtClean="0">
                            <a:ln>
                              <a:noFill/>
                            </a:ln>
                            <a:solidFill>
                              <a:srgbClr val="666666">
                                <a:lumMod val="50000"/>
                              </a:srgbClr>
                            </a:solidFill>
                            <a:effectLst/>
                            <a:uLnTx/>
                            <a:uFillTx/>
                            <a:latin typeface="Cambria Math" panose="02040503050406030204" pitchFamily="18" charset="0"/>
                          </a:rPr>
                          <m:t>𝑦</m:t>
                        </m:r>
                      </m:e>
                      <m:sub>
                        <m:r>
                          <a:rPr kumimoji="0" lang="en-US" altLang="zh-CN" sz="2400" b="0" i="1" u="none" strike="noStrike" kern="1200" cap="none" spc="0" normalizeH="0" baseline="0" noProof="0" smtClean="0">
                            <a:ln>
                              <a:noFill/>
                            </a:ln>
                            <a:solidFill>
                              <a:srgbClr val="666666">
                                <a:lumMod val="50000"/>
                              </a:srgbClr>
                            </a:solidFill>
                            <a:effectLst/>
                            <a:uLnTx/>
                            <a:uFillTx/>
                            <a:latin typeface="Cambria Math" panose="02040503050406030204" pitchFamily="18" charset="0"/>
                          </a:rPr>
                          <m:t>𝑖</m:t>
                        </m:r>
                      </m:sub>
                      <m:sup>
                        <m:r>
                          <a:rPr kumimoji="0" lang="en-US" altLang="zh-CN" sz="2400" b="0" i="1" u="none" strike="noStrike" kern="1200" cap="none" spc="0" normalizeH="0" baseline="0" noProof="0" smtClean="0">
                            <a:ln>
                              <a:noFill/>
                            </a:ln>
                            <a:solidFill>
                              <a:srgbClr val="666666">
                                <a:lumMod val="50000"/>
                              </a:srgbClr>
                            </a:solidFill>
                            <a:effectLst/>
                            <a:uLnTx/>
                            <a:uFillTx/>
                            <a:latin typeface="Cambria Math" panose="02040503050406030204" pitchFamily="18" charset="0"/>
                          </a:rPr>
                          <m:t>(</m:t>
                        </m:r>
                        <m:r>
                          <a:rPr kumimoji="0" lang="en-US" altLang="zh-CN" sz="2400" b="0" i="1" u="none" strike="noStrike" kern="1200" cap="none" spc="0" normalizeH="0" baseline="0" noProof="0" smtClean="0">
                            <a:ln>
                              <a:noFill/>
                            </a:ln>
                            <a:solidFill>
                              <a:srgbClr val="666666">
                                <a:lumMod val="50000"/>
                              </a:srgbClr>
                            </a:solidFill>
                            <a:effectLst/>
                            <a:uLnTx/>
                            <a:uFillTx/>
                            <a:latin typeface="Cambria Math" panose="02040503050406030204" pitchFamily="18" charset="0"/>
                          </a:rPr>
                          <m:t>𝑡</m:t>
                        </m:r>
                        <m:r>
                          <a:rPr kumimoji="0" lang="en-US" altLang="zh-CN" sz="2400" b="0" i="1" u="none" strike="noStrike" kern="1200" cap="none" spc="0" normalizeH="0" baseline="0" noProof="0" smtClean="0">
                            <a:ln>
                              <a:noFill/>
                            </a:ln>
                            <a:solidFill>
                              <a:srgbClr val="666666">
                                <a:lumMod val="50000"/>
                              </a:srgbClr>
                            </a:solidFill>
                            <a:effectLst/>
                            <a:uLnTx/>
                            <a:uFillTx/>
                            <a:latin typeface="Cambria Math" panose="02040503050406030204" pitchFamily="18" charset="0"/>
                          </a:rPr>
                          <m:t>)</m:t>
                        </m:r>
                      </m:sup>
                    </m:sSubSup>
                    <m:r>
                      <a:rPr kumimoji="0" lang="en-US" altLang="zh-CN" sz="2400" b="0" i="1" u="none" strike="noStrike" kern="1200" cap="none" spc="0" normalizeH="0" baseline="0" noProof="0" smtClean="0">
                        <a:ln>
                          <a:noFill/>
                        </a:ln>
                        <a:solidFill>
                          <a:srgbClr val="666666">
                            <a:lumMod val="50000"/>
                          </a:srgbClr>
                        </a:solidFill>
                        <a:effectLst/>
                        <a:uLnTx/>
                        <a:uFillTx/>
                        <a:latin typeface="Cambria Math" panose="02040503050406030204" pitchFamily="18" charset="0"/>
                      </a:rPr>
                      <m:t> </m:t>
                    </m:r>
                    <m: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m:t>
                    </m:r>
                  </m:oMath>
                </a14:m>
                <a:r>
                  <a:rPr kumimoji="0" lang="en-US" altLang="zh-CN" sz="2400" b="0" i="0" u="none" strike="noStrike" kern="1200" cap="none" spc="0" normalizeH="0" baseline="0" noProof="0" dirty="0" smtClean="0">
                    <a:ln>
                      <a:noFill/>
                    </a:ln>
                    <a:solidFill>
                      <a:srgbClr val="FF0000"/>
                    </a:solidFill>
                    <a:effectLst/>
                    <a:uLnTx/>
                    <a:uFillTx/>
                    <a:latin typeface="Gill Sans" charset="0"/>
                    <a:ea typeface="Gill Sans" charset="0"/>
                    <a:cs typeface="Gill Sans" charset="0"/>
                  </a:rPr>
                  <a:t>label</a:t>
                </a: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 </a:t>
                </a:r>
                <a:r>
                  <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for the </a:t>
                </a:r>
                <a:r>
                  <a:rPr kumimoji="0" lang="en-US" altLang="zh-CN" sz="2400" b="0" i="0" u="none" strike="noStrike" kern="1200" cap="none" spc="0" normalizeH="0" baseline="0" noProof="0" dirty="0" err="1">
                    <a:ln>
                      <a:noFill/>
                    </a:ln>
                    <a:solidFill>
                      <a:srgbClr val="666666">
                        <a:lumMod val="50000"/>
                      </a:srgbClr>
                    </a:solidFill>
                    <a:effectLst/>
                    <a:uLnTx/>
                    <a:uFillTx/>
                    <a:latin typeface="Gill Sans" charset="0"/>
                    <a:ea typeface="Gill Sans" charset="0"/>
                    <a:cs typeface="Gill Sans" charset="0"/>
                  </a:rPr>
                  <a:t>i-th</a:t>
                </a:r>
                <a:r>
                  <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 data point given by annotator </a:t>
                </a: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t</a:t>
                </a: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14:m>
                  <m:oMath xmlns:m="http://schemas.openxmlformats.org/officeDocument/2006/math">
                    <m:sSub>
                      <m:sSubPr>
                        <m:ctrlP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ctrlPr>
                      </m:sSubPr>
                      <m:e>
                        <m:r>
                          <m:rPr>
                            <m:sty m:val="p"/>
                          </m:rPr>
                          <a:rPr kumimoji="0" lang="en-US" altLang="zh-CN" sz="2400" b="0" i="1" u="none" strike="noStrike" kern="1200" cap="none" spc="0" normalizeH="0" baseline="0" noProof="0" smtClean="0">
                            <a:ln>
                              <a:noFill/>
                            </a:ln>
                            <a:solidFill>
                              <a:srgbClr val="666666">
                                <a:lumMod val="50000"/>
                              </a:srgbClr>
                            </a:solidFill>
                            <a:effectLst/>
                            <a:uLnTx/>
                            <a:uFillTx/>
                            <a:latin typeface="Cambria Math" panose="02040503050406030204" pitchFamily="18" charset="0"/>
                          </a:rPr>
                          <m:t>z</m:t>
                        </m:r>
                      </m:e>
                      <m:sub>
                        <m:r>
                          <m:rPr>
                            <m:sty m:val="p"/>
                          </m:rPr>
                          <a:rPr kumimoji="0" lang="en-US" altLang="zh-CN" sz="2400" b="0" i="1" u="none" strike="noStrike" kern="1200" cap="none" spc="0" normalizeH="0" baseline="0" noProof="0" smtClean="0">
                            <a:ln>
                              <a:noFill/>
                            </a:ln>
                            <a:solidFill>
                              <a:srgbClr val="666666">
                                <a:lumMod val="50000"/>
                              </a:srgbClr>
                            </a:solidFill>
                            <a:effectLst/>
                            <a:uLnTx/>
                            <a:uFillTx/>
                            <a:latin typeface="Cambria Math" panose="02040503050406030204" pitchFamily="18" charset="0"/>
                          </a:rPr>
                          <m:t>i</m:t>
                        </m:r>
                      </m:sub>
                    </m:sSub>
                  </m:oMath>
                </a14:m>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 </a:t>
                </a:r>
                <a:r>
                  <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 true (unknown) label for the </a:t>
                </a:r>
                <a:r>
                  <a:rPr kumimoji="0" lang="en-US" altLang="zh-CN" sz="2400" b="0" i="0" u="none" strike="noStrike" kern="1200" cap="none" spc="0" normalizeH="0" baseline="0" noProof="0" dirty="0" err="1">
                    <a:ln>
                      <a:noFill/>
                    </a:ln>
                    <a:solidFill>
                      <a:srgbClr val="666666">
                        <a:lumMod val="50000"/>
                      </a:srgbClr>
                    </a:solidFill>
                    <a:effectLst/>
                    <a:uLnTx/>
                    <a:uFillTx/>
                    <a:latin typeface="Gill Sans" charset="0"/>
                    <a:ea typeface="Gill Sans" charset="0"/>
                    <a:cs typeface="Gill Sans" charset="0"/>
                  </a:rPr>
                  <a:t>i-th</a:t>
                </a:r>
                <a:r>
                  <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 </a:t>
                </a: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data</a:t>
                </a: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The conditional distribution</a:t>
                </a:r>
              </a:p>
            </p:txBody>
          </p:sp>
        </mc:Choice>
        <mc:Fallback xmlns="">
          <p:sp>
            <p:nvSpPr>
              <p:cNvPr id="15" name="Text Placeholder 1"/>
              <p:cNvSpPr txBox="1">
                <a:spLocks noRot="1" noChangeAspect="1" noMove="1" noResize="1" noEditPoints="1" noAdjustHandles="1" noChangeArrowheads="1" noChangeShapeType="1" noTextEdit="1"/>
              </p:cNvSpPr>
              <p:nvPr/>
            </p:nvSpPr>
            <p:spPr>
              <a:xfrm>
                <a:off x="427102" y="1090307"/>
                <a:ext cx="5273788" cy="5344359"/>
              </a:xfrm>
              <a:prstGeom prst="rect">
                <a:avLst/>
              </a:prstGeom>
              <a:blipFill>
                <a:blip r:embed="rId3"/>
                <a:stretch>
                  <a:fillRect l="-2312" t="-1254" r="-5202"/>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5441246" y="1653321"/>
            <a:ext cx="3443110" cy="1484591"/>
          </a:xfrm>
          <a:prstGeom prst="rect">
            <a:avLst/>
          </a:prstGeom>
        </p:spPr>
      </p:pic>
      <p:pic>
        <p:nvPicPr>
          <p:cNvPr id="4" name="图片 3"/>
          <p:cNvPicPr>
            <a:picLocks noChangeAspect="1"/>
          </p:cNvPicPr>
          <p:nvPr/>
        </p:nvPicPr>
        <p:blipFill>
          <a:blip r:embed="rId5"/>
          <a:stretch>
            <a:fillRect/>
          </a:stretch>
        </p:blipFill>
        <p:spPr>
          <a:xfrm>
            <a:off x="1337117" y="4848810"/>
            <a:ext cx="6066667" cy="885714"/>
          </a:xfrm>
          <a:prstGeom prst="rect">
            <a:avLst/>
          </a:prstGeom>
        </p:spPr>
      </p:pic>
    </p:spTree>
    <p:extLst>
      <p:ext uri="{BB962C8B-B14F-4D97-AF65-F5344CB8AC3E}">
        <p14:creationId xmlns:p14="http://schemas.microsoft.com/office/powerpoint/2010/main" val="10267275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sz="3600" dirty="0">
                <a:latin typeface="Gill Sans" charset="0"/>
                <a:ea typeface="Gill Sans" charset="0"/>
                <a:cs typeface="Gill Sans" charset="0"/>
              </a:rPr>
              <a:t>Multi-Oracle Active Learning</a:t>
            </a:r>
            <a:endParaRPr lang="en-US" sz="3600" dirty="0">
              <a:latin typeface="Gill Sans" charset="0"/>
              <a:ea typeface="Gill Sans" charset="0"/>
              <a:cs typeface="Gill Sans" charset="0"/>
            </a:endParaRPr>
          </a:p>
        </p:txBody>
      </p:sp>
      <p:sp>
        <p:nvSpPr>
          <p:cNvPr id="15" name="Text Placeholder 1"/>
          <p:cNvSpPr txBox="1">
            <a:spLocks/>
          </p:cNvSpPr>
          <p:nvPr/>
        </p:nvSpPr>
        <p:spPr>
          <a:xfrm>
            <a:off x="427102" y="1090307"/>
            <a:ext cx="5273788"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8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Active Learning from Crowds</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Labeler model</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A Gaussian model</a:t>
            </a: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 </a:t>
            </a:r>
            <a:r>
              <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Bernoulli model:</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p:txBody>
      </p:sp>
      <p:pic>
        <p:nvPicPr>
          <p:cNvPr id="5" name="图片 4"/>
          <p:cNvPicPr>
            <a:picLocks noChangeAspect="1"/>
          </p:cNvPicPr>
          <p:nvPr/>
        </p:nvPicPr>
        <p:blipFill>
          <a:blip r:embed="rId3"/>
          <a:stretch>
            <a:fillRect/>
          </a:stretch>
        </p:blipFill>
        <p:spPr>
          <a:xfrm>
            <a:off x="1924381" y="2603717"/>
            <a:ext cx="5295238" cy="657143"/>
          </a:xfrm>
          <a:prstGeom prst="rect">
            <a:avLst/>
          </a:prstGeom>
        </p:spPr>
      </p:pic>
      <p:pic>
        <p:nvPicPr>
          <p:cNvPr id="6" name="图片 5"/>
          <p:cNvPicPr>
            <a:picLocks noChangeAspect="1"/>
          </p:cNvPicPr>
          <p:nvPr/>
        </p:nvPicPr>
        <p:blipFill>
          <a:blip r:embed="rId4"/>
          <a:stretch>
            <a:fillRect/>
          </a:stretch>
        </p:blipFill>
        <p:spPr>
          <a:xfrm>
            <a:off x="2017524" y="3362486"/>
            <a:ext cx="5371429" cy="800000"/>
          </a:xfrm>
          <a:prstGeom prst="rect">
            <a:avLst/>
          </a:prstGeom>
        </p:spPr>
      </p:pic>
      <p:pic>
        <p:nvPicPr>
          <p:cNvPr id="7" name="图片 6"/>
          <p:cNvPicPr>
            <a:picLocks noChangeAspect="1"/>
          </p:cNvPicPr>
          <p:nvPr/>
        </p:nvPicPr>
        <p:blipFill>
          <a:blip r:embed="rId5"/>
          <a:stretch>
            <a:fillRect/>
          </a:stretch>
        </p:blipFill>
        <p:spPr>
          <a:xfrm>
            <a:off x="1631809" y="4991814"/>
            <a:ext cx="6142857" cy="647619"/>
          </a:xfrm>
          <a:prstGeom prst="rect">
            <a:avLst/>
          </a:prstGeom>
        </p:spPr>
      </p:pic>
    </p:spTree>
    <p:extLst>
      <p:ext uri="{BB962C8B-B14F-4D97-AF65-F5344CB8AC3E}">
        <p14:creationId xmlns:p14="http://schemas.microsoft.com/office/powerpoint/2010/main" val="24911345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sz="3600" dirty="0">
                <a:latin typeface="Gill Sans" charset="0"/>
                <a:ea typeface="Gill Sans" charset="0"/>
                <a:cs typeface="Gill Sans" charset="0"/>
              </a:rPr>
              <a:t>Multi-Oracle Active Learning</a:t>
            </a:r>
            <a:endParaRPr lang="en-US" sz="3600" dirty="0">
              <a:latin typeface="Gill Sans" charset="0"/>
              <a:ea typeface="Gill Sans" charset="0"/>
              <a:cs typeface="Gill Sans" charset="0"/>
            </a:endParaRPr>
          </a:p>
        </p:txBody>
      </p:sp>
      <mc:AlternateContent xmlns:mc="http://schemas.openxmlformats.org/markup-compatibility/2006" xmlns:a14="http://schemas.microsoft.com/office/drawing/2010/main">
        <mc:Choice Requires="a14">
          <p:sp>
            <p:nvSpPr>
              <p:cNvPr id="15" name="Text Placeholder 1"/>
              <p:cNvSpPr txBox="1">
                <a:spLocks/>
              </p:cNvSpPr>
              <p:nvPr/>
            </p:nvSpPr>
            <p:spPr>
              <a:xfrm>
                <a:off x="427101" y="1090307"/>
                <a:ext cx="7723477"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8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Active Learning from Crowds</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Logistic regression model for classification</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一旦参数</a:t>
                </a:r>
                <a14:m>
                  <m:oMath xmlns:m="http://schemas.openxmlformats.org/officeDocument/2006/math">
                    <m:r>
                      <a:rPr kumimoji="0" lang="zh-CN" altLang="en-US" sz="2400" b="0" i="1" u="none" strike="noStrike" kern="1200" cap="none" spc="0" normalizeH="0" baseline="0" noProof="0" smtClean="0">
                        <a:ln>
                          <a:noFill/>
                        </a:ln>
                        <a:solidFill>
                          <a:srgbClr val="666666">
                            <a:lumMod val="50000"/>
                          </a:srgbClr>
                        </a:solidFill>
                        <a:effectLst/>
                        <a:uLnTx/>
                        <a:uFillTx/>
                        <a:latin typeface="Cambria Math" panose="02040503050406030204" pitchFamily="18" charset="0"/>
                        <a:ea typeface="Gill Sans" charset="0"/>
                        <a:cs typeface="Gill Sans" charset="0"/>
                      </a:rPr>
                      <m:t>𝛼</m:t>
                    </m:r>
                    <m:r>
                      <a:rPr kumimoji="0" lang="zh-CN" altLang="en-US" sz="2400" b="0" i="1" u="none" strike="noStrike" kern="1200" cap="none" spc="0" normalizeH="0" baseline="0" noProof="0">
                        <a:ln>
                          <a:noFill/>
                        </a:ln>
                        <a:solidFill>
                          <a:srgbClr val="666666">
                            <a:lumMod val="50000"/>
                          </a:srgbClr>
                        </a:solidFill>
                        <a:effectLst/>
                        <a:uLnTx/>
                        <a:uFillTx/>
                        <a:latin typeface="Cambria Math" panose="02040503050406030204" pitchFamily="18" charset="0"/>
                        <a:ea typeface="Gill Sans" charset="0"/>
                        <a:cs typeface="Gill Sans" charset="0"/>
                      </a:rPr>
                      <m:t>和</m:t>
                    </m:r>
                    <m:r>
                      <a:rPr kumimoji="0" lang="zh-CN" altLang="en-US" sz="2400" b="0" i="1" u="none" strike="noStrike" kern="1200" cap="none" spc="0" normalizeH="0" baseline="0" noProof="0" smtClean="0">
                        <a:ln>
                          <a:noFill/>
                        </a:ln>
                        <a:solidFill>
                          <a:srgbClr val="666666">
                            <a:lumMod val="50000"/>
                          </a:srgbClr>
                        </a:solidFill>
                        <a:effectLst/>
                        <a:uLnTx/>
                        <a:uFillTx/>
                        <a:latin typeface="Cambria Math" panose="02040503050406030204" pitchFamily="18" charset="0"/>
                        <a:ea typeface="Gill Sans" charset="0"/>
                        <a:cs typeface="Gill Sans" charset="0"/>
                      </a:rPr>
                      <m:t>𝛽</m:t>
                    </m:r>
                  </m:oMath>
                </a14:m>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在模型训练阶段被估算出来，一个新的数据点</a:t>
                </a: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x</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就可以通过公式</a:t>
                </a: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5</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完成分类。</a:t>
                </a: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p:txBody>
          </p:sp>
        </mc:Choice>
        <mc:Fallback xmlns="">
          <p:sp>
            <p:nvSpPr>
              <p:cNvPr id="15" name="Text Placeholder 1"/>
              <p:cNvSpPr txBox="1">
                <a:spLocks noRot="1" noChangeAspect="1" noMove="1" noResize="1" noEditPoints="1" noAdjustHandles="1" noChangeArrowheads="1" noChangeShapeType="1" noTextEdit="1"/>
              </p:cNvSpPr>
              <p:nvPr/>
            </p:nvSpPr>
            <p:spPr>
              <a:xfrm>
                <a:off x="427101" y="1090307"/>
                <a:ext cx="7723477" cy="5344359"/>
              </a:xfrm>
              <a:prstGeom prst="rect">
                <a:avLst/>
              </a:prstGeom>
              <a:blipFill>
                <a:blip r:embed="rId3"/>
                <a:stretch>
                  <a:fillRect l="-1579" t="-1254"/>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1584368" y="2228353"/>
            <a:ext cx="5990476" cy="504762"/>
          </a:xfrm>
          <a:prstGeom prst="rect">
            <a:avLst/>
          </a:prstGeom>
        </p:spPr>
      </p:pic>
    </p:spTree>
    <p:extLst>
      <p:ext uri="{BB962C8B-B14F-4D97-AF65-F5344CB8AC3E}">
        <p14:creationId xmlns:p14="http://schemas.microsoft.com/office/powerpoint/2010/main" val="25044544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ChangeArrowheads="1"/>
          </p:cNvSpPr>
          <p:nvPr>
            <p:ph type="title"/>
          </p:nvPr>
        </p:nvSpPr>
        <p:spPr>
          <a:xfrm>
            <a:off x="342900" y="217170"/>
            <a:ext cx="8382000" cy="544830"/>
          </a:xfrm>
        </p:spPr>
        <p:txBody>
          <a:bodyPr>
            <a:noAutofit/>
          </a:bodyPr>
          <a:lstStyle/>
          <a:p>
            <a:r>
              <a:rPr lang="en-US" altLang="zh-CN" sz="3200" dirty="0">
                <a:latin typeface="Gill Sans" charset="0"/>
                <a:ea typeface="Gill Sans" charset="0"/>
                <a:cs typeface="Gill Sans" charset="0"/>
              </a:rPr>
              <a:t>Incorporating Unlabeled Data in the </a:t>
            </a:r>
            <a:r>
              <a:rPr lang="en-US" altLang="zh-CN" sz="3200" dirty="0" smtClean="0">
                <a:latin typeface="Gill Sans" charset="0"/>
                <a:ea typeface="Gill Sans" charset="0"/>
                <a:cs typeface="Gill Sans" charset="0"/>
              </a:rPr>
              <a:t>process</a:t>
            </a:r>
            <a:endParaRPr lang="en-US" altLang="zh-CN" sz="3200" dirty="0">
              <a:latin typeface="Gill Sans" charset="0"/>
              <a:ea typeface="Gill Sans" charset="0"/>
              <a:cs typeface="Gill Sans" charset="0"/>
            </a:endParaRPr>
          </a:p>
        </p:txBody>
      </p:sp>
      <p:sp>
        <p:nvSpPr>
          <p:cNvPr id="278531" name="Rectangle 3"/>
          <p:cNvSpPr>
            <a:spLocks noChangeArrowheads="1"/>
          </p:cNvSpPr>
          <p:nvPr/>
        </p:nvSpPr>
        <p:spPr bwMode="auto">
          <a:xfrm>
            <a:off x="228600" y="1594485"/>
            <a:ext cx="8610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lgn="l">
              <a:spcBef>
                <a:spcPct val="20000"/>
              </a:spcBef>
              <a:buChar char="•"/>
              <a:defRPr sz="2800">
                <a:solidFill>
                  <a:schemeClr val="tx1"/>
                </a:solidFill>
                <a:latin typeface="Arial" charset="0"/>
              </a:defRPr>
            </a:lvl1pPr>
            <a:lvl2pPr marL="742950" indent="-285750" algn="l">
              <a:spcBef>
                <a:spcPct val="20000"/>
              </a:spcBef>
              <a:buChar char="–"/>
              <a:defRPr sz="2400">
                <a:solidFill>
                  <a:schemeClr val="tx1"/>
                </a:solidFill>
                <a:latin typeface="Arial" charset="0"/>
              </a:defRPr>
            </a:lvl2pPr>
            <a:lvl3pPr marL="1143000" indent="-228600" algn="l">
              <a:spcBef>
                <a:spcPct val="20000"/>
              </a:spcBef>
              <a:buChar char="•"/>
              <a:defRPr sz="2000">
                <a:solidFill>
                  <a:schemeClr val="tx1"/>
                </a:solidFill>
                <a:latin typeface="Arial" charset="0"/>
              </a:defRPr>
            </a:lvl3pPr>
            <a:lvl4pPr marL="1600200" indent="-228600" algn="l">
              <a:spcBef>
                <a:spcPct val="20000"/>
              </a:spcBef>
              <a:buChar char="–"/>
              <a:defRPr>
                <a:solidFill>
                  <a:schemeClr val="tx1"/>
                </a:solidFill>
                <a:latin typeface="Arial" charset="0"/>
              </a:defRPr>
            </a:lvl4pPr>
            <a:lvl5pPr marL="2057400" indent="-228600" algn="l">
              <a:spcBef>
                <a:spcPct val="20000"/>
              </a:spcBef>
              <a:buChar char="»"/>
              <a:defRPr>
                <a:solidFill>
                  <a:schemeClr val="tx1"/>
                </a:solidFill>
                <a:latin typeface="Arial" charset="0"/>
              </a:defRPr>
            </a:lvl5pPr>
            <a:lvl6pPr marL="2514600" indent="-228600" fontAlgn="base">
              <a:spcBef>
                <a:spcPct val="20000"/>
              </a:spcBef>
              <a:spcAft>
                <a:spcPct val="0"/>
              </a:spcAft>
              <a:buChar char="»"/>
              <a:defRPr>
                <a:solidFill>
                  <a:schemeClr val="tx1"/>
                </a:solidFill>
                <a:latin typeface="Arial" charset="0"/>
              </a:defRPr>
            </a:lvl6pPr>
            <a:lvl7pPr marL="2971800" indent="-228600" fontAlgn="base">
              <a:spcBef>
                <a:spcPct val="20000"/>
              </a:spcBef>
              <a:spcAft>
                <a:spcPct val="0"/>
              </a:spcAft>
              <a:buChar char="»"/>
              <a:defRPr>
                <a:solidFill>
                  <a:schemeClr val="tx1"/>
                </a:solidFill>
                <a:latin typeface="Arial" charset="0"/>
              </a:defRPr>
            </a:lvl7pPr>
            <a:lvl8pPr marL="3429000" indent="-228600" fontAlgn="base">
              <a:spcBef>
                <a:spcPct val="20000"/>
              </a:spcBef>
              <a:spcAft>
                <a:spcPct val="0"/>
              </a:spcAft>
              <a:buChar char="»"/>
              <a:defRPr>
                <a:solidFill>
                  <a:schemeClr val="tx1"/>
                </a:solidFill>
                <a:latin typeface="Arial" charset="0"/>
              </a:defRPr>
            </a:lvl8pPr>
            <a:lvl9pPr marL="3886200" indent="-228600" fontAlgn="base">
              <a:spcBef>
                <a:spcPct val="20000"/>
              </a:spcBef>
              <a:spcAft>
                <a:spcPct val="0"/>
              </a:spcAft>
              <a:buChar char="»"/>
              <a:defRPr>
                <a:solidFill>
                  <a:schemeClr val="tx1"/>
                </a:solidFill>
                <a:latin typeface="Arial" charset="0"/>
              </a:defRPr>
            </a:lvl9pPr>
          </a:lstStyle>
          <a:p>
            <a:pPr marL="342900" marR="0" lvl="0" indent="-342900" algn="l" defTabSz="914377" rtl="0" eaLnBrk="1" fontAlgn="auto" latinLnBrk="0" hangingPunct="1">
              <a:lnSpc>
                <a:spcPct val="100000"/>
              </a:lnSpc>
              <a:spcBef>
                <a:spcPct val="0"/>
              </a:spcBef>
              <a:spcAft>
                <a:spcPts val="0"/>
              </a:spcAft>
              <a:buClrTx/>
              <a:buSzTx/>
              <a:buFontTx/>
              <a:buChar char="•"/>
              <a:tabLst/>
              <a:defRPr/>
            </a:pPr>
            <a:r>
              <a:rPr kumimoji="0" lang="en-US" altLang="zh-CN" sz="2600" b="0" i="0" u="none" strike="noStrike" kern="1200" cap="none" spc="0" normalizeH="0" baseline="0" noProof="0" dirty="0">
                <a:ln>
                  <a:noFill/>
                </a:ln>
                <a:solidFill>
                  <a:srgbClr val="666666"/>
                </a:solidFill>
                <a:effectLst/>
                <a:uLnTx/>
                <a:uFillTx/>
                <a:latin typeface="Comic Sans MS" charset="0"/>
                <a:ea typeface="宋体" panose="02010600030101010101" pitchFamily="2" charset="-122"/>
                <a:cs typeface="+mn-cs"/>
              </a:rPr>
              <a:t>In </a:t>
            </a:r>
            <a:r>
              <a:rPr kumimoji="0" lang="en-US" altLang="zh-CN" sz="2600" b="0" i="0" u="none" strike="noStrike" kern="1200" cap="none" spc="0" normalizeH="0" baseline="0" noProof="0" dirty="0">
                <a:ln>
                  <a:noFill/>
                </a:ln>
                <a:solidFill>
                  <a:srgbClr val="0000CC"/>
                </a:solidFill>
                <a:effectLst/>
                <a:uLnTx/>
                <a:uFillTx/>
                <a:latin typeface="Comic Sans MS" charset="0"/>
                <a:ea typeface="宋体" panose="02010600030101010101" pitchFamily="2" charset="-122"/>
                <a:cs typeface="+mn-cs"/>
              </a:rPr>
              <a:t>many</a:t>
            </a:r>
            <a:r>
              <a:rPr kumimoji="0" lang="en-US" altLang="zh-CN" sz="2600" b="0" i="0" u="none" strike="noStrike" kern="1200" cap="none" spc="0" normalizeH="0" baseline="0" noProof="0" dirty="0">
                <a:ln>
                  <a:noFill/>
                </a:ln>
                <a:solidFill>
                  <a:srgbClr val="666666"/>
                </a:solidFill>
                <a:effectLst/>
                <a:uLnTx/>
                <a:uFillTx/>
                <a:latin typeface="Comic Sans MS" charset="0"/>
                <a:ea typeface="宋体" panose="02010600030101010101" pitchFamily="2" charset="-122"/>
                <a:cs typeface="+mn-cs"/>
              </a:rPr>
              <a:t> settings, unlabeled data is </a:t>
            </a:r>
            <a:r>
              <a:rPr kumimoji="0" lang="en-US" altLang="zh-CN" sz="2600" b="0" i="0" u="none" strike="noStrike" kern="1200" cap="none" spc="0" normalizeH="0" baseline="0" noProof="0" dirty="0">
                <a:ln>
                  <a:noFill/>
                </a:ln>
                <a:solidFill>
                  <a:srgbClr val="0000CC"/>
                </a:solidFill>
                <a:effectLst/>
                <a:uLnTx/>
                <a:uFillTx/>
                <a:latin typeface="Comic Sans MS" charset="0"/>
                <a:ea typeface="宋体" panose="02010600030101010101" pitchFamily="2" charset="-122"/>
                <a:cs typeface="+mn-cs"/>
              </a:rPr>
              <a:t>cheap &amp; easy to obtain</a:t>
            </a:r>
            <a:r>
              <a:rPr kumimoji="0" lang="en-US" altLang="zh-CN" sz="2600" b="0" i="0" u="none" strike="noStrike" kern="1200" cap="none" spc="0" normalizeH="0" baseline="0" noProof="0" dirty="0">
                <a:ln>
                  <a:noFill/>
                </a:ln>
                <a:solidFill>
                  <a:srgbClr val="666666"/>
                </a:solidFill>
                <a:effectLst/>
                <a:uLnTx/>
                <a:uFillTx/>
                <a:latin typeface="Comic Sans MS" charset="0"/>
                <a:ea typeface="宋体" panose="02010600030101010101" pitchFamily="2" charset="-122"/>
                <a:cs typeface="+mn-cs"/>
              </a:rPr>
              <a:t>, labeled data is </a:t>
            </a:r>
            <a:r>
              <a:rPr kumimoji="0" lang="en-US" altLang="zh-CN" sz="2600" b="0" i="0" u="none" strike="noStrike" kern="1200" cap="none" spc="0" normalizeH="0" baseline="0" noProof="0" dirty="0">
                <a:ln>
                  <a:noFill/>
                </a:ln>
                <a:solidFill>
                  <a:srgbClr val="0000CC"/>
                </a:solidFill>
                <a:effectLst/>
                <a:uLnTx/>
                <a:uFillTx/>
                <a:latin typeface="Comic Sans MS" charset="0"/>
                <a:ea typeface="宋体" panose="02010600030101010101" pitchFamily="2" charset="-122"/>
                <a:cs typeface="+mn-cs"/>
              </a:rPr>
              <a:t>much</a:t>
            </a:r>
            <a:r>
              <a:rPr kumimoji="0" lang="en-US" altLang="zh-CN" sz="2600" b="0" i="0" u="none" strike="noStrike" kern="1200" cap="none" spc="0" normalizeH="0" baseline="0" noProof="0" dirty="0">
                <a:ln>
                  <a:noFill/>
                </a:ln>
                <a:solidFill>
                  <a:srgbClr val="666666"/>
                </a:solidFill>
                <a:effectLst/>
                <a:uLnTx/>
                <a:uFillTx/>
                <a:latin typeface="Comic Sans MS" charset="0"/>
                <a:ea typeface="宋体" panose="02010600030101010101" pitchFamily="2" charset="-122"/>
                <a:cs typeface="+mn-cs"/>
              </a:rPr>
              <a:t> </a:t>
            </a:r>
            <a:r>
              <a:rPr kumimoji="0" lang="en-US" altLang="zh-CN" sz="2600" b="0" i="0" u="none" strike="noStrike" kern="1200" cap="none" spc="0" normalizeH="0" baseline="0" noProof="0" dirty="0">
                <a:ln>
                  <a:noFill/>
                </a:ln>
                <a:solidFill>
                  <a:srgbClr val="0000CC"/>
                </a:solidFill>
                <a:effectLst/>
                <a:uLnTx/>
                <a:uFillTx/>
                <a:latin typeface="Comic Sans MS" charset="0"/>
                <a:ea typeface="宋体" panose="02010600030101010101" pitchFamily="2" charset="-122"/>
                <a:cs typeface="+mn-cs"/>
              </a:rPr>
              <a:t>more expensive</a:t>
            </a:r>
            <a:r>
              <a:rPr kumimoji="0" lang="en-US" altLang="zh-CN" sz="2600" b="0" i="0" u="none" strike="noStrike" kern="1200" cap="none" spc="0" normalizeH="0" baseline="0" noProof="0" dirty="0">
                <a:ln>
                  <a:noFill/>
                </a:ln>
                <a:solidFill>
                  <a:srgbClr val="666666"/>
                </a:solidFill>
                <a:effectLst/>
                <a:uLnTx/>
                <a:uFillTx/>
                <a:latin typeface="Comic Sans MS" charset="0"/>
                <a:ea typeface="宋体" panose="02010600030101010101" pitchFamily="2" charset="-122"/>
                <a:cs typeface="+mn-cs"/>
              </a:rPr>
              <a:t>.</a:t>
            </a:r>
          </a:p>
        </p:txBody>
      </p:sp>
      <p:sp>
        <p:nvSpPr>
          <p:cNvPr id="278532" name="Rectangle 4"/>
          <p:cNvSpPr>
            <a:spLocks noChangeArrowheads="1"/>
          </p:cNvSpPr>
          <p:nvPr/>
        </p:nvSpPr>
        <p:spPr bwMode="auto">
          <a:xfrm>
            <a:off x="762000" y="2661285"/>
            <a:ext cx="8153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lgn="l">
              <a:spcBef>
                <a:spcPct val="20000"/>
              </a:spcBef>
              <a:buChar char="•"/>
              <a:defRPr sz="2800">
                <a:solidFill>
                  <a:schemeClr val="tx1"/>
                </a:solidFill>
                <a:latin typeface="Arial" charset="0"/>
              </a:defRPr>
            </a:lvl1pPr>
            <a:lvl2pPr marL="742950" indent="-285750" algn="l">
              <a:spcBef>
                <a:spcPct val="20000"/>
              </a:spcBef>
              <a:buChar char="–"/>
              <a:defRPr sz="2400">
                <a:solidFill>
                  <a:schemeClr val="tx1"/>
                </a:solidFill>
                <a:latin typeface="Arial" charset="0"/>
              </a:defRPr>
            </a:lvl2pPr>
            <a:lvl3pPr marL="1143000" indent="-228600" algn="l">
              <a:spcBef>
                <a:spcPct val="20000"/>
              </a:spcBef>
              <a:buChar char="•"/>
              <a:defRPr sz="2000">
                <a:solidFill>
                  <a:schemeClr val="tx1"/>
                </a:solidFill>
                <a:latin typeface="Arial" charset="0"/>
              </a:defRPr>
            </a:lvl3pPr>
            <a:lvl4pPr marL="1600200" indent="-228600" algn="l">
              <a:spcBef>
                <a:spcPct val="20000"/>
              </a:spcBef>
              <a:buChar char="–"/>
              <a:defRPr>
                <a:solidFill>
                  <a:schemeClr val="tx1"/>
                </a:solidFill>
                <a:latin typeface="Arial" charset="0"/>
              </a:defRPr>
            </a:lvl4pPr>
            <a:lvl5pPr marL="2057400" indent="-228600" algn="l">
              <a:spcBef>
                <a:spcPct val="20000"/>
              </a:spcBef>
              <a:buChar char="»"/>
              <a:defRPr>
                <a:solidFill>
                  <a:schemeClr val="tx1"/>
                </a:solidFill>
                <a:latin typeface="Arial" charset="0"/>
              </a:defRPr>
            </a:lvl5pPr>
            <a:lvl6pPr marL="2514600" indent="-228600" fontAlgn="base">
              <a:spcBef>
                <a:spcPct val="20000"/>
              </a:spcBef>
              <a:spcAft>
                <a:spcPct val="0"/>
              </a:spcAft>
              <a:buChar char="»"/>
              <a:defRPr>
                <a:solidFill>
                  <a:schemeClr val="tx1"/>
                </a:solidFill>
                <a:latin typeface="Arial" charset="0"/>
              </a:defRPr>
            </a:lvl6pPr>
            <a:lvl7pPr marL="2971800" indent="-228600" fontAlgn="base">
              <a:spcBef>
                <a:spcPct val="20000"/>
              </a:spcBef>
              <a:spcAft>
                <a:spcPct val="0"/>
              </a:spcAft>
              <a:buChar char="»"/>
              <a:defRPr>
                <a:solidFill>
                  <a:schemeClr val="tx1"/>
                </a:solidFill>
                <a:latin typeface="Arial" charset="0"/>
              </a:defRPr>
            </a:lvl7pPr>
            <a:lvl8pPr marL="3429000" indent="-228600" fontAlgn="base">
              <a:spcBef>
                <a:spcPct val="20000"/>
              </a:spcBef>
              <a:spcAft>
                <a:spcPct val="0"/>
              </a:spcAft>
              <a:buChar char="»"/>
              <a:defRPr>
                <a:solidFill>
                  <a:schemeClr val="tx1"/>
                </a:solidFill>
                <a:latin typeface="Arial" charset="0"/>
              </a:defRPr>
            </a:lvl8pPr>
            <a:lvl9pPr marL="3886200" indent="-228600" fontAlgn="base">
              <a:spcBef>
                <a:spcPct val="20000"/>
              </a:spcBef>
              <a:spcAft>
                <a:spcPct val="0"/>
              </a:spcAft>
              <a:buChar char="»"/>
              <a:defRPr>
                <a:solidFill>
                  <a:schemeClr val="tx1"/>
                </a:solidFill>
                <a:latin typeface="Arial" charset="0"/>
              </a:defRPr>
            </a:lvl9pPr>
          </a:lstStyle>
          <a:p>
            <a:pPr marL="342900" marR="0" lvl="0" indent="-342900" algn="l" defTabSz="914377" rtl="0" eaLnBrk="1" fontAlgn="auto" latinLnBrk="0" hangingPunct="1">
              <a:lnSpc>
                <a:spcPct val="100000"/>
              </a:lnSpc>
              <a:spcBef>
                <a:spcPct val="0"/>
              </a:spcBef>
              <a:spcAft>
                <a:spcPts val="0"/>
              </a:spcAft>
              <a:buClrTx/>
              <a:buSzTx/>
              <a:buFontTx/>
              <a:buChar char="•"/>
              <a:tabLst/>
              <a:defRPr/>
            </a:pPr>
            <a:r>
              <a:rPr kumimoji="0" lang="en-US" altLang="zh-CN" sz="2400" b="0" i="0" u="none" strike="noStrike" kern="1200" cap="none" spc="0" normalizeH="0" baseline="0" noProof="0" dirty="0">
                <a:ln>
                  <a:noFill/>
                </a:ln>
                <a:solidFill>
                  <a:srgbClr val="666666"/>
                </a:solidFill>
                <a:effectLst/>
                <a:uLnTx/>
                <a:uFillTx/>
                <a:latin typeface="Comic Sans MS" charset="0"/>
                <a:ea typeface="宋体" panose="02010600030101010101" pitchFamily="2" charset="-122"/>
                <a:cs typeface="+mn-cs"/>
              </a:rPr>
              <a:t>Web page, document classification</a:t>
            </a:r>
          </a:p>
          <a:p>
            <a:pPr marL="342900" marR="0" lvl="0" indent="-342900" algn="l" defTabSz="914377" rtl="0" eaLnBrk="1" fontAlgn="auto" latinLnBrk="0" hangingPunct="1">
              <a:lnSpc>
                <a:spcPct val="100000"/>
              </a:lnSpc>
              <a:spcBef>
                <a:spcPct val="20000"/>
              </a:spcBef>
              <a:spcAft>
                <a:spcPts val="0"/>
              </a:spcAft>
              <a:buClrTx/>
              <a:buSzTx/>
              <a:buFontTx/>
              <a:buChar char="•"/>
              <a:tabLst/>
              <a:defRPr/>
            </a:pPr>
            <a:r>
              <a:rPr kumimoji="0" lang="en-US" altLang="zh-CN" sz="2400" b="0" i="0" u="none" strike="noStrike" kern="1200" cap="none" spc="0" normalizeH="0" baseline="0" noProof="0" dirty="0">
                <a:ln>
                  <a:noFill/>
                </a:ln>
                <a:solidFill>
                  <a:srgbClr val="666666"/>
                </a:solidFill>
                <a:effectLst/>
                <a:uLnTx/>
                <a:uFillTx/>
                <a:latin typeface="Comic Sans MS" charset="0"/>
                <a:ea typeface="宋体" panose="02010600030101010101" pitchFamily="2" charset="-122"/>
                <a:cs typeface="+mn-cs"/>
              </a:rPr>
              <a:t>OCR, Image classification</a:t>
            </a:r>
          </a:p>
          <a:p>
            <a:pPr marL="342900" marR="0" lvl="0" indent="-342900" algn="l" defTabSz="914377" rtl="0" eaLnBrk="1" fontAlgn="auto" latinLnBrk="0" hangingPunct="1">
              <a:lnSpc>
                <a:spcPct val="100000"/>
              </a:lnSpc>
              <a:spcBef>
                <a:spcPct val="20000"/>
              </a:spcBef>
              <a:spcAft>
                <a:spcPts val="0"/>
              </a:spcAft>
              <a:buClrTx/>
              <a:buSzTx/>
              <a:buFontTx/>
              <a:buNone/>
              <a:tabLst/>
              <a:defRPr/>
            </a:pPr>
            <a:endParaRPr kumimoji="0" lang="en-US" altLang="zh-CN" sz="2400" b="0" i="0" u="none" strike="noStrike" kern="1200" cap="none" spc="0" normalizeH="0" baseline="0" noProof="0" dirty="0">
              <a:ln>
                <a:noFill/>
              </a:ln>
              <a:solidFill>
                <a:srgbClr val="666666"/>
              </a:solidFill>
              <a:effectLst/>
              <a:uLnTx/>
              <a:uFillTx/>
              <a:latin typeface="Comic Sans MS" charset="0"/>
              <a:ea typeface="宋体" panose="02010600030101010101" pitchFamily="2" charset="-122"/>
              <a:cs typeface="+mn-cs"/>
            </a:endParaRPr>
          </a:p>
        </p:txBody>
      </p:sp>
    </p:spTree>
    <p:extLst>
      <p:ext uri="{BB962C8B-B14F-4D97-AF65-F5344CB8AC3E}">
        <p14:creationId xmlns:p14="http://schemas.microsoft.com/office/powerpoint/2010/main" val="163295304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sz="3600" dirty="0">
                <a:latin typeface="Gill Sans" charset="0"/>
                <a:ea typeface="Gill Sans" charset="0"/>
                <a:cs typeface="Gill Sans" charset="0"/>
              </a:rPr>
              <a:t>Multi-Oracle Active Learning</a:t>
            </a:r>
            <a:endParaRPr lang="en-US" sz="3600" dirty="0">
              <a:latin typeface="Gill Sans" charset="0"/>
              <a:ea typeface="Gill Sans" charset="0"/>
              <a:cs typeface="Gill Sans" charset="0"/>
            </a:endParaRPr>
          </a:p>
        </p:txBody>
      </p:sp>
      <mc:AlternateContent xmlns:mc="http://schemas.openxmlformats.org/markup-compatibility/2006" xmlns:a14="http://schemas.microsoft.com/office/drawing/2010/main">
        <mc:Choice Requires="a14">
          <p:sp>
            <p:nvSpPr>
              <p:cNvPr id="15" name="Text Placeholder 1"/>
              <p:cNvSpPr txBox="1">
                <a:spLocks/>
              </p:cNvSpPr>
              <p:nvPr/>
            </p:nvSpPr>
            <p:spPr>
              <a:xfrm>
                <a:off x="427101" y="1090307"/>
                <a:ext cx="7723477"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8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Active Learning from Crowds</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Logistic regression model for classification</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一旦参数</a:t>
                </a:r>
                <a14:m>
                  <m:oMath xmlns:m="http://schemas.openxmlformats.org/officeDocument/2006/math">
                    <m:r>
                      <a:rPr kumimoji="0" lang="zh-CN" altLang="en-US" sz="2400" b="0" i="1" u="none" strike="noStrike" kern="1200" cap="none" spc="0" normalizeH="0" baseline="0" noProof="0" smtClean="0">
                        <a:ln>
                          <a:noFill/>
                        </a:ln>
                        <a:solidFill>
                          <a:srgbClr val="666666">
                            <a:lumMod val="50000"/>
                          </a:srgbClr>
                        </a:solidFill>
                        <a:effectLst/>
                        <a:uLnTx/>
                        <a:uFillTx/>
                        <a:latin typeface="Cambria Math" panose="02040503050406030204" pitchFamily="18" charset="0"/>
                        <a:ea typeface="Gill Sans" charset="0"/>
                        <a:cs typeface="Gill Sans" charset="0"/>
                      </a:rPr>
                      <m:t>𝛼</m:t>
                    </m:r>
                    <m:r>
                      <a:rPr kumimoji="0" lang="zh-CN" altLang="en-US" sz="2400" b="0" i="1" u="none" strike="noStrike" kern="1200" cap="none" spc="0" normalizeH="0" baseline="0" noProof="0">
                        <a:ln>
                          <a:noFill/>
                        </a:ln>
                        <a:solidFill>
                          <a:srgbClr val="666666">
                            <a:lumMod val="50000"/>
                          </a:srgbClr>
                        </a:solidFill>
                        <a:effectLst/>
                        <a:uLnTx/>
                        <a:uFillTx/>
                        <a:latin typeface="Cambria Math" panose="02040503050406030204" pitchFamily="18" charset="0"/>
                        <a:ea typeface="Gill Sans" charset="0"/>
                        <a:cs typeface="Gill Sans" charset="0"/>
                      </a:rPr>
                      <m:t>和</m:t>
                    </m:r>
                    <m:r>
                      <a:rPr kumimoji="0" lang="zh-CN" altLang="en-US" sz="2400" b="0" i="1" u="none" strike="noStrike" kern="1200" cap="none" spc="0" normalizeH="0" baseline="0" noProof="0" smtClean="0">
                        <a:ln>
                          <a:noFill/>
                        </a:ln>
                        <a:solidFill>
                          <a:srgbClr val="666666">
                            <a:lumMod val="50000"/>
                          </a:srgbClr>
                        </a:solidFill>
                        <a:effectLst/>
                        <a:uLnTx/>
                        <a:uFillTx/>
                        <a:latin typeface="Cambria Math" panose="02040503050406030204" pitchFamily="18" charset="0"/>
                        <a:ea typeface="Gill Sans" charset="0"/>
                        <a:cs typeface="Gill Sans" charset="0"/>
                      </a:rPr>
                      <m:t>𝛽</m:t>
                    </m:r>
                  </m:oMath>
                </a14:m>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在模型训练阶段被估算出来，一个新的数据点</a:t>
                </a: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x</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就可以通过公式</a:t>
                </a: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5</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完成分类。</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选择最佳的训练点和标注者：</a:t>
                </a:r>
                <a:endParaRPr kumimoji="0" lang="en-US" altLang="zh-CN" sz="2400" b="1"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Step1 </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：选择新的训练数据加入数据集，有效提升</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模型</a:t>
                </a: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Step2 </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：为新选择的数据挑选最可靠的一个标注</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者为其提供标签</a:t>
                </a: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p:txBody>
          </p:sp>
        </mc:Choice>
        <mc:Fallback xmlns="">
          <p:sp>
            <p:nvSpPr>
              <p:cNvPr id="15" name="Text Placeholder 1"/>
              <p:cNvSpPr txBox="1">
                <a:spLocks noRot="1" noChangeAspect="1" noMove="1" noResize="1" noEditPoints="1" noAdjustHandles="1" noChangeArrowheads="1" noChangeShapeType="1" noTextEdit="1"/>
              </p:cNvSpPr>
              <p:nvPr/>
            </p:nvSpPr>
            <p:spPr>
              <a:xfrm>
                <a:off x="427101" y="1090307"/>
                <a:ext cx="7723477" cy="5344359"/>
              </a:xfrm>
              <a:prstGeom prst="rect">
                <a:avLst/>
              </a:prstGeom>
              <a:blipFill>
                <a:blip r:embed="rId3"/>
                <a:stretch>
                  <a:fillRect l="-1579" t="-1254" r="-158"/>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1584368" y="2228353"/>
            <a:ext cx="5990476" cy="504762"/>
          </a:xfrm>
          <a:prstGeom prst="rect">
            <a:avLst/>
          </a:prstGeom>
        </p:spPr>
      </p:pic>
    </p:spTree>
    <p:extLst>
      <p:ext uri="{BB962C8B-B14F-4D97-AF65-F5344CB8AC3E}">
        <p14:creationId xmlns:p14="http://schemas.microsoft.com/office/powerpoint/2010/main" val="3822102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sz="3600" dirty="0">
                <a:latin typeface="Gill Sans" charset="0"/>
                <a:ea typeface="Gill Sans" charset="0"/>
                <a:cs typeface="Gill Sans" charset="0"/>
              </a:rPr>
              <a:t>Multi-Oracle Active Learning</a:t>
            </a:r>
            <a:endParaRPr lang="en-US" sz="3600" dirty="0">
              <a:latin typeface="Gill Sans" charset="0"/>
              <a:ea typeface="Gill Sans" charset="0"/>
              <a:cs typeface="Gill Sans" charset="0"/>
            </a:endParaRPr>
          </a:p>
        </p:txBody>
      </p:sp>
      <mc:AlternateContent xmlns:mc="http://schemas.openxmlformats.org/markup-compatibility/2006" xmlns:a14="http://schemas.microsoft.com/office/drawing/2010/main">
        <mc:Choice Requires="a14">
          <p:sp>
            <p:nvSpPr>
              <p:cNvPr id="15" name="Text Placeholder 1"/>
              <p:cNvSpPr txBox="1">
                <a:spLocks/>
              </p:cNvSpPr>
              <p:nvPr/>
            </p:nvSpPr>
            <p:spPr>
              <a:xfrm>
                <a:off x="427101" y="1090307"/>
                <a:ext cx="7886700"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8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Step1</a:t>
                </a:r>
                <a:r>
                  <a:rPr kumimoji="0" lang="zh-CN" altLang="en-US" sz="28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r>
                  <a:rPr kumimoji="0" lang="en-US" altLang="zh-CN" sz="28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Which </a:t>
                </a:r>
                <a:r>
                  <a:rPr kumimoji="0" lang="en-US" altLang="zh-CN" sz="2800" b="1"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new training point to pick</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策略：选择一个最不确定的数据点。</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通过方程（</a:t>
                </a: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5</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）可得：</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TIPS</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14:m>
                  <m:oMath xmlns:m="http://schemas.openxmlformats.org/officeDocument/2006/math">
                    <m:sSub>
                      <m:sSubPr>
                        <m:ctrlPr>
                          <a:rPr kumimoji="0" lang="en-US" altLang="zh-CN" sz="2400" b="0" i="1" u="none" strike="noStrike" kern="1200" cap="none" spc="0" normalizeH="0" baseline="0" noProof="0" dirty="0" smtClean="0">
                            <a:ln>
                              <a:noFill/>
                            </a:ln>
                            <a:solidFill>
                              <a:srgbClr val="666666">
                                <a:lumMod val="50000"/>
                              </a:srgbClr>
                            </a:solidFill>
                            <a:effectLst/>
                            <a:uLnTx/>
                            <a:uFillTx/>
                            <a:latin typeface="Cambria Math" panose="02040503050406030204" pitchFamily="18" charset="0"/>
                          </a:rPr>
                        </m:ctrlPr>
                      </m:sSubPr>
                      <m:e>
                        <m:r>
                          <a:rPr kumimoji="0" lang="en-US" altLang="zh-CN" sz="2400" b="0" i="1" u="none" strike="noStrike" kern="1200" cap="none" spc="0" normalizeH="0" baseline="0" noProof="0" dirty="0">
                            <a:ln>
                              <a:noFill/>
                            </a:ln>
                            <a:solidFill>
                              <a:srgbClr val="666666">
                                <a:lumMod val="50000"/>
                              </a:srgbClr>
                            </a:solidFill>
                            <a:effectLst/>
                            <a:uLnTx/>
                            <a:uFillTx/>
                            <a:latin typeface="Cambria Math" panose="02040503050406030204" pitchFamily="18" charset="0"/>
                            <a:ea typeface="Gill Sans" charset="0"/>
                            <a:cs typeface="Gill Sans" charset="0"/>
                          </a:rPr>
                          <m:t>𝑎𝑟𝑔𝑚𝑖𝑛</m:t>
                        </m:r>
                      </m:e>
                      <m:sub>
                        <m:r>
                          <m:rPr>
                            <m:sty m:val="p"/>
                          </m:rPr>
                          <a:rPr kumimoji="0" lang="en-US" altLang="zh-CN" sz="2400" b="0" i="1" u="none" strike="noStrike" kern="1200" cap="none" spc="0" normalizeH="0" baseline="0" noProof="0" dirty="0">
                            <a:ln>
                              <a:noFill/>
                            </a:ln>
                            <a:solidFill>
                              <a:srgbClr val="666666">
                                <a:lumMod val="50000"/>
                              </a:srgbClr>
                            </a:solidFill>
                            <a:effectLst/>
                            <a:uLnTx/>
                            <a:uFillTx/>
                            <a:latin typeface="Cambria Math" panose="02040503050406030204" pitchFamily="18" charset="0"/>
                          </a:rPr>
                          <m:t>x</m:t>
                        </m:r>
                      </m:sub>
                    </m:sSub>
                  </m:oMath>
                </a14:m>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表示取得最小值的</a:t>
                </a: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x</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的集合</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p:txBody>
          </p:sp>
        </mc:Choice>
        <mc:Fallback xmlns="">
          <p:sp>
            <p:nvSpPr>
              <p:cNvPr id="15" name="Text Placeholder 1"/>
              <p:cNvSpPr txBox="1">
                <a:spLocks noRot="1" noChangeAspect="1" noMove="1" noResize="1" noEditPoints="1" noAdjustHandles="1" noChangeArrowheads="1" noChangeShapeType="1" noTextEdit="1"/>
              </p:cNvSpPr>
              <p:nvPr/>
            </p:nvSpPr>
            <p:spPr>
              <a:xfrm>
                <a:off x="427101" y="1090307"/>
                <a:ext cx="7886700" cy="5344359"/>
              </a:xfrm>
              <a:prstGeom prst="rect">
                <a:avLst/>
              </a:prstGeom>
              <a:blipFill>
                <a:blip r:embed="rId3"/>
                <a:stretch>
                  <a:fillRect l="-1546" t="-1368"/>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2962868" y="2209318"/>
            <a:ext cx="2384634" cy="804815"/>
          </a:xfrm>
          <a:prstGeom prst="rect">
            <a:avLst/>
          </a:prstGeom>
        </p:spPr>
      </p:pic>
      <p:pic>
        <p:nvPicPr>
          <p:cNvPr id="2" name="图片 1"/>
          <p:cNvPicPr>
            <a:picLocks noChangeAspect="1"/>
          </p:cNvPicPr>
          <p:nvPr/>
        </p:nvPicPr>
        <p:blipFill>
          <a:blip r:embed="rId5"/>
          <a:stretch>
            <a:fillRect/>
          </a:stretch>
        </p:blipFill>
        <p:spPr>
          <a:xfrm>
            <a:off x="1767124" y="3465073"/>
            <a:ext cx="5590476" cy="1847619"/>
          </a:xfrm>
          <a:prstGeom prst="rect">
            <a:avLst/>
          </a:prstGeom>
        </p:spPr>
      </p:pic>
    </p:spTree>
    <p:extLst>
      <p:ext uri="{BB962C8B-B14F-4D97-AF65-F5344CB8AC3E}">
        <p14:creationId xmlns:p14="http://schemas.microsoft.com/office/powerpoint/2010/main" val="19317965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sz="3600" dirty="0">
                <a:latin typeface="Gill Sans" charset="0"/>
                <a:ea typeface="Gill Sans" charset="0"/>
                <a:cs typeface="Gill Sans" charset="0"/>
              </a:rPr>
              <a:t>Multi-Oracle Active Learning</a:t>
            </a:r>
            <a:endParaRPr lang="en-US" sz="3600" dirty="0">
              <a:latin typeface="Gill Sans" charset="0"/>
              <a:ea typeface="Gill Sans" charset="0"/>
              <a:cs typeface="Gill Sans" charset="0"/>
            </a:endParaRPr>
          </a:p>
        </p:txBody>
      </p:sp>
      <mc:AlternateContent xmlns:mc="http://schemas.openxmlformats.org/markup-compatibility/2006" xmlns:a14="http://schemas.microsoft.com/office/drawing/2010/main">
        <mc:Choice Requires="a14">
          <p:sp>
            <p:nvSpPr>
              <p:cNvPr id="15" name="Text Placeholder 1"/>
              <p:cNvSpPr txBox="1">
                <a:spLocks/>
              </p:cNvSpPr>
              <p:nvPr/>
            </p:nvSpPr>
            <p:spPr>
              <a:xfrm>
                <a:off x="427101" y="1090307"/>
                <a:ext cx="7886700"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800" b="1"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Step1</a:t>
                </a:r>
                <a:r>
                  <a:rPr kumimoji="0" lang="zh-CN" altLang="en-US" sz="2800" b="1"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 </a:t>
                </a:r>
                <a:r>
                  <a:rPr kumimoji="0" lang="en-US" altLang="zh-CN" sz="28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Which new training point to pick</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cs typeface="Arial"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1" u="none" strike="noStrike" kern="1200" cap="none" spc="0" normalizeH="0" baseline="0" noProof="0" dirty="0" smtClean="0">
                  <a:ln>
                    <a:noFill/>
                  </a:ln>
                  <a:solidFill>
                    <a:srgbClr val="666666">
                      <a:lumMod val="50000"/>
                    </a:srgbClr>
                  </a:solidFill>
                  <a:effectLst/>
                  <a:uLnTx/>
                  <a:uFillTx/>
                  <a:latin typeface="Gill Sans" charset="0"/>
                  <a:cs typeface="Arial"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cs typeface="Arial" charset="0"/>
                  </a:rPr>
                  <a:t>                      </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cs typeface="Arial" charset="0"/>
                  </a:rPr>
                  <a:t>当</a:t>
                </a:r>
                <a14:m>
                  <m:oMath xmlns:m="http://schemas.openxmlformats.org/officeDocument/2006/math">
                    <m:r>
                      <a:rPr kumimoji="0" lang="pt-BR" altLang="zh-CN" sz="2400" b="0" i="1" u="none" strike="noStrike" kern="1200" cap="none" spc="0" normalizeH="0" baseline="0" noProof="0" smtClean="0">
                        <a:ln>
                          <a:noFill/>
                        </a:ln>
                        <a:solidFill>
                          <a:srgbClr val="666666">
                            <a:lumMod val="50000"/>
                          </a:srgbClr>
                        </a:solidFill>
                        <a:effectLst/>
                        <a:uLnTx/>
                        <a:uFillTx/>
                        <a:latin typeface="Cambria Math" panose="02040503050406030204" pitchFamily="18" charset="0"/>
                      </a:rPr>
                      <m:t>𝑓</m:t>
                    </m:r>
                    <m:r>
                      <a:rPr kumimoji="0" lang="en-US" altLang="zh-CN" sz="2400" b="0" i="1" u="none" strike="noStrike" kern="1200" cap="none" spc="0" normalizeH="0" baseline="0" noProof="0" smtClean="0">
                        <a:ln>
                          <a:noFill/>
                        </a:ln>
                        <a:solidFill>
                          <a:srgbClr val="666666">
                            <a:lumMod val="50000"/>
                          </a:srgbClr>
                        </a:solidFill>
                        <a:effectLst/>
                        <a:uLnTx/>
                        <a:uFillTx/>
                        <a:latin typeface="Cambria Math" panose="02040503050406030204" pitchFamily="18" charset="0"/>
                      </a:rPr>
                      <m:t>=0</m:t>
                    </m:r>
                    <m:r>
                      <a:rPr kumimoji="0" lang="zh-CN" altLang="en-US"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时</m:t>
                    </m:r>
                  </m:oMath>
                </a14:m>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cs typeface="Arial" charset="0"/>
                  </a:rPr>
                  <a:t>取得最大值，因此</a:t>
                </a:r>
                <a:endParaRPr kumimoji="0" lang="en-US" altLang="zh-CN" sz="2400" b="0" i="1" u="none" strike="noStrike" kern="1200" cap="none" spc="0" normalizeH="0" baseline="0" noProof="0" dirty="0" smtClean="0">
                  <a:ln>
                    <a:noFill/>
                  </a:ln>
                  <a:solidFill>
                    <a:srgbClr val="666666">
                      <a:lumMod val="50000"/>
                    </a:srgbClr>
                  </a:solidFill>
                  <a:effectLst/>
                  <a:uLnTx/>
                  <a:uFillTx/>
                  <a:latin typeface="Gill Sans" charset="0"/>
                  <a:cs typeface="Arial"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14:m>
                  <m:oMath xmlns:m="http://schemas.openxmlformats.org/officeDocument/2006/math">
                    <m:sSup>
                      <m:sSupPr>
                        <m:ctrlPr>
                          <a:rPr kumimoji="0" lang="en-US" altLang="zh-CN" sz="2400" b="0" i="1" u="none" strike="noStrike" kern="1200" cap="none" spc="0" normalizeH="0" baseline="0" noProof="0" smtClean="0">
                            <a:ln>
                              <a:noFill/>
                            </a:ln>
                            <a:solidFill>
                              <a:srgbClr val="666666">
                                <a:lumMod val="50000"/>
                              </a:srgbClr>
                            </a:solidFill>
                            <a:effectLst/>
                            <a:uLnTx/>
                            <a:uFillTx/>
                            <a:latin typeface="Cambria Math" panose="02040503050406030204" pitchFamily="18" charset="0"/>
                          </a:rPr>
                        </m:ctrlPr>
                      </m:sSupPr>
                      <m:e>
                        <m:r>
                          <a:rPr kumimoji="0" lang="zh-CN" altLang="en-US"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𝛼</m:t>
                        </m:r>
                      </m:e>
                      <m:sup>
                        <m: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m:t>
                        </m:r>
                      </m:sup>
                    </m:sSup>
                    <m: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𝑥</m:t>
                    </m:r>
                    <m: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m:t>
                    </m:r>
                    <m:r>
                      <a:rPr kumimoji="0" lang="zh-CN" altLang="en-US"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𝛽</m:t>
                    </m:r>
                    <m: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=0</m:t>
                    </m:r>
                  </m:oMath>
                </a14:m>
                <a:r>
                  <a:rPr kumimoji="0" lang="zh-CN" altLang="en-US" sz="2400" b="0" i="0" u="none" strike="noStrike" kern="1200" cap="none" spc="0" normalizeH="0" baseline="0" noProof="0" dirty="0" smtClean="0">
                    <a:ln>
                      <a:noFill/>
                    </a:ln>
                    <a:solidFill>
                      <a:srgbClr val="666666">
                        <a:lumMod val="50000"/>
                      </a:srgbClr>
                    </a:solidFill>
                    <a:effectLst/>
                    <a:uLnTx/>
                    <a:uFillTx/>
                    <a:latin typeface="Arial" charset="0"/>
                    <a:cs typeface="Arial" charset="0"/>
                  </a:rPr>
                  <a:t>对应的分类器超平面上的点是我们最感兴趣的。</a:t>
                </a: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p:txBody>
          </p:sp>
        </mc:Choice>
        <mc:Fallback xmlns="">
          <p:sp>
            <p:nvSpPr>
              <p:cNvPr id="15" name="Text Placeholder 1"/>
              <p:cNvSpPr txBox="1">
                <a:spLocks noRot="1" noChangeAspect="1" noMove="1" noResize="1" noEditPoints="1" noAdjustHandles="1" noChangeArrowheads="1" noChangeShapeType="1" noTextEdit="1"/>
              </p:cNvSpPr>
              <p:nvPr/>
            </p:nvSpPr>
            <p:spPr>
              <a:xfrm>
                <a:off x="427101" y="1090307"/>
                <a:ext cx="7886700" cy="5344359"/>
              </a:xfrm>
              <a:prstGeom prst="rect">
                <a:avLst/>
              </a:prstGeom>
              <a:blipFill>
                <a:blip r:embed="rId3"/>
                <a:stretch>
                  <a:fillRect l="-1546" t="-1368" r="-5100"/>
                </a:stretch>
              </a:blipFill>
            </p:spPr>
            <p:txBody>
              <a:bodyPr/>
              <a:lstStyle/>
              <a:p>
                <a:r>
                  <a:rPr lang="zh-CN" altLang="en-US">
                    <a:noFill/>
                  </a:rPr>
                  <a:t> </a:t>
                </a:r>
              </a:p>
            </p:txBody>
          </p:sp>
        </mc:Fallback>
      </mc:AlternateContent>
      <p:pic>
        <p:nvPicPr>
          <p:cNvPr id="14" name="图片 13"/>
          <p:cNvPicPr>
            <a:picLocks noChangeAspect="1"/>
          </p:cNvPicPr>
          <p:nvPr/>
        </p:nvPicPr>
        <p:blipFill>
          <a:blip r:embed="rId4"/>
          <a:stretch>
            <a:fillRect/>
          </a:stretch>
        </p:blipFill>
        <p:spPr>
          <a:xfrm>
            <a:off x="1868724" y="1677800"/>
            <a:ext cx="5590476" cy="1847619"/>
          </a:xfrm>
          <a:prstGeom prst="rect">
            <a:avLst/>
          </a:prstGeom>
        </p:spPr>
      </p:pic>
      <p:pic>
        <p:nvPicPr>
          <p:cNvPr id="18" name="图片 17"/>
          <p:cNvPicPr>
            <a:picLocks noChangeAspect="1"/>
          </p:cNvPicPr>
          <p:nvPr/>
        </p:nvPicPr>
        <p:blipFill>
          <a:blip r:embed="rId5"/>
          <a:stretch>
            <a:fillRect/>
          </a:stretch>
        </p:blipFill>
        <p:spPr>
          <a:xfrm>
            <a:off x="560128" y="3518724"/>
            <a:ext cx="1476190" cy="457143"/>
          </a:xfrm>
          <a:prstGeom prst="rect">
            <a:avLst/>
          </a:prstGeom>
        </p:spPr>
      </p:pic>
    </p:spTree>
    <p:extLst>
      <p:ext uri="{BB962C8B-B14F-4D97-AF65-F5344CB8AC3E}">
        <p14:creationId xmlns:p14="http://schemas.microsoft.com/office/powerpoint/2010/main" val="11486956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sz="3600" dirty="0">
                <a:latin typeface="Gill Sans" charset="0"/>
                <a:ea typeface="Gill Sans" charset="0"/>
                <a:cs typeface="Gill Sans" charset="0"/>
              </a:rPr>
              <a:t>Multi-Oracle Active Learning</a:t>
            </a:r>
            <a:endParaRPr lang="en-US" sz="3600" dirty="0">
              <a:latin typeface="Gill Sans" charset="0"/>
              <a:ea typeface="Gill Sans" charset="0"/>
              <a:cs typeface="Gill Sans" charset="0"/>
            </a:endParaRPr>
          </a:p>
        </p:txBody>
      </p:sp>
      <p:sp>
        <p:nvSpPr>
          <p:cNvPr id="15" name="Text Placeholder 1"/>
          <p:cNvSpPr txBox="1">
            <a:spLocks/>
          </p:cNvSpPr>
          <p:nvPr/>
        </p:nvSpPr>
        <p:spPr>
          <a:xfrm>
            <a:off x="427101" y="1090307"/>
            <a:ext cx="7886700"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8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Step2</a:t>
            </a:r>
            <a:r>
              <a:rPr kumimoji="0" lang="zh-CN" altLang="en-US" sz="28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 </a:t>
            </a:r>
            <a:r>
              <a:rPr kumimoji="0" lang="en-US" altLang="zh-CN" sz="2800" b="1"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Which expert to pick</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表明了标注者的可靠性，因此选择标注者的问题就变为：</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这个</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问题非常复杂且计算量大（解决方案非凸，不可微分）</a:t>
            </a: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p:txBody>
      </p:sp>
      <p:pic>
        <p:nvPicPr>
          <p:cNvPr id="6" name="图片 5"/>
          <p:cNvPicPr>
            <a:picLocks noChangeAspect="1"/>
          </p:cNvPicPr>
          <p:nvPr/>
        </p:nvPicPr>
        <p:blipFill>
          <a:blip r:embed="rId3"/>
          <a:stretch>
            <a:fillRect/>
          </a:stretch>
        </p:blipFill>
        <p:spPr>
          <a:xfrm>
            <a:off x="2034692" y="1745444"/>
            <a:ext cx="5371429" cy="800000"/>
          </a:xfrm>
          <a:prstGeom prst="rect">
            <a:avLst/>
          </a:prstGeom>
        </p:spPr>
      </p:pic>
      <p:pic>
        <p:nvPicPr>
          <p:cNvPr id="2" name="图片 1"/>
          <p:cNvPicPr>
            <a:picLocks noChangeAspect="1"/>
          </p:cNvPicPr>
          <p:nvPr/>
        </p:nvPicPr>
        <p:blipFill>
          <a:blip r:embed="rId4"/>
          <a:stretch>
            <a:fillRect/>
          </a:stretch>
        </p:blipFill>
        <p:spPr>
          <a:xfrm>
            <a:off x="3651403" y="3200581"/>
            <a:ext cx="1438095" cy="561905"/>
          </a:xfrm>
          <a:prstGeom prst="rect">
            <a:avLst/>
          </a:prstGeom>
        </p:spPr>
      </p:pic>
    </p:spTree>
    <p:extLst>
      <p:ext uri="{BB962C8B-B14F-4D97-AF65-F5344CB8AC3E}">
        <p14:creationId xmlns:p14="http://schemas.microsoft.com/office/powerpoint/2010/main" val="244668455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sz="3600" dirty="0">
                <a:latin typeface="Gill Sans" charset="0"/>
                <a:ea typeface="Gill Sans" charset="0"/>
                <a:cs typeface="Gill Sans" charset="0"/>
              </a:rPr>
              <a:t>Multi-Oracle Active Learning</a:t>
            </a:r>
            <a:endParaRPr lang="en-US" sz="3600" dirty="0">
              <a:latin typeface="Gill Sans" charset="0"/>
              <a:ea typeface="Gill Sans" charset="0"/>
              <a:cs typeface="Gill Sans" charset="0"/>
            </a:endParaRPr>
          </a:p>
        </p:txBody>
      </p:sp>
      <p:sp>
        <p:nvSpPr>
          <p:cNvPr id="15" name="Text Placeholder 1"/>
          <p:cNvSpPr txBox="1">
            <a:spLocks/>
          </p:cNvSpPr>
          <p:nvPr/>
        </p:nvSpPr>
        <p:spPr>
          <a:xfrm>
            <a:off x="427101" y="1090307"/>
            <a:ext cx="7886700"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8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Step2</a:t>
            </a:r>
            <a:r>
              <a:rPr kumimoji="0" lang="zh-CN" altLang="en-US" sz="28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 </a:t>
            </a:r>
            <a:r>
              <a:rPr kumimoji="0" lang="en-US" altLang="zh-CN" sz="2800" b="1"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Which expert to pick</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表明了标注者的可靠性，因此选择标注者的问题就变为：</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这个</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问题非常复杂且计算量大（解决方案非凸，不可微分）</a:t>
            </a: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p:txBody>
      </p:sp>
      <p:pic>
        <p:nvPicPr>
          <p:cNvPr id="6" name="图片 5"/>
          <p:cNvPicPr>
            <a:picLocks noChangeAspect="1"/>
          </p:cNvPicPr>
          <p:nvPr/>
        </p:nvPicPr>
        <p:blipFill>
          <a:blip r:embed="rId3"/>
          <a:stretch>
            <a:fillRect/>
          </a:stretch>
        </p:blipFill>
        <p:spPr>
          <a:xfrm>
            <a:off x="2034692" y="1745444"/>
            <a:ext cx="5371429" cy="800000"/>
          </a:xfrm>
          <a:prstGeom prst="rect">
            <a:avLst/>
          </a:prstGeom>
        </p:spPr>
      </p:pic>
      <p:pic>
        <p:nvPicPr>
          <p:cNvPr id="2" name="图片 1"/>
          <p:cNvPicPr>
            <a:picLocks noChangeAspect="1"/>
          </p:cNvPicPr>
          <p:nvPr/>
        </p:nvPicPr>
        <p:blipFill>
          <a:blip r:embed="rId4"/>
          <a:stretch>
            <a:fillRect/>
          </a:stretch>
        </p:blipFill>
        <p:spPr>
          <a:xfrm>
            <a:off x="3651403" y="3200581"/>
            <a:ext cx="1438095" cy="561905"/>
          </a:xfrm>
          <a:prstGeom prst="rect">
            <a:avLst/>
          </a:prstGeom>
        </p:spPr>
      </p:pic>
      <p:sp>
        <p:nvSpPr>
          <p:cNvPr id="4" name="右箭头 3"/>
          <p:cNvSpPr/>
          <p:nvPr/>
        </p:nvSpPr>
        <p:spPr>
          <a:xfrm rot="20469108">
            <a:off x="5530658" y="1561344"/>
            <a:ext cx="711200" cy="368200"/>
          </a:xfrm>
          <a:prstGeom prst="rightArrow">
            <a:avLst/>
          </a:prstGeom>
          <a:solidFill>
            <a:srgbClr val="005BBB"/>
          </a:solidFill>
          <a:ln>
            <a:solidFill>
              <a:srgbClr val="005B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cxnSp>
        <p:nvCxnSpPr>
          <p:cNvPr id="7" name="直接连接符 6"/>
          <p:cNvCxnSpPr/>
          <p:nvPr/>
        </p:nvCxnSpPr>
        <p:spPr>
          <a:xfrm>
            <a:off x="3296356" y="2415822"/>
            <a:ext cx="2314222" cy="0"/>
          </a:xfrm>
          <a:prstGeom prst="line">
            <a:avLst/>
          </a:prstGeom>
          <a:ln w="28575">
            <a:solidFill>
              <a:srgbClr val="005BBB"/>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a:stretch>
            <a:fillRect/>
          </a:stretch>
        </p:blipFill>
        <p:spPr>
          <a:xfrm>
            <a:off x="6220191" y="1000760"/>
            <a:ext cx="2923809" cy="390476"/>
          </a:xfrm>
          <a:prstGeom prst="rect">
            <a:avLst/>
          </a:prstGeom>
        </p:spPr>
      </p:pic>
      <p:sp>
        <p:nvSpPr>
          <p:cNvPr id="9" name="文本框 8"/>
          <p:cNvSpPr txBox="1"/>
          <p:nvPr/>
        </p:nvSpPr>
        <p:spPr>
          <a:xfrm>
            <a:off x="6209207" y="1400835"/>
            <a:ext cx="1946868" cy="40011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单调非递减</a:t>
            </a:r>
            <a:endParaRPr kumimoji="0" lang="zh-CN" altLang="en-US" sz="1600" b="0" i="0" u="none" strike="noStrike" kern="1200" cap="none" spc="0" normalizeH="0" baseline="0" noProof="0" dirty="0">
              <a:ln>
                <a:noFill/>
              </a:ln>
              <a:solidFill>
                <a:srgbClr val="666666"/>
              </a:solidFill>
              <a:effectLst/>
              <a:uLnTx/>
              <a:uFillTx/>
              <a:latin typeface="Gill Sans"/>
              <a:ea typeface="宋体" panose="02010600030101010101" pitchFamily="2" charset="-122"/>
              <a:cs typeface="+mn-cs"/>
            </a:endParaRPr>
          </a:p>
        </p:txBody>
      </p:sp>
    </p:spTree>
    <p:extLst>
      <p:ext uri="{BB962C8B-B14F-4D97-AF65-F5344CB8AC3E}">
        <p14:creationId xmlns:p14="http://schemas.microsoft.com/office/powerpoint/2010/main" val="1157284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sz="3600" dirty="0">
                <a:latin typeface="Gill Sans" charset="0"/>
                <a:ea typeface="Gill Sans" charset="0"/>
                <a:cs typeface="Gill Sans" charset="0"/>
              </a:rPr>
              <a:t>Multi-Oracle Active Learning</a:t>
            </a:r>
            <a:endParaRPr lang="en-US" sz="3600" dirty="0">
              <a:latin typeface="Gill Sans" charset="0"/>
              <a:ea typeface="Gill Sans" charset="0"/>
              <a:cs typeface="Gill Sans" charset="0"/>
            </a:endParaRPr>
          </a:p>
        </p:txBody>
      </p:sp>
      <p:sp>
        <p:nvSpPr>
          <p:cNvPr id="15" name="Text Placeholder 1"/>
          <p:cNvSpPr txBox="1">
            <a:spLocks/>
          </p:cNvSpPr>
          <p:nvPr/>
        </p:nvSpPr>
        <p:spPr>
          <a:xfrm>
            <a:off x="427100" y="1090307"/>
            <a:ext cx="8231477"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8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Step2</a:t>
            </a:r>
            <a:r>
              <a:rPr kumimoji="0" lang="zh-CN" altLang="en-US" sz="28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 </a:t>
            </a:r>
            <a:r>
              <a:rPr kumimoji="0" lang="en-US" altLang="zh-CN" sz="2800" b="1"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Which expert to pick</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表明了标注者的可靠性，因此选择标注者的问题就变为：</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这个</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问题非常复杂且计算量大（解决方案非凸，不可微分</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转换成为一个双凸优化问题：</a:t>
            </a: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p:txBody>
      </p:sp>
      <p:pic>
        <p:nvPicPr>
          <p:cNvPr id="6" name="图片 5"/>
          <p:cNvPicPr>
            <a:picLocks noChangeAspect="1"/>
          </p:cNvPicPr>
          <p:nvPr/>
        </p:nvPicPr>
        <p:blipFill>
          <a:blip r:embed="rId3"/>
          <a:stretch>
            <a:fillRect/>
          </a:stretch>
        </p:blipFill>
        <p:spPr>
          <a:xfrm>
            <a:off x="2034692" y="1745444"/>
            <a:ext cx="5371429" cy="800000"/>
          </a:xfrm>
          <a:prstGeom prst="rect">
            <a:avLst/>
          </a:prstGeom>
        </p:spPr>
      </p:pic>
      <p:pic>
        <p:nvPicPr>
          <p:cNvPr id="2" name="图片 1"/>
          <p:cNvPicPr>
            <a:picLocks noChangeAspect="1"/>
          </p:cNvPicPr>
          <p:nvPr/>
        </p:nvPicPr>
        <p:blipFill>
          <a:blip r:embed="rId4"/>
          <a:stretch>
            <a:fillRect/>
          </a:stretch>
        </p:blipFill>
        <p:spPr>
          <a:xfrm>
            <a:off x="3651403" y="3200581"/>
            <a:ext cx="1438095" cy="561905"/>
          </a:xfrm>
          <a:prstGeom prst="rect">
            <a:avLst/>
          </a:prstGeom>
        </p:spPr>
      </p:pic>
      <p:sp>
        <p:nvSpPr>
          <p:cNvPr id="4" name="右箭头 3"/>
          <p:cNvSpPr/>
          <p:nvPr/>
        </p:nvSpPr>
        <p:spPr>
          <a:xfrm rot="20469108">
            <a:off x="5530658" y="1561344"/>
            <a:ext cx="711200" cy="368200"/>
          </a:xfrm>
          <a:prstGeom prst="rightArrow">
            <a:avLst/>
          </a:prstGeom>
          <a:solidFill>
            <a:srgbClr val="005BBB"/>
          </a:solidFill>
          <a:ln>
            <a:solidFill>
              <a:srgbClr val="005B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cxnSp>
        <p:nvCxnSpPr>
          <p:cNvPr id="7" name="直接连接符 6"/>
          <p:cNvCxnSpPr/>
          <p:nvPr/>
        </p:nvCxnSpPr>
        <p:spPr>
          <a:xfrm>
            <a:off x="3296356" y="2415822"/>
            <a:ext cx="2314222" cy="0"/>
          </a:xfrm>
          <a:prstGeom prst="line">
            <a:avLst/>
          </a:prstGeom>
          <a:ln w="28575">
            <a:solidFill>
              <a:srgbClr val="005BBB"/>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a:stretch>
            <a:fillRect/>
          </a:stretch>
        </p:blipFill>
        <p:spPr>
          <a:xfrm>
            <a:off x="6220191" y="1000760"/>
            <a:ext cx="2923809" cy="390476"/>
          </a:xfrm>
          <a:prstGeom prst="rect">
            <a:avLst/>
          </a:prstGeom>
        </p:spPr>
      </p:pic>
      <p:sp>
        <p:nvSpPr>
          <p:cNvPr id="9" name="文本框 8"/>
          <p:cNvSpPr txBox="1"/>
          <p:nvPr/>
        </p:nvSpPr>
        <p:spPr>
          <a:xfrm>
            <a:off x="6209207" y="1400835"/>
            <a:ext cx="1946868" cy="40011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单调非递减</a:t>
            </a:r>
            <a:endParaRPr kumimoji="0" lang="zh-CN" altLang="en-US" sz="1600" b="0" i="0" u="none" strike="noStrike" kern="1200" cap="none" spc="0" normalizeH="0" baseline="0" noProof="0" dirty="0">
              <a:ln>
                <a:noFill/>
              </a:ln>
              <a:solidFill>
                <a:srgbClr val="666666"/>
              </a:solidFill>
              <a:effectLst/>
              <a:uLnTx/>
              <a:uFillTx/>
              <a:latin typeface="Gill Sans"/>
              <a:ea typeface="宋体" panose="02010600030101010101" pitchFamily="2" charset="-122"/>
              <a:cs typeface="+mn-cs"/>
            </a:endParaRPr>
          </a:p>
        </p:txBody>
      </p:sp>
      <p:pic>
        <p:nvPicPr>
          <p:cNvPr id="5" name="图片 4"/>
          <p:cNvPicPr>
            <a:picLocks noChangeAspect="1"/>
          </p:cNvPicPr>
          <p:nvPr/>
        </p:nvPicPr>
        <p:blipFill>
          <a:blip r:embed="rId6"/>
          <a:stretch>
            <a:fillRect/>
          </a:stretch>
        </p:blipFill>
        <p:spPr>
          <a:xfrm>
            <a:off x="1606120" y="4944746"/>
            <a:ext cx="6228571" cy="580952"/>
          </a:xfrm>
          <a:prstGeom prst="rect">
            <a:avLst/>
          </a:prstGeom>
        </p:spPr>
      </p:pic>
    </p:spTree>
    <p:extLst>
      <p:ext uri="{BB962C8B-B14F-4D97-AF65-F5344CB8AC3E}">
        <p14:creationId xmlns:p14="http://schemas.microsoft.com/office/powerpoint/2010/main" val="32385157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sz="3600" dirty="0">
                <a:latin typeface="Gill Sans" charset="0"/>
                <a:ea typeface="Gill Sans" charset="0"/>
                <a:cs typeface="Gill Sans" charset="0"/>
              </a:rPr>
              <a:t>Multi-Oracle Active Learning</a:t>
            </a:r>
            <a:endParaRPr lang="en-US" sz="3600" dirty="0">
              <a:latin typeface="Gill Sans" charset="0"/>
              <a:ea typeface="Gill Sans" charset="0"/>
              <a:cs typeface="Gill Sans" charset="0"/>
            </a:endParaRPr>
          </a:p>
        </p:txBody>
      </p:sp>
      <p:sp>
        <p:nvSpPr>
          <p:cNvPr id="15" name="Text Placeholder 1"/>
          <p:cNvSpPr txBox="1">
            <a:spLocks/>
          </p:cNvSpPr>
          <p:nvPr/>
        </p:nvSpPr>
        <p:spPr>
          <a:xfrm>
            <a:off x="427100" y="1090307"/>
            <a:ext cx="8231477"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p:txBody>
      </p:sp>
      <p:pic>
        <p:nvPicPr>
          <p:cNvPr id="10" name="图片 9"/>
          <p:cNvPicPr>
            <a:picLocks noChangeAspect="1"/>
          </p:cNvPicPr>
          <p:nvPr/>
        </p:nvPicPr>
        <p:blipFill>
          <a:blip r:embed="rId3"/>
          <a:stretch>
            <a:fillRect/>
          </a:stretch>
        </p:blipFill>
        <p:spPr>
          <a:xfrm>
            <a:off x="1141879" y="1090307"/>
            <a:ext cx="6457143" cy="5142857"/>
          </a:xfrm>
          <a:prstGeom prst="rect">
            <a:avLst/>
          </a:prstGeom>
        </p:spPr>
      </p:pic>
    </p:spTree>
    <p:extLst>
      <p:ext uri="{BB962C8B-B14F-4D97-AF65-F5344CB8AC3E}">
        <p14:creationId xmlns:p14="http://schemas.microsoft.com/office/powerpoint/2010/main" val="336701111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sz="3600" dirty="0">
                <a:latin typeface="Gill Sans" charset="0"/>
                <a:ea typeface="Gill Sans" charset="0"/>
                <a:cs typeface="Gill Sans" charset="0"/>
              </a:rPr>
              <a:t>Active Learning of Kernels</a:t>
            </a:r>
            <a:endParaRPr lang="en-US" sz="3600" dirty="0">
              <a:latin typeface="Gill Sans" charset="0"/>
              <a:ea typeface="Gill Sans" charset="0"/>
              <a:cs typeface="Gill Sans" charset="0"/>
            </a:endParaRPr>
          </a:p>
        </p:txBody>
      </p:sp>
      <p:sp>
        <p:nvSpPr>
          <p:cNvPr id="15" name="Text Placeholder 1"/>
          <p:cNvSpPr txBox="1">
            <a:spLocks/>
          </p:cNvSpPr>
          <p:nvPr/>
        </p:nvSpPr>
        <p:spPr>
          <a:xfrm>
            <a:off x="427100" y="1090307"/>
            <a:ext cx="8231477"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p:txBody>
      </p:sp>
      <p:sp>
        <p:nvSpPr>
          <p:cNvPr id="6" name="Text Placeholder 1"/>
          <p:cNvSpPr txBox="1">
            <a:spLocks/>
          </p:cNvSpPr>
          <p:nvPr/>
        </p:nvSpPr>
        <p:spPr>
          <a:xfrm>
            <a:off x="277574" y="954840"/>
            <a:ext cx="7886700" cy="5479826"/>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Kernel</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是什么？</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0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核函数</a:t>
            </a:r>
            <a:endParaRPr kumimoji="0" lang="en-US" altLang="zh-CN" sz="20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假设</a:t>
            </a:r>
            <a:r>
              <a:rPr kumimoji="0" lang="en-US" altLang="zh-CN"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X</a:t>
            </a:r>
            <a:r>
              <a:rPr kumimoji="0" lang="zh-CN" altLang="en-US"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是输入空间，</a:t>
            </a:r>
            <a:r>
              <a:rPr kumimoji="0" lang="en-US" altLang="zh-CN"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H</a:t>
            </a:r>
            <a:r>
              <a:rPr kumimoji="0" lang="zh-CN" altLang="en-US"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是特征空间，存在一个映射</a:t>
            </a:r>
            <a:r>
              <a:rPr kumimoji="0" lang="en-US" altLang="zh-CN"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ϕ</a:t>
            </a:r>
            <a:r>
              <a:rPr kumimoji="0" lang="zh-CN" altLang="en-US"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使得</a:t>
            </a:r>
            <a:r>
              <a:rPr kumimoji="0" lang="en-US" altLang="zh-CN"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X</a:t>
            </a:r>
            <a:r>
              <a:rPr kumimoji="0" lang="zh-CN" altLang="en-US"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中的点</a:t>
            </a:r>
            <a:r>
              <a:rPr kumimoji="0" lang="en-US" altLang="zh-CN"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x</a:t>
            </a:r>
            <a:r>
              <a:rPr kumimoji="0" lang="zh-CN" altLang="en-US"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能够计算得到</a:t>
            </a:r>
            <a:r>
              <a:rPr kumimoji="0" lang="en-US" altLang="zh-CN"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H</a:t>
            </a:r>
            <a:r>
              <a:rPr kumimoji="0" lang="zh-CN" altLang="en-US"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空间中的点</a:t>
            </a:r>
            <a:r>
              <a:rPr kumimoji="0" lang="en-US" altLang="zh-CN"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h </a:t>
            </a:r>
            <a:r>
              <a:rPr kumimoji="0" lang="zh-CN" altLang="en-US" sz="20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endParaRPr kumimoji="0" lang="en-US" altLang="zh-CN" sz="20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对于所有的</a:t>
            </a:r>
            <a:r>
              <a:rPr kumimoji="0" lang="en-US" altLang="zh-CN"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X</a:t>
            </a:r>
            <a:r>
              <a:rPr kumimoji="0" lang="zh-CN" altLang="en-US"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中的点都成立，</a:t>
            </a:r>
            <a:r>
              <a:rPr kumimoji="0" lang="en-US" altLang="zh-CN"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x</a:t>
            </a:r>
            <a:r>
              <a:rPr kumimoji="0" lang="zh-CN" altLang="en-US"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a:t>
            </a:r>
            <a:r>
              <a:rPr kumimoji="0" lang="en-US" altLang="zh-CN"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z</a:t>
            </a:r>
            <a:r>
              <a:rPr kumimoji="0" lang="zh-CN" altLang="en-US"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是</a:t>
            </a:r>
            <a:r>
              <a:rPr kumimoji="0" lang="en-US" altLang="zh-CN"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X</a:t>
            </a:r>
            <a:r>
              <a:rPr kumimoji="0" lang="zh-CN" altLang="en-US"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空间中的点。函数</a:t>
            </a:r>
            <a:r>
              <a:rPr kumimoji="0" lang="en-US" altLang="zh-CN"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k(</a:t>
            </a:r>
            <a:r>
              <a:rPr kumimoji="0" lang="en-US" altLang="zh-CN" sz="2000" b="0" i="0" u="none" strike="noStrike" kern="1200" cap="none" spc="0" normalizeH="0" baseline="0" noProof="0" dirty="0" err="1">
                <a:ln>
                  <a:noFill/>
                </a:ln>
                <a:solidFill>
                  <a:srgbClr val="666666">
                    <a:lumMod val="50000"/>
                  </a:srgbClr>
                </a:solidFill>
                <a:effectLst/>
                <a:uLnTx/>
                <a:uFillTx/>
                <a:latin typeface="Gill Sans" charset="0"/>
                <a:ea typeface="Gill Sans" charset="0"/>
                <a:cs typeface="Gill Sans" charset="0"/>
              </a:rPr>
              <a:t>x,z</a:t>
            </a:r>
            <a:r>
              <a:rPr kumimoji="0" lang="en-US" altLang="zh-CN"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a:t>
            </a:r>
            <a:r>
              <a:rPr kumimoji="0" lang="zh-CN" altLang="en-US"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满足条件： </a:t>
            </a:r>
            <a:endParaRPr kumimoji="0" lang="en-US" altLang="zh-CN" sz="20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则称</a:t>
            </a:r>
            <a:r>
              <a:rPr kumimoji="0" lang="en-US" altLang="zh-CN"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k</a:t>
            </a:r>
            <a:r>
              <a:rPr kumimoji="0" lang="zh-CN" altLang="en-US"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为核函数，而</a:t>
            </a:r>
            <a:r>
              <a:rPr kumimoji="0" lang="en-US" altLang="zh-CN"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ϕ</a:t>
            </a:r>
            <a:r>
              <a:rPr kumimoji="0" lang="zh-CN" altLang="en-US" sz="20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为映射函数。</a:t>
            </a:r>
            <a:endParaRPr kumimoji="0" lang="en-US" altLang="zh-CN" sz="20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p:txBody>
      </p:sp>
      <p:sp>
        <p:nvSpPr>
          <p:cNvPr id="1126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Calibri"/>
              <a:ea typeface="宋体" panose="02010600030101010101" pitchFamily="2" charset="-122"/>
              <a:cs typeface="+mn-cs"/>
            </a:endParaRPr>
          </a:p>
        </p:txBody>
      </p:sp>
      <p:pic>
        <p:nvPicPr>
          <p:cNvPr id="2" name="图片 1"/>
          <p:cNvPicPr>
            <a:picLocks noChangeAspect="1"/>
          </p:cNvPicPr>
          <p:nvPr/>
        </p:nvPicPr>
        <p:blipFill>
          <a:blip r:embed="rId3"/>
          <a:stretch>
            <a:fillRect/>
          </a:stretch>
        </p:blipFill>
        <p:spPr>
          <a:xfrm>
            <a:off x="881710" y="1801804"/>
            <a:ext cx="7184548" cy="2342331"/>
          </a:xfrm>
          <a:prstGeom prst="rect">
            <a:avLst/>
          </a:prstGeom>
        </p:spPr>
      </p:pic>
      <p:pic>
        <p:nvPicPr>
          <p:cNvPr id="8" name="图片 7"/>
          <p:cNvPicPr>
            <a:picLocks noChangeAspect="1"/>
          </p:cNvPicPr>
          <p:nvPr/>
        </p:nvPicPr>
        <p:blipFill>
          <a:blip r:embed="rId4"/>
          <a:stretch>
            <a:fillRect/>
          </a:stretch>
        </p:blipFill>
        <p:spPr>
          <a:xfrm>
            <a:off x="3709685" y="4480831"/>
            <a:ext cx="1022478" cy="445974"/>
          </a:xfrm>
          <a:prstGeom prst="rect">
            <a:avLst/>
          </a:prstGeom>
        </p:spPr>
      </p:pic>
      <p:pic>
        <p:nvPicPr>
          <p:cNvPr id="9" name="图片 8"/>
          <p:cNvPicPr>
            <a:picLocks noChangeAspect="1"/>
          </p:cNvPicPr>
          <p:nvPr/>
        </p:nvPicPr>
        <p:blipFill>
          <a:blip r:embed="rId5"/>
          <a:stretch>
            <a:fillRect/>
          </a:stretch>
        </p:blipFill>
        <p:spPr>
          <a:xfrm>
            <a:off x="1286934" y="5165727"/>
            <a:ext cx="2171563" cy="410544"/>
          </a:xfrm>
          <a:prstGeom prst="rect">
            <a:avLst/>
          </a:prstGeom>
        </p:spPr>
      </p:pic>
    </p:spTree>
    <p:extLst>
      <p:ext uri="{BB962C8B-B14F-4D97-AF65-F5344CB8AC3E}">
        <p14:creationId xmlns:p14="http://schemas.microsoft.com/office/powerpoint/2010/main" val="29511987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sz="3600" dirty="0">
                <a:latin typeface="Gill Sans" charset="0"/>
                <a:ea typeface="Gill Sans" charset="0"/>
                <a:cs typeface="Gill Sans" charset="0"/>
              </a:rPr>
              <a:t>Active Learning of Kernels</a:t>
            </a:r>
            <a:endParaRPr lang="en-US" sz="3600" dirty="0">
              <a:latin typeface="Gill Sans" charset="0"/>
              <a:ea typeface="Gill Sans" charset="0"/>
              <a:cs typeface="Gill Sans" charset="0"/>
            </a:endParaRPr>
          </a:p>
        </p:txBody>
      </p:sp>
      <p:sp>
        <p:nvSpPr>
          <p:cNvPr id="15" name="Text Placeholder 1"/>
          <p:cNvSpPr txBox="1">
            <a:spLocks/>
          </p:cNvSpPr>
          <p:nvPr/>
        </p:nvSpPr>
        <p:spPr>
          <a:xfrm>
            <a:off x="427100" y="1090307"/>
            <a:ext cx="8231477"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p:txBody>
      </p:sp>
      <p:sp>
        <p:nvSpPr>
          <p:cNvPr id="6" name="Text Placeholder 1"/>
          <p:cNvSpPr txBox="1">
            <a:spLocks/>
          </p:cNvSpPr>
          <p:nvPr/>
        </p:nvSpPr>
        <p:spPr>
          <a:xfrm>
            <a:off x="336790" y="966130"/>
            <a:ext cx="7886700"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Kernels</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作用：</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低</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维空间映射</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到</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 </a:t>
            </a: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 </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高</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纬空间实现线性可</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分</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  </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减少</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计算复杂度</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由于其在数据聚类，分类和降维方面的优越性能，引起了计算机科学和工程研究人员的越来越多的关注。</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运用领域：</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模式识别</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信息检索</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计算机视觉</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生物信息学</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等</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p:txBody>
      </p:sp>
      <p:pic>
        <p:nvPicPr>
          <p:cNvPr id="5" name="图片 4"/>
          <p:cNvPicPr>
            <a:picLocks noChangeAspect="1"/>
          </p:cNvPicPr>
          <p:nvPr/>
        </p:nvPicPr>
        <p:blipFill>
          <a:blip r:embed="rId3"/>
          <a:stretch>
            <a:fillRect/>
          </a:stretch>
        </p:blipFill>
        <p:spPr>
          <a:xfrm>
            <a:off x="4423817" y="1241927"/>
            <a:ext cx="3207472" cy="1769338"/>
          </a:xfrm>
          <a:prstGeom prst="rect">
            <a:avLst/>
          </a:prstGeom>
        </p:spPr>
      </p:pic>
    </p:spTree>
    <p:extLst>
      <p:ext uri="{BB962C8B-B14F-4D97-AF65-F5344CB8AC3E}">
        <p14:creationId xmlns:p14="http://schemas.microsoft.com/office/powerpoint/2010/main" val="347695349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sz="3600" dirty="0">
                <a:latin typeface="Gill Sans" charset="0"/>
                <a:ea typeface="Gill Sans" charset="0"/>
                <a:cs typeface="Gill Sans" charset="0"/>
              </a:rPr>
              <a:t>Active Learning of Kernels</a:t>
            </a:r>
            <a:endParaRPr lang="en-US" sz="3600" dirty="0">
              <a:latin typeface="Gill Sans" charset="0"/>
              <a:ea typeface="Gill Sans" charset="0"/>
              <a:cs typeface="Gill Sans" charset="0"/>
            </a:endParaRPr>
          </a:p>
        </p:txBody>
      </p:sp>
      <p:sp>
        <p:nvSpPr>
          <p:cNvPr id="15" name="Text Placeholder 1"/>
          <p:cNvSpPr txBox="1">
            <a:spLocks/>
          </p:cNvSpPr>
          <p:nvPr/>
        </p:nvSpPr>
        <p:spPr>
          <a:xfrm>
            <a:off x="427100" y="1090307"/>
            <a:ext cx="8231477"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p:txBody>
      </p:sp>
      <p:sp>
        <p:nvSpPr>
          <p:cNvPr id="6" name="Text Placeholder 1"/>
          <p:cNvSpPr txBox="1">
            <a:spLocks/>
          </p:cNvSpPr>
          <p:nvPr/>
        </p:nvSpPr>
        <p:spPr>
          <a:xfrm>
            <a:off x="336790" y="966130"/>
            <a:ext cx="7886700"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什么样的函数才可以叫做</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核函数：</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常用的核函数：</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线性核：</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多</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现实核：</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高斯</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核：</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指数核：</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拉普拉斯算子核</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p:txBody>
      </p:sp>
      <p:pic>
        <p:nvPicPr>
          <p:cNvPr id="2" name="图片 1"/>
          <p:cNvPicPr>
            <a:picLocks noChangeAspect="1"/>
          </p:cNvPicPr>
          <p:nvPr/>
        </p:nvPicPr>
        <p:blipFill>
          <a:blip r:embed="rId3"/>
          <a:stretch>
            <a:fillRect/>
          </a:stretch>
        </p:blipFill>
        <p:spPr>
          <a:xfrm>
            <a:off x="336790" y="1425977"/>
            <a:ext cx="8488012" cy="1059425"/>
          </a:xfrm>
          <a:prstGeom prst="rect">
            <a:avLst/>
          </a:prstGeom>
        </p:spPr>
      </p:pic>
      <p:pic>
        <p:nvPicPr>
          <p:cNvPr id="3074" name="Picture 2" descr="https://images2015.cnblogs.com/blog/999009/201612/999009-20161208191622632-176634865.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8715" y="3407657"/>
            <a:ext cx="1822346" cy="271992"/>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5"/>
          <a:stretch>
            <a:fillRect/>
          </a:stretch>
        </p:blipFill>
        <p:spPr>
          <a:xfrm>
            <a:off x="2042299" y="3777349"/>
            <a:ext cx="2562524" cy="425358"/>
          </a:xfrm>
          <a:prstGeom prst="rect">
            <a:avLst/>
          </a:prstGeom>
        </p:spPr>
      </p:pic>
      <p:pic>
        <p:nvPicPr>
          <p:cNvPr id="3076" name="Picture 4" descr="https://images2015.cnblogs.com/blog/999009/201612/999009-20161208191622991-201222226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8715" y="4202707"/>
            <a:ext cx="2019382" cy="5989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images2015.cnblogs.com/blog/999009/201612/999009-20161208191623522-65679167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6796" y="5029415"/>
            <a:ext cx="1991301" cy="59064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images2015.cnblogs.com/blog/999009/201612/999009-20161208191624366-1070207620.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2568" y="5596915"/>
            <a:ext cx="2139337" cy="634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0121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Text Box 2"/>
          <p:cNvSpPr txBox="1">
            <a:spLocks noChangeArrowheads="1"/>
          </p:cNvSpPr>
          <p:nvPr/>
        </p:nvSpPr>
        <p:spPr bwMode="auto">
          <a:xfrm>
            <a:off x="2057400" y="3657600"/>
            <a:ext cx="426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377" rtl="0" eaLnBrk="0" fontAlgn="auto" latinLnBrk="0" hangingPunct="0">
              <a:lnSpc>
                <a:spcPct val="100000"/>
              </a:lnSpc>
              <a:spcBef>
                <a:spcPct val="50000"/>
              </a:spcBef>
              <a:spcAft>
                <a:spcPts val="0"/>
              </a:spcAft>
              <a:buClrTx/>
              <a:buSzTx/>
              <a:buFontTx/>
              <a:buNone/>
              <a:tabLst/>
              <a:defRPr/>
            </a:pPr>
            <a:r>
              <a:rPr kumimoji="0" lang="en-US" altLang="zh-CN" sz="1800" b="0" i="0" u="none" strike="noStrike" kern="1200" cap="none" spc="0" normalizeH="0" baseline="0" noProof="0">
                <a:ln>
                  <a:noFill/>
                </a:ln>
                <a:solidFill>
                  <a:srgbClr val="0000CC"/>
                </a:solidFill>
                <a:effectLst/>
                <a:uLnTx/>
                <a:uFillTx/>
                <a:latin typeface="Calibri"/>
                <a:ea typeface="宋体" panose="02010600030101010101" pitchFamily="2" charset="-122"/>
                <a:cs typeface="+mn-cs"/>
              </a:rPr>
              <a:t>                 Labeled Examples  </a:t>
            </a:r>
          </a:p>
        </p:txBody>
      </p:sp>
      <p:sp>
        <p:nvSpPr>
          <p:cNvPr id="280579" name="Rectangle 3"/>
          <p:cNvSpPr>
            <a:spLocks noGrp="1" noChangeArrowheads="1"/>
          </p:cNvSpPr>
          <p:nvPr>
            <p:ph type="title"/>
          </p:nvPr>
        </p:nvSpPr>
        <p:spPr>
          <a:xfrm>
            <a:off x="365760" y="130175"/>
            <a:ext cx="8229600" cy="685800"/>
          </a:xfrm>
        </p:spPr>
        <p:txBody>
          <a:bodyPr>
            <a:normAutofit/>
          </a:bodyPr>
          <a:lstStyle/>
          <a:p>
            <a:r>
              <a:rPr lang="en-US" altLang="zh-CN" sz="3600" dirty="0">
                <a:solidFill>
                  <a:srgbClr val="FF0000"/>
                </a:solidFill>
                <a:latin typeface="Gill Sans" charset="0"/>
                <a:ea typeface="Gill Sans" charset="0"/>
                <a:cs typeface="Gill Sans" charset="0"/>
              </a:rPr>
              <a:t>Semi-Supervised</a:t>
            </a:r>
            <a:r>
              <a:rPr lang="en-US" altLang="zh-CN" sz="3600" dirty="0">
                <a:latin typeface="Gill Sans" charset="0"/>
                <a:ea typeface="Gill Sans" charset="0"/>
                <a:cs typeface="Gill Sans" charset="0"/>
              </a:rPr>
              <a:t> Passive Learning</a:t>
            </a:r>
          </a:p>
        </p:txBody>
      </p:sp>
      <p:sp>
        <p:nvSpPr>
          <p:cNvPr id="280580" name="Text Box 4"/>
          <p:cNvSpPr txBox="1">
            <a:spLocks noChangeArrowheads="1"/>
          </p:cNvSpPr>
          <p:nvPr/>
        </p:nvSpPr>
        <p:spPr bwMode="auto">
          <a:xfrm>
            <a:off x="152400" y="2133600"/>
            <a:ext cx="1524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377" rtl="0" eaLnBrk="0" fontAlgn="auto" latinLnBrk="0" hangingPunct="0">
              <a:lnSpc>
                <a:spcPct val="100000"/>
              </a:lnSpc>
              <a:spcBef>
                <a:spcPct val="50000"/>
              </a:spcBef>
              <a:spcAft>
                <a:spcPts val="0"/>
              </a:spcAft>
              <a:buClrTx/>
              <a:buSzTx/>
              <a:buFontTx/>
              <a:buNone/>
              <a:tabLst/>
              <a:defRPr/>
            </a:pPr>
            <a:r>
              <a:rPr kumimoji="0" lang="en-US" altLang="zh-CN" sz="1800" b="0" i="0" u="none" strike="noStrike" kern="1200" cap="none" spc="0" normalizeH="0" baseline="0" noProof="0">
                <a:ln>
                  <a:noFill/>
                </a:ln>
                <a:solidFill>
                  <a:srgbClr val="666666"/>
                </a:solidFill>
                <a:effectLst/>
                <a:uLnTx/>
                <a:uFillTx/>
                <a:latin typeface="Calibri"/>
                <a:ea typeface="宋体" panose="02010600030101010101" pitchFamily="2" charset="-122"/>
                <a:cs typeface="+mn-cs"/>
              </a:rPr>
              <a:t>Learning Algorithm</a:t>
            </a:r>
          </a:p>
        </p:txBody>
      </p:sp>
      <p:pic>
        <p:nvPicPr>
          <p:cNvPr id="280581" name="Picture 5" descr="MCj0278548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800" y="2971800"/>
            <a:ext cx="1625600" cy="2057400"/>
          </a:xfrm>
          <a:prstGeom prst="rect">
            <a:avLst/>
          </a:prstGeom>
          <a:noFill/>
          <a:extLst>
            <a:ext uri="{909E8E84-426E-40DD-AFC4-6F175D3DCCD1}">
              <a14:hiddenFill xmlns:a14="http://schemas.microsoft.com/office/drawing/2010/main">
                <a:solidFill>
                  <a:srgbClr val="FFFFFF"/>
                </a:solidFill>
              </a14:hiddenFill>
            </a:ext>
          </a:extLst>
        </p:spPr>
      </p:pic>
      <p:sp>
        <p:nvSpPr>
          <p:cNvPr id="280582" name="Text Box 6"/>
          <p:cNvSpPr txBox="1">
            <a:spLocks noChangeArrowheads="1"/>
          </p:cNvSpPr>
          <p:nvPr/>
        </p:nvSpPr>
        <p:spPr bwMode="auto">
          <a:xfrm>
            <a:off x="6705600" y="2438400"/>
            <a:ext cx="2362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377" rtl="0" eaLnBrk="0" fontAlgn="auto" latinLnBrk="0" hangingPunct="0">
              <a:lnSpc>
                <a:spcPct val="100000"/>
              </a:lnSpc>
              <a:spcBef>
                <a:spcPct val="50000"/>
              </a:spcBef>
              <a:spcAft>
                <a:spcPts val="0"/>
              </a:spcAft>
              <a:buClrTx/>
              <a:buSzTx/>
              <a:buFontTx/>
              <a:buNone/>
              <a:tabLst/>
              <a:defRPr/>
            </a:pPr>
            <a:r>
              <a:rPr kumimoji="0" lang="en-US" altLang="zh-CN" sz="2400" b="0" i="0" u="none" strike="noStrike" kern="1200" cap="none" spc="0" normalizeH="0" baseline="0" noProof="0">
                <a:ln>
                  <a:noFill/>
                </a:ln>
                <a:solidFill>
                  <a:srgbClr val="666666"/>
                </a:solidFill>
                <a:effectLst/>
                <a:uLnTx/>
                <a:uFillTx/>
                <a:latin typeface="Calibri"/>
                <a:ea typeface="宋体" panose="02010600030101010101" pitchFamily="2" charset="-122"/>
                <a:cs typeface="+mn-cs"/>
              </a:rPr>
              <a:t>Expert / Oracle</a:t>
            </a:r>
            <a:endParaRPr kumimoji="0" lang="en-US" altLang="zh-CN" sz="2000" b="0" i="0" u="none" strike="noStrike" kern="1200" cap="none" spc="0" normalizeH="0" baseline="0" noProof="0">
              <a:ln>
                <a:noFill/>
              </a:ln>
              <a:solidFill>
                <a:srgbClr val="666666"/>
              </a:solidFill>
              <a:effectLst/>
              <a:uLnTx/>
              <a:uFillTx/>
              <a:latin typeface="Calibri"/>
              <a:ea typeface="宋体" panose="02010600030101010101" pitchFamily="2" charset="-122"/>
              <a:cs typeface="+mn-cs"/>
            </a:endParaRPr>
          </a:p>
        </p:txBody>
      </p:sp>
      <p:pic>
        <p:nvPicPr>
          <p:cNvPr id="280583" name="Picture 7" descr="MCBS01597_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1371600"/>
            <a:ext cx="1416050" cy="1447800"/>
          </a:xfrm>
          <a:prstGeom prst="rect">
            <a:avLst/>
          </a:prstGeom>
          <a:noFill/>
          <a:extLst>
            <a:ext uri="{909E8E84-426E-40DD-AFC4-6F175D3DCCD1}">
              <a14:hiddenFill xmlns:a14="http://schemas.microsoft.com/office/drawing/2010/main">
                <a:solidFill>
                  <a:srgbClr val="FFFFFF"/>
                </a:solidFill>
              </a14:hiddenFill>
            </a:ext>
          </a:extLst>
        </p:spPr>
      </p:pic>
      <p:sp>
        <p:nvSpPr>
          <p:cNvPr id="280584" name="Text Box 8"/>
          <p:cNvSpPr txBox="1">
            <a:spLocks noChangeArrowheads="1"/>
          </p:cNvSpPr>
          <p:nvPr/>
        </p:nvSpPr>
        <p:spPr bwMode="auto">
          <a:xfrm>
            <a:off x="2514600" y="1524000"/>
            <a:ext cx="1524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377" rtl="0" eaLnBrk="0" fontAlgn="auto" latinLnBrk="0" hangingPunct="0">
              <a:lnSpc>
                <a:spcPct val="100000"/>
              </a:lnSpc>
              <a:spcBef>
                <a:spcPct val="50000"/>
              </a:spcBef>
              <a:spcAft>
                <a:spcPts val="0"/>
              </a:spcAft>
              <a:buClrTx/>
              <a:buSzTx/>
              <a:buFontTx/>
              <a:buNone/>
              <a:tabLst/>
              <a:defRPr/>
            </a:pPr>
            <a:r>
              <a:rPr kumimoji="0" lang="en-US" altLang="zh-CN" sz="2400" b="0" i="0" u="none" strike="noStrike" kern="1200" cap="none" spc="0" normalizeH="0" baseline="0" noProof="0">
                <a:ln>
                  <a:noFill/>
                </a:ln>
                <a:solidFill>
                  <a:srgbClr val="666666"/>
                </a:solidFill>
                <a:effectLst/>
                <a:uLnTx/>
                <a:uFillTx/>
                <a:latin typeface="Calibri"/>
                <a:ea typeface="宋体" panose="02010600030101010101" pitchFamily="2" charset="-122"/>
                <a:cs typeface="+mn-cs"/>
              </a:rPr>
              <a:t>Data Source</a:t>
            </a:r>
          </a:p>
        </p:txBody>
      </p:sp>
      <p:sp>
        <p:nvSpPr>
          <p:cNvPr id="280585" name="Line 9"/>
          <p:cNvSpPr>
            <a:spLocks noChangeShapeType="1"/>
          </p:cNvSpPr>
          <p:nvPr/>
        </p:nvSpPr>
        <p:spPr bwMode="auto">
          <a:xfrm>
            <a:off x="4114800" y="2895600"/>
            <a:ext cx="1981200" cy="762000"/>
          </a:xfrm>
          <a:prstGeom prst="line">
            <a:avLst/>
          </a:prstGeom>
          <a:noFill/>
          <a:ln w="127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Calibri"/>
              <a:ea typeface="宋体" panose="02010600030101010101" pitchFamily="2" charset="-122"/>
              <a:cs typeface="+mn-cs"/>
            </a:endParaRPr>
          </a:p>
        </p:txBody>
      </p:sp>
      <p:sp>
        <p:nvSpPr>
          <p:cNvPr id="280586" name="Text Box 10"/>
          <p:cNvSpPr txBox="1">
            <a:spLocks noChangeArrowheads="1"/>
          </p:cNvSpPr>
          <p:nvPr/>
        </p:nvSpPr>
        <p:spPr bwMode="auto">
          <a:xfrm>
            <a:off x="5029200" y="2743200"/>
            <a:ext cx="1295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377" rtl="0" eaLnBrk="0" fontAlgn="auto" latinLnBrk="0" hangingPunct="0">
              <a:lnSpc>
                <a:spcPct val="100000"/>
              </a:lnSpc>
              <a:spcBef>
                <a:spcPct val="50000"/>
              </a:spcBef>
              <a:spcAft>
                <a:spcPts val="0"/>
              </a:spcAft>
              <a:buClrTx/>
              <a:buSzTx/>
              <a:buFontTx/>
              <a:buNone/>
              <a:tabLst/>
              <a:defRPr/>
            </a:pPr>
            <a:r>
              <a:rPr kumimoji="0" lang="en-US" altLang="zh-CN" sz="1800" b="0" i="0" u="none" strike="noStrike" kern="1200" cap="none" spc="0" normalizeH="0" baseline="0" noProof="0">
                <a:ln>
                  <a:noFill/>
                </a:ln>
                <a:solidFill>
                  <a:srgbClr val="666666"/>
                </a:solidFill>
                <a:effectLst/>
                <a:uLnTx/>
                <a:uFillTx/>
                <a:latin typeface="Calibri"/>
                <a:ea typeface="宋体" panose="02010600030101010101" pitchFamily="2" charset="-122"/>
                <a:cs typeface="+mn-cs"/>
              </a:rPr>
              <a:t>Unlabeled examples</a:t>
            </a:r>
          </a:p>
        </p:txBody>
      </p:sp>
      <p:sp>
        <p:nvSpPr>
          <p:cNvPr id="280587" name="Line 11"/>
          <p:cNvSpPr>
            <a:spLocks noChangeShapeType="1"/>
          </p:cNvSpPr>
          <p:nvPr/>
        </p:nvSpPr>
        <p:spPr bwMode="auto">
          <a:xfrm flipH="1">
            <a:off x="2057400" y="4056063"/>
            <a:ext cx="4191000" cy="0"/>
          </a:xfrm>
          <a:prstGeom prst="line">
            <a:avLst/>
          </a:prstGeom>
          <a:noFill/>
          <a:ln w="127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Calibri"/>
              <a:ea typeface="宋体" panose="02010600030101010101" pitchFamily="2" charset="-122"/>
              <a:cs typeface="+mn-cs"/>
            </a:endParaRPr>
          </a:p>
        </p:txBody>
      </p:sp>
      <p:sp>
        <p:nvSpPr>
          <p:cNvPr id="280588" name="Line 12"/>
          <p:cNvSpPr>
            <a:spLocks noChangeShapeType="1"/>
          </p:cNvSpPr>
          <p:nvPr/>
        </p:nvSpPr>
        <p:spPr bwMode="auto">
          <a:xfrm>
            <a:off x="2209800" y="4724400"/>
            <a:ext cx="1143000" cy="228600"/>
          </a:xfrm>
          <a:prstGeom prst="line">
            <a:avLst/>
          </a:prstGeom>
          <a:noFill/>
          <a:ln w="127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Calibri"/>
              <a:ea typeface="宋体" panose="02010600030101010101" pitchFamily="2" charset="-122"/>
              <a:cs typeface="+mn-cs"/>
            </a:endParaRPr>
          </a:p>
        </p:txBody>
      </p:sp>
      <p:sp>
        <p:nvSpPr>
          <p:cNvPr id="280589" name="Text Box 13"/>
          <p:cNvSpPr txBox="1">
            <a:spLocks noChangeArrowheads="1"/>
          </p:cNvSpPr>
          <p:nvPr/>
        </p:nvSpPr>
        <p:spPr bwMode="auto">
          <a:xfrm>
            <a:off x="2286000" y="4891088"/>
            <a:ext cx="3581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377" rtl="0" eaLnBrk="0" fontAlgn="auto" latinLnBrk="0" hangingPunct="0">
              <a:lnSpc>
                <a:spcPct val="100000"/>
              </a:lnSpc>
              <a:spcBef>
                <a:spcPct val="50000"/>
              </a:spcBef>
              <a:spcAft>
                <a:spcPts val="0"/>
              </a:spcAft>
              <a:buClrTx/>
              <a:buSzTx/>
              <a:buFontTx/>
              <a:buNone/>
              <a:tabLst/>
              <a:defRPr/>
            </a:pPr>
            <a:r>
              <a:rPr kumimoji="0" lang="en-US" altLang="zh-CN" sz="1800" b="0" i="0" u="none" strike="noStrike" kern="1200" cap="none" spc="0" normalizeH="0" baseline="0" noProof="0">
                <a:ln>
                  <a:noFill/>
                </a:ln>
                <a:solidFill>
                  <a:srgbClr val="666666"/>
                </a:solidFill>
                <a:effectLst/>
                <a:uLnTx/>
                <a:uFillTx/>
                <a:latin typeface="Calibri"/>
                <a:ea typeface="宋体" panose="02010600030101010101" pitchFamily="2" charset="-122"/>
                <a:cs typeface="+mn-cs"/>
              </a:rPr>
              <a:t>Algorithm outputs a classifier </a:t>
            </a:r>
          </a:p>
        </p:txBody>
      </p:sp>
      <p:pic>
        <p:nvPicPr>
          <p:cNvPr id="280590" name="Picture 14" descr="MCj0397504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3657600"/>
            <a:ext cx="1825625" cy="1416050"/>
          </a:xfrm>
          <a:prstGeom prst="rect">
            <a:avLst/>
          </a:prstGeom>
          <a:noFill/>
          <a:extLst>
            <a:ext uri="{909E8E84-426E-40DD-AFC4-6F175D3DCCD1}">
              <a14:hiddenFill xmlns:a14="http://schemas.microsoft.com/office/drawing/2010/main">
                <a:solidFill>
                  <a:srgbClr val="FFFFFF"/>
                </a:solidFill>
              </a14:hiddenFill>
            </a:ext>
          </a:extLst>
        </p:spPr>
      </p:pic>
      <p:sp>
        <p:nvSpPr>
          <p:cNvPr id="280591" name="Line 15"/>
          <p:cNvSpPr>
            <a:spLocks noChangeShapeType="1"/>
          </p:cNvSpPr>
          <p:nvPr/>
        </p:nvSpPr>
        <p:spPr bwMode="auto">
          <a:xfrm flipH="1">
            <a:off x="2057400" y="2743200"/>
            <a:ext cx="1371600" cy="838200"/>
          </a:xfrm>
          <a:prstGeom prst="line">
            <a:avLst/>
          </a:prstGeom>
          <a:noFill/>
          <a:ln w="127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Calibri"/>
              <a:ea typeface="宋体" panose="02010600030101010101" pitchFamily="2" charset="-122"/>
              <a:cs typeface="+mn-cs"/>
            </a:endParaRPr>
          </a:p>
        </p:txBody>
      </p:sp>
      <p:sp>
        <p:nvSpPr>
          <p:cNvPr id="280592" name="Text Box 16"/>
          <p:cNvSpPr txBox="1">
            <a:spLocks noChangeArrowheads="1"/>
          </p:cNvSpPr>
          <p:nvPr/>
        </p:nvSpPr>
        <p:spPr bwMode="auto">
          <a:xfrm>
            <a:off x="1752600" y="2590800"/>
            <a:ext cx="1676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377" rtl="0" eaLnBrk="0" fontAlgn="auto" latinLnBrk="0" hangingPunct="0">
              <a:lnSpc>
                <a:spcPct val="100000"/>
              </a:lnSpc>
              <a:spcBef>
                <a:spcPct val="5000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Calibri"/>
                <a:ea typeface="宋体" panose="02010600030101010101" pitchFamily="2" charset="-122"/>
                <a:cs typeface="+mn-cs"/>
              </a:rPr>
              <a:t>Unlabeled examples</a:t>
            </a:r>
          </a:p>
        </p:txBody>
      </p:sp>
    </p:spTree>
    <p:extLst>
      <p:ext uri="{BB962C8B-B14F-4D97-AF65-F5344CB8AC3E}">
        <p14:creationId xmlns:p14="http://schemas.microsoft.com/office/powerpoint/2010/main" val="2365131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80585"/>
                                        </p:tgtEl>
                                        <p:attrNameLst>
                                          <p:attrName>style.visibility</p:attrName>
                                        </p:attrNameLst>
                                      </p:cBhvr>
                                      <p:to>
                                        <p:strVal val="visible"/>
                                      </p:to>
                                    </p:set>
                                    <p:anim calcmode="lin" valueType="num">
                                      <p:cBhvr additive="base">
                                        <p:cTn id="7" dur="500" fill="hold"/>
                                        <p:tgtEl>
                                          <p:spTgt spid="280585"/>
                                        </p:tgtEl>
                                        <p:attrNameLst>
                                          <p:attrName>ppt_x</p:attrName>
                                        </p:attrNameLst>
                                      </p:cBhvr>
                                      <p:tavLst>
                                        <p:tav tm="0">
                                          <p:val>
                                            <p:strVal val="#ppt_x"/>
                                          </p:val>
                                        </p:tav>
                                        <p:tav tm="100000">
                                          <p:val>
                                            <p:strVal val="#ppt_x"/>
                                          </p:val>
                                        </p:tav>
                                      </p:tavLst>
                                    </p:anim>
                                    <p:anim calcmode="lin" valueType="num">
                                      <p:cBhvr additive="base">
                                        <p:cTn id="8" dur="500" fill="hold"/>
                                        <p:tgtEl>
                                          <p:spTgt spid="28058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80586"/>
                                        </p:tgtEl>
                                        <p:attrNameLst>
                                          <p:attrName>style.visibility</p:attrName>
                                        </p:attrNameLst>
                                      </p:cBhvr>
                                      <p:to>
                                        <p:strVal val="visible"/>
                                      </p:to>
                                    </p:set>
                                    <p:anim calcmode="lin" valueType="num">
                                      <p:cBhvr additive="base">
                                        <p:cTn id="11" dur="500" fill="hold"/>
                                        <p:tgtEl>
                                          <p:spTgt spid="280586"/>
                                        </p:tgtEl>
                                        <p:attrNameLst>
                                          <p:attrName>ppt_x</p:attrName>
                                        </p:attrNameLst>
                                      </p:cBhvr>
                                      <p:tavLst>
                                        <p:tav tm="0">
                                          <p:val>
                                            <p:strVal val="#ppt_x"/>
                                          </p:val>
                                        </p:tav>
                                        <p:tav tm="100000">
                                          <p:val>
                                            <p:strVal val="#ppt_x"/>
                                          </p:val>
                                        </p:tav>
                                      </p:tavLst>
                                    </p:anim>
                                    <p:anim calcmode="lin" valueType="num">
                                      <p:cBhvr additive="base">
                                        <p:cTn id="12" dur="500" fill="hold"/>
                                        <p:tgtEl>
                                          <p:spTgt spid="280586"/>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80587"/>
                                        </p:tgtEl>
                                        <p:attrNameLst>
                                          <p:attrName>style.visibility</p:attrName>
                                        </p:attrNameLst>
                                      </p:cBhvr>
                                      <p:to>
                                        <p:strVal val="visible"/>
                                      </p:to>
                                    </p:set>
                                    <p:anim calcmode="lin" valueType="num">
                                      <p:cBhvr additive="base">
                                        <p:cTn id="17" dur="500" fill="hold"/>
                                        <p:tgtEl>
                                          <p:spTgt spid="280587"/>
                                        </p:tgtEl>
                                        <p:attrNameLst>
                                          <p:attrName>ppt_x</p:attrName>
                                        </p:attrNameLst>
                                      </p:cBhvr>
                                      <p:tavLst>
                                        <p:tav tm="0">
                                          <p:val>
                                            <p:strVal val="1+#ppt_w/2"/>
                                          </p:val>
                                        </p:tav>
                                        <p:tav tm="100000">
                                          <p:val>
                                            <p:strVal val="#ppt_x"/>
                                          </p:val>
                                        </p:tav>
                                      </p:tavLst>
                                    </p:anim>
                                    <p:anim calcmode="lin" valueType="num">
                                      <p:cBhvr additive="base">
                                        <p:cTn id="18" dur="500" fill="hold"/>
                                        <p:tgtEl>
                                          <p:spTgt spid="280587"/>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280578"/>
                                        </p:tgtEl>
                                        <p:attrNameLst>
                                          <p:attrName>style.visibility</p:attrName>
                                        </p:attrNameLst>
                                      </p:cBhvr>
                                      <p:to>
                                        <p:strVal val="visible"/>
                                      </p:to>
                                    </p:set>
                                    <p:anim calcmode="lin" valueType="num">
                                      <p:cBhvr additive="base">
                                        <p:cTn id="21" dur="500" fill="hold"/>
                                        <p:tgtEl>
                                          <p:spTgt spid="280578"/>
                                        </p:tgtEl>
                                        <p:attrNameLst>
                                          <p:attrName>ppt_x</p:attrName>
                                        </p:attrNameLst>
                                      </p:cBhvr>
                                      <p:tavLst>
                                        <p:tav tm="0">
                                          <p:val>
                                            <p:strVal val="1+#ppt_w/2"/>
                                          </p:val>
                                        </p:tav>
                                        <p:tav tm="100000">
                                          <p:val>
                                            <p:strVal val="#ppt_x"/>
                                          </p:val>
                                        </p:tav>
                                      </p:tavLst>
                                    </p:anim>
                                    <p:anim calcmode="lin" valueType="num">
                                      <p:cBhvr additive="base">
                                        <p:cTn id="22" dur="500" fill="hold"/>
                                        <p:tgtEl>
                                          <p:spTgt spid="280578"/>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1" fill="hold" grpId="0" nodeType="clickEffect">
                                  <p:stCondLst>
                                    <p:cond delay="0"/>
                                  </p:stCondLst>
                                  <p:childTnLst>
                                    <p:set>
                                      <p:cBhvr>
                                        <p:cTn id="26" dur="1" fill="hold">
                                          <p:stCondLst>
                                            <p:cond delay="0"/>
                                          </p:stCondLst>
                                        </p:cTn>
                                        <p:tgtEl>
                                          <p:spTgt spid="280592"/>
                                        </p:tgtEl>
                                        <p:attrNameLst>
                                          <p:attrName>style.visibility</p:attrName>
                                        </p:attrNameLst>
                                      </p:cBhvr>
                                      <p:to>
                                        <p:strVal val="visible"/>
                                      </p:to>
                                    </p:set>
                                    <p:anim calcmode="lin" valueType="num">
                                      <p:cBhvr additive="base">
                                        <p:cTn id="27" dur="500" fill="hold"/>
                                        <p:tgtEl>
                                          <p:spTgt spid="280592"/>
                                        </p:tgtEl>
                                        <p:attrNameLst>
                                          <p:attrName>ppt_x</p:attrName>
                                        </p:attrNameLst>
                                      </p:cBhvr>
                                      <p:tavLst>
                                        <p:tav tm="0">
                                          <p:val>
                                            <p:strVal val="#ppt_x"/>
                                          </p:val>
                                        </p:tav>
                                        <p:tav tm="100000">
                                          <p:val>
                                            <p:strVal val="#ppt_x"/>
                                          </p:val>
                                        </p:tav>
                                      </p:tavLst>
                                    </p:anim>
                                    <p:anim calcmode="lin" valueType="num">
                                      <p:cBhvr additive="base">
                                        <p:cTn id="28" dur="500" fill="hold"/>
                                        <p:tgtEl>
                                          <p:spTgt spid="280592"/>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280591"/>
                                        </p:tgtEl>
                                        <p:attrNameLst>
                                          <p:attrName>style.visibility</p:attrName>
                                        </p:attrNameLst>
                                      </p:cBhvr>
                                      <p:to>
                                        <p:strVal val="visible"/>
                                      </p:to>
                                    </p:set>
                                    <p:anim calcmode="lin" valueType="num">
                                      <p:cBhvr additive="base">
                                        <p:cTn id="31" dur="500" fill="hold"/>
                                        <p:tgtEl>
                                          <p:spTgt spid="280591"/>
                                        </p:tgtEl>
                                        <p:attrNameLst>
                                          <p:attrName>ppt_x</p:attrName>
                                        </p:attrNameLst>
                                      </p:cBhvr>
                                      <p:tavLst>
                                        <p:tav tm="0">
                                          <p:val>
                                            <p:strVal val="#ppt_x"/>
                                          </p:val>
                                        </p:tav>
                                        <p:tav tm="100000">
                                          <p:val>
                                            <p:strVal val="#ppt_x"/>
                                          </p:val>
                                        </p:tav>
                                      </p:tavLst>
                                    </p:anim>
                                    <p:anim calcmode="lin" valueType="num">
                                      <p:cBhvr additive="base">
                                        <p:cTn id="32" dur="500" fill="hold"/>
                                        <p:tgtEl>
                                          <p:spTgt spid="280591"/>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80588"/>
                                        </p:tgtEl>
                                        <p:attrNameLst>
                                          <p:attrName>style.visibility</p:attrName>
                                        </p:attrNameLst>
                                      </p:cBhvr>
                                      <p:to>
                                        <p:strVal val="visible"/>
                                      </p:to>
                                    </p:set>
                                    <p:anim calcmode="lin" valueType="num">
                                      <p:cBhvr additive="base">
                                        <p:cTn id="37" dur="500" fill="hold"/>
                                        <p:tgtEl>
                                          <p:spTgt spid="280588"/>
                                        </p:tgtEl>
                                        <p:attrNameLst>
                                          <p:attrName>ppt_x</p:attrName>
                                        </p:attrNameLst>
                                      </p:cBhvr>
                                      <p:tavLst>
                                        <p:tav tm="0">
                                          <p:val>
                                            <p:strVal val="0-#ppt_w/2"/>
                                          </p:val>
                                        </p:tav>
                                        <p:tav tm="100000">
                                          <p:val>
                                            <p:strVal val="#ppt_x"/>
                                          </p:val>
                                        </p:tav>
                                      </p:tavLst>
                                    </p:anim>
                                    <p:anim calcmode="lin" valueType="num">
                                      <p:cBhvr additive="base">
                                        <p:cTn id="38" dur="500" fill="hold"/>
                                        <p:tgtEl>
                                          <p:spTgt spid="280588"/>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280589"/>
                                        </p:tgtEl>
                                        <p:attrNameLst>
                                          <p:attrName>style.visibility</p:attrName>
                                        </p:attrNameLst>
                                      </p:cBhvr>
                                      <p:to>
                                        <p:strVal val="visible"/>
                                      </p:to>
                                    </p:set>
                                    <p:anim calcmode="lin" valueType="num">
                                      <p:cBhvr additive="base">
                                        <p:cTn id="41" dur="500" fill="hold"/>
                                        <p:tgtEl>
                                          <p:spTgt spid="280589"/>
                                        </p:tgtEl>
                                        <p:attrNameLst>
                                          <p:attrName>ppt_x</p:attrName>
                                        </p:attrNameLst>
                                      </p:cBhvr>
                                      <p:tavLst>
                                        <p:tav tm="0">
                                          <p:val>
                                            <p:strVal val="0-#ppt_w/2"/>
                                          </p:val>
                                        </p:tav>
                                        <p:tav tm="100000">
                                          <p:val>
                                            <p:strVal val="#ppt_x"/>
                                          </p:val>
                                        </p:tav>
                                      </p:tavLst>
                                    </p:anim>
                                    <p:anim calcmode="lin" valueType="num">
                                      <p:cBhvr additive="base">
                                        <p:cTn id="42" dur="500" fill="hold"/>
                                        <p:tgtEl>
                                          <p:spTgt spid="2805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8" grpId="0"/>
      <p:bldP spid="280585" grpId="0" animBg="1"/>
      <p:bldP spid="280586" grpId="0"/>
      <p:bldP spid="280587" grpId="0" animBg="1"/>
      <p:bldP spid="280588" grpId="0" animBg="1"/>
      <p:bldP spid="280589" grpId="0"/>
      <p:bldP spid="280591" grpId="0" animBg="1"/>
      <p:bldP spid="28059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sz="3600" dirty="0">
                <a:latin typeface="Gill Sans" charset="0"/>
                <a:ea typeface="Gill Sans" charset="0"/>
                <a:cs typeface="Gill Sans" charset="0"/>
              </a:rPr>
              <a:t>Active Learning of Kernels</a:t>
            </a:r>
            <a:endParaRPr lang="en-US" sz="3600" dirty="0">
              <a:latin typeface="Gill Sans" charset="0"/>
              <a:ea typeface="Gill Sans" charset="0"/>
              <a:cs typeface="Gill Sans" charset="0"/>
            </a:endParaRPr>
          </a:p>
        </p:txBody>
      </p:sp>
      <p:sp>
        <p:nvSpPr>
          <p:cNvPr id="15" name="Text Placeholder 1"/>
          <p:cNvSpPr txBox="1">
            <a:spLocks/>
          </p:cNvSpPr>
          <p:nvPr/>
        </p:nvSpPr>
        <p:spPr>
          <a:xfrm>
            <a:off x="427100" y="1090307"/>
            <a:ext cx="8231477"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p:txBody>
      </p:sp>
      <p:sp>
        <p:nvSpPr>
          <p:cNvPr id="6" name="Text Placeholder 1"/>
          <p:cNvSpPr txBox="1">
            <a:spLocks/>
          </p:cNvSpPr>
          <p:nvPr/>
        </p:nvSpPr>
        <p:spPr>
          <a:xfrm>
            <a:off x="427101" y="1090307"/>
            <a:ext cx="7886700"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由于核函数或矩阵的选择对于许多基于内核的学习技术的性能常常是至关重要的，因此如何自动学习给定数据集的核函数</a:t>
            </a: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矩阵成为越来越重要的研究问题。</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一部分研究从设计</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选择性抽样</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方法的角度提高监督学习的有效性。</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基于内核</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的</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方法（</a:t>
            </a:r>
            <a:r>
              <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Kernel-based methods</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）在</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监督学习</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中也是非常</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重要和</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有效的，在学习过程中起重要作用的是核函数</a:t>
            </a:r>
            <a:r>
              <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矩阵而不是</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特征值。</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具体而言：</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主动内核学</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习就是利用主动</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学习的方法以</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最小标记成本学习数据集的最优核函数</a:t>
            </a:r>
            <a:r>
              <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矩阵的</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问题。</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p:txBody>
      </p:sp>
    </p:spTree>
    <p:extLst>
      <p:ext uri="{BB962C8B-B14F-4D97-AF65-F5344CB8AC3E}">
        <p14:creationId xmlns:p14="http://schemas.microsoft.com/office/powerpoint/2010/main" val="79928543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sz="3600" dirty="0">
                <a:latin typeface="Gill Sans" charset="0"/>
                <a:ea typeface="Gill Sans" charset="0"/>
                <a:cs typeface="Gill Sans" charset="0"/>
              </a:rPr>
              <a:t>Active Learning of Kernels</a:t>
            </a:r>
            <a:endParaRPr lang="en-US" sz="3600" dirty="0">
              <a:latin typeface="Gill Sans" charset="0"/>
              <a:ea typeface="Gill Sans" charset="0"/>
              <a:cs typeface="Gill Sans" charset="0"/>
            </a:endParaRPr>
          </a:p>
        </p:txBody>
      </p:sp>
      <p:sp>
        <p:nvSpPr>
          <p:cNvPr id="15" name="Text Placeholder 1"/>
          <p:cNvSpPr txBox="1">
            <a:spLocks/>
          </p:cNvSpPr>
          <p:nvPr/>
        </p:nvSpPr>
        <p:spPr>
          <a:xfrm>
            <a:off x="427100" y="1090307"/>
            <a:ext cx="8231477"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p:txBody>
      </p:sp>
      <p:sp>
        <p:nvSpPr>
          <p:cNvPr id="6" name="Text Placeholder 1"/>
          <p:cNvSpPr txBox="1">
            <a:spLocks/>
          </p:cNvSpPr>
          <p:nvPr/>
        </p:nvSpPr>
        <p:spPr>
          <a:xfrm>
            <a:off x="427100" y="1090307"/>
            <a:ext cx="7712189"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r>
              <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Active Kernel Learning</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8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25th </a:t>
            </a:r>
            <a:r>
              <a:rPr kumimoji="0" lang="en-US" altLang="zh-CN" sz="18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International Conference on Machine Learning</a:t>
            </a:r>
            <a:r>
              <a:rPr kumimoji="0" lang="zh-CN" altLang="en-US" sz="18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a:t>
            </a:r>
            <a:r>
              <a:rPr kumimoji="0" lang="en-US" altLang="zh-CN" sz="18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ICML</a:t>
            </a:r>
            <a:r>
              <a:rPr kumimoji="0" lang="zh-CN" altLang="en-US" sz="18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a:t>
            </a:r>
            <a:endParaRPr kumimoji="0" lang="en-US" altLang="zh-CN" sz="18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—Steven C.H. Hoi </a:t>
            </a:r>
          </a:p>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School of Computer Engineering, Nanyang Technological University, Singapore</a:t>
            </a:r>
          </a:p>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8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r>
              <a:rPr kumimoji="0" lang="es-ES" altLang="zh-CN" sz="18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Rong Jin </a:t>
            </a:r>
          </a:p>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Department of Computer Science and Engineering, Michigan State University</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
            </a:r>
            <a:b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b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 </a:t>
            </a:r>
            <a:b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b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p:txBody>
      </p:sp>
    </p:spTree>
    <p:extLst>
      <p:ext uri="{BB962C8B-B14F-4D97-AF65-F5344CB8AC3E}">
        <p14:creationId xmlns:p14="http://schemas.microsoft.com/office/powerpoint/2010/main" val="25445878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sz="3600" dirty="0">
                <a:latin typeface="Gill Sans" charset="0"/>
                <a:ea typeface="Gill Sans" charset="0"/>
                <a:cs typeface="Gill Sans" charset="0"/>
              </a:rPr>
              <a:t>Active Learning of Kernels</a:t>
            </a:r>
            <a:endParaRPr lang="en-US" sz="3600" dirty="0">
              <a:latin typeface="Gill Sans" charset="0"/>
              <a:ea typeface="Gill Sans" charset="0"/>
              <a:cs typeface="Gill Sans" charset="0"/>
            </a:endParaRPr>
          </a:p>
        </p:txBody>
      </p:sp>
      <p:sp>
        <p:nvSpPr>
          <p:cNvPr id="15" name="Text Placeholder 1"/>
          <p:cNvSpPr txBox="1">
            <a:spLocks/>
          </p:cNvSpPr>
          <p:nvPr/>
        </p:nvSpPr>
        <p:spPr>
          <a:xfrm>
            <a:off x="427100" y="1090307"/>
            <a:ext cx="8231477"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p:txBody>
      </p:sp>
      <p:sp>
        <p:nvSpPr>
          <p:cNvPr id="6" name="Text Placeholder 1"/>
          <p:cNvSpPr txBox="1">
            <a:spLocks/>
          </p:cNvSpPr>
          <p:nvPr/>
        </p:nvSpPr>
        <p:spPr>
          <a:xfrm>
            <a:off x="427100" y="1090307"/>
            <a:ext cx="8084721"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背景：</a:t>
            </a:r>
            <a:endParaRPr kumimoji="0" lang="en-US" altLang="zh-CN" sz="24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已经提出的许多学习算法来从</a:t>
            </a:r>
            <a:r>
              <a:rPr kumimoji="0" lang="zh-CN" altLang="en-US" sz="24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辅助信息</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中学习核函数或矩阵。</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辅助信息</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的两种提供方式：标记示例（</a:t>
            </a: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labeled examples </a:t>
            </a:r>
            <a:b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b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或约束对（</a:t>
            </a:r>
            <a:r>
              <a:rPr kumimoji="0" lang="en-US" altLang="zh-CN" sz="2400" b="0" i="0" u="none" strike="noStrike" kern="1200" cap="none" spc="0" normalizeH="0" baseline="0" noProof="0" dirty="0" err="1" smtClean="0">
                <a:ln>
                  <a:noFill/>
                </a:ln>
                <a:solidFill>
                  <a:srgbClr val="666666">
                    <a:lumMod val="50000"/>
                  </a:srgbClr>
                </a:solidFill>
                <a:effectLst/>
                <a:uLnTx/>
                <a:uFillTx/>
                <a:latin typeface="Gill Sans" charset="0"/>
                <a:ea typeface="Gill Sans" charset="0"/>
                <a:cs typeface="Gill Sans" charset="0"/>
              </a:rPr>
              <a:t>pairwise</a:t>
            </a: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 constraints </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有些时候标记获取</a:t>
            </a:r>
            <a:r>
              <a:rPr kumimoji="0" lang="zh-CN" altLang="en-US" sz="2400" b="1"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辅助</a:t>
            </a:r>
            <a:r>
              <a:rPr kumimoji="0" lang="zh-CN" altLang="en-US" sz="24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信息</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代价非常高</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400" b="0" i="0" u="none" strike="noStrike" kern="1200" cap="none" spc="0" normalizeH="0" baseline="0" noProof="0" dirty="0" smtClean="0">
                <a:ln>
                  <a:noFill/>
                </a:ln>
                <a:solidFill>
                  <a:srgbClr val="0070C0"/>
                </a:solidFill>
                <a:effectLst/>
                <a:uLnTx/>
                <a:uFillTx/>
                <a:latin typeface="Gill Sans" charset="0"/>
                <a:ea typeface="Gill Sans" charset="0"/>
                <a:cs typeface="Gill Sans" charset="0"/>
              </a:rPr>
              <a:t>TIP</a:t>
            </a:r>
            <a:r>
              <a:rPr kumimoji="0" lang="zh-CN" altLang="en-US" sz="2400" b="0" i="0" u="none" strike="noStrike" kern="1200" cap="none" spc="0" normalizeH="0" baseline="0" noProof="0" dirty="0" smtClean="0">
                <a:ln>
                  <a:noFill/>
                </a:ln>
                <a:solidFill>
                  <a:srgbClr val="0070C0"/>
                </a:solidFill>
                <a:effectLst/>
                <a:uLnTx/>
                <a:uFillTx/>
                <a:latin typeface="Gill Sans" charset="0"/>
                <a:ea typeface="Gill Sans" charset="0"/>
                <a:cs typeface="Gill Sans" charset="0"/>
              </a:rPr>
              <a:t>：</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约束对</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must-link pair </a:t>
            </a: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cannot-link pair </a:t>
            </a:r>
            <a:b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b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 </a:t>
            </a:r>
            <a:b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b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p:txBody>
      </p:sp>
    </p:spTree>
    <p:extLst>
      <p:ext uri="{BB962C8B-B14F-4D97-AF65-F5344CB8AC3E}">
        <p14:creationId xmlns:p14="http://schemas.microsoft.com/office/powerpoint/2010/main" val="174899337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sz="3600" dirty="0">
                <a:latin typeface="Gill Sans" charset="0"/>
                <a:ea typeface="Gill Sans" charset="0"/>
                <a:cs typeface="Gill Sans" charset="0"/>
              </a:rPr>
              <a:t>Active Learning of Kernels</a:t>
            </a:r>
            <a:endParaRPr lang="en-US" sz="3600" dirty="0">
              <a:latin typeface="Gill Sans" charset="0"/>
              <a:ea typeface="Gill Sans" charset="0"/>
              <a:cs typeface="Gill Sans" charset="0"/>
            </a:endParaRPr>
          </a:p>
        </p:txBody>
      </p:sp>
      <p:sp>
        <p:nvSpPr>
          <p:cNvPr id="15" name="Text Placeholder 1"/>
          <p:cNvSpPr txBox="1">
            <a:spLocks/>
          </p:cNvSpPr>
          <p:nvPr/>
        </p:nvSpPr>
        <p:spPr>
          <a:xfrm>
            <a:off x="427100" y="1090307"/>
            <a:ext cx="8231477"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p:txBody>
      </p:sp>
      <mc:AlternateContent xmlns:mc="http://schemas.openxmlformats.org/markup-compatibility/2006" xmlns:a14="http://schemas.microsoft.com/office/drawing/2010/main">
        <mc:Choice Requires="a14">
          <p:sp>
            <p:nvSpPr>
              <p:cNvPr id="6" name="Text Placeholder 1"/>
              <p:cNvSpPr txBox="1">
                <a:spLocks/>
              </p:cNvSpPr>
              <p:nvPr/>
            </p:nvSpPr>
            <p:spPr>
              <a:xfrm>
                <a:off x="427100" y="1090307"/>
                <a:ext cx="8084721"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Active Kernel Learning</a:t>
                </a:r>
                <a:r>
                  <a:rPr kumimoji="0" lang="zh-CN" altLang="en-US" sz="24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endParaRPr kumimoji="0" lang="en-US" altLang="zh-CN" sz="24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目标</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：找出</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对目标内核有用</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的数据对</a:t>
                </a: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策略</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给定一对实例（</a:t>
                </a:r>
                <a14:m>
                  <m:oMath xmlns:m="http://schemas.openxmlformats.org/officeDocument/2006/math">
                    <m:sSub>
                      <m:sSubPr>
                        <m:ctrlP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ctrlPr>
                      </m:sSubPr>
                      <m:e>
                        <m:r>
                          <a:rPr kumimoji="0" lang="zh-CN" altLang="en-US"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𝜒</m:t>
                        </m:r>
                      </m:e>
                      <m:sub>
                        <m:r>
                          <m:rPr>
                            <m:sty m:val="p"/>
                          </m:rP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i</m:t>
                        </m:r>
                      </m:sub>
                    </m:sSub>
                  </m:oMath>
                </a14:m>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a:t>
                </a:r>
                <a14:m>
                  <m:oMath xmlns:m="http://schemas.openxmlformats.org/officeDocument/2006/math">
                    <m:sSub>
                      <m:sSubPr>
                        <m:ctrlP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ctrlPr>
                      </m:sSubPr>
                      <m:e>
                        <m:r>
                          <a:rPr kumimoji="0" lang="zh-CN" altLang="en-US"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𝜒</m:t>
                        </m:r>
                      </m:e>
                      <m:sub>
                        <m:r>
                          <m:rPr>
                            <m:sty m:val="p"/>
                          </m:rP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j</m:t>
                        </m:r>
                      </m:sub>
                    </m:sSub>
                  </m:oMath>
                </a14:m>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），对应的内核值</a:t>
                </a:r>
                <a14:m>
                  <m:oMath xmlns:m="http://schemas.openxmlformats.org/officeDocument/2006/math">
                    <m:sSub>
                      <m:sSubPr>
                        <m:ctrlP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ctrlPr>
                      </m:sSubPr>
                      <m:e>
                        <m:r>
                          <a:rPr kumimoji="0" lang="el-GR"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ea typeface="Cambria Math" panose="02040503050406030204" pitchFamily="18" charset="0"/>
                          </a:rPr>
                          <m:t>𝛫</m:t>
                        </m:r>
                      </m:e>
                      <m:sub>
                        <m: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𝑖</m:t>
                        </m:r>
                        <m: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m:t>
                        </m:r>
                        <m: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𝑗</m:t>
                        </m:r>
                      </m:sub>
                    </m:sSub>
                    <m:r>
                      <a:rPr kumimoji="0" lang="zh-CN" altLang="en-US"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表明</m:t>
                    </m:r>
                  </m:oMath>
                </a14:m>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了</a:t>
                </a:r>
                <a14:m>
                  <m:oMath xmlns:m="http://schemas.openxmlformats.org/officeDocument/2006/math">
                    <m:sSub>
                      <m:sSubPr>
                        <m:ctrlP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ctrlPr>
                      </m:sSubPr>
                      <m:e>
                        <m:r>
                          <a:rPr kumimoji="0" lang="zh-CN" altLang="en-US"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𝜒</m:t>
                        </m:r>
                      </m:e>
                      <m:sub>
                        <m:r>
                          <m:rPr>
                            <m:sty m:val="p"/>
                          </m:rP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i</m:t>
                        </m:r>
                      </m:sub>
                    </m:sSub>
                    <m:r>
                      <a:rPr kumimoji="0" lang="zh-CN" altLang="en-US"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和</m:t>
                    </m:r>
                    <m:sSub>
                      <m:sSubPr>
                        <m:ctrlP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ctrlPr>
                      </m:sSubPr>
                      <m:e>
                        <m:r>
                          <a:rPr kumimoji="0" lang="zh-CN" altLang="en-US"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𝜒</m:t>
                        </m:r>
                      </m:e>
                      <m:sub>
                        <m:r>
                          <m:rPr>
                            <m:sty m:val="p"/>
                          </m:rP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j</m:t>
                        </m:r>
                      </m:sub>
                    </m:sSub>
                  </m:oMath>
                </a14:m>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之间的相似程度：</a:t>
                </a: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如果两个实例在同一个类中，那么</a:t>
                </a:r>
                <a14:m>
                  <m:oMath xmlns:m="http://schemas.openxmlformats.org/officeDocument/2006/math">
                    <m:sSub>
                      <m:sSubPr>
                        <m:ctrlP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ctrlPr>
                      </m:sSubPr>
                      <m:e>
                        <m:r>
                          <a:rPr kumimoji="0" lang="el-GR"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ea typeface="Cambria Math" panose="02040503050406030204" pitchFamily="18" charset="0"/>
                          </a:rPr>
                          <m:t>𝛫</m:t>
                        </m:r>
                      </m:e>
                      <m:sub>
                        <m: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𝑖</m:t>
                        </m:r>
                        <m: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m:t>
                        </m:r>
                        <m: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𝑗</m:t>
                        </m:r>
                      </m:sub>
                    </m:sSub>
                  </m:oMath>
                </a14:m>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通常是一个很大的正数。</a:t>
                </a: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如果两个实例在不同类中，那么</a:t>
                </a:r>
                <a14:m>
                  <m:oMath xmlns:m="http://schemas.openxmlformats.org/officeDocument/2006/math">
                    <m:sSub>
                      <m:sSubPr>
                        <m:ctrlP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ctrlPr>
                      </m:sSubPr>
                      <m:e>
                        <m:r>
                          <a:rPr kumimoji="0" lang="el-GR"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ea typeface="Cambria Math" panose="02040503050406030204" pitchFamily="18" charset="0"/>
                          </a:rPr>
                          <m:t>𝛫</m:t>
                        </m:r>
                      </m:e>
                      <m:sub>
                        <m: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𝑖</m:t>
                        </m:r>
                        <m: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m:t>
                        </m:r>
                        <m: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𝑗</m:t>
                        </m:r>
                      </m:sub>
                    </m:sSub>
                  </m:oMath>
                </a14:m>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通常是一个很大的负数。</a:t>
                </a: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主动内核学习选择最接近零的内核相似度。</a:t>
                </a: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
                </a:r>
                <a:b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b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p:txBody>
          </p:sp>
        </mc:Choice>
        <mc:Fallback xmlns="">
          <p:sp>
            <p:nvSpPr>
              <p:cNvPr id="6" name="Text Placeholder 1"/>
              <p:cNvSpPr txBox="1">
                <a:spLocks noRot="1" noChangeAspect="1" noMove="1" noResize="1" noEditPoints="1" noAdjustHandles="1" noChangeArrowheads="1" noChangeShapeType="1" noTextEdit="1"/>
              </p:cNvSpPr>
              <p:nvPr/>
            </p:nvSpPr>
            <p:spPr>
              <a:xfrm>
                <a:off x="427100" y="1090307"/>
                <a:ext cx="8084721" cy="5344359"/>
              </a:xfrm>
              <a:prstGeom prst="rect">
                <a:avLst/>
              </a:prstGeom>
              <a:blipFill>
                <a:blip r:embed="rId3"/>
                <a:stretch>
                  <a:fillRect l="-1131" t="-912" r="-8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248893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sz="3600" dirty="0">
                <a:latin typeface="Gill Sans" charset="0"/>
                <a:ea typeface="Gill Sans" charset="0"/>
                <a:cs typeface="Gill Sans" charset="0"/>
              </a:rPr>
              <a:t>Active Learning of Kernels</a:t>
            </a:r>
            <a:endParaRPr lang="en-US" sz="3600" dirty="0">
              <a:latin typeface="Gill Sans" charset="0"/>
              <a:ea typeface="Gill Sans" charset="0"/>
              <a:cs typeface="Gill Sans" charset="0"/>
            </a:endParaRPr>
          </a:p>
        </p:txBody>
      </p:sp>
      <p:sp>
        <p:nvSpPr>
          <p:cNvPr id="15" name="Text Placeholder 1"/>
          <p:cNvSpPr txBox="1">
            <a:spLocks/>
          </p:cNvSpPr>
          <p:nvPr/>
        </p:nvSpPr>
        <p:spPr>
          <a:xfrm>
            <a:off x="427100" y="1090307"/>
            <a:ext cx="8231477"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p:txBody>
      </p:sp>
      <mc:AlternateContent xmlns:mc="http://schemas.openxmlformats.org/markup-compatibility/2006" xmlns:a14="http://schemas.microsoft.com/office/drawing/2010/main">
        <mc:Choice Requires="a14">
          <p:sp>
            <p:nvSpPr>
              <p:cNvPr id="6" name="Text Placeholder 1"/>
              <p:cNvSpPr txBox="1">
                <a:spLocks/>
              </p:cNvSpPr>
              <p:nvPr/>
            </p:nvSpPr>
            <p:spPr>
              <a:xfrm>
                <a:off x="427100" y="1090307"/>
                <a:ext cx="8084721" cy="5344359"/>
              </a:xfrm>
              <a:prstGeom prst="rect">
                <a:avLst/>
              </a:prstGeom>
            </p:spPr>
            <p:txBody>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Active Kernel Learning</a:t>
                </a:r>
                <a:r>
                  <a:rPr kumimoji="0" lang="zh-CN" altLang="en-US" sz="24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endParaRPr kumimoji="0" lang="en-US" altLang="zh-CN" sz="24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目标</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：找出</a:t>
                </a: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对目标内核有用</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的数据对</a:t>
                </a: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1"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策略</a:t>
                </a:r>
                <a:r>
                  <a:rPr kumimoji="0" lang="zh-CN" altLang="en-US"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a:t>
                </a: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给定一对实例（</a:t>
                </a:r>
                <a14:m>
                  <m:oMath xmlns:m="http://schemas.openxmlformats.org/officeDocument/2006/math">
                    <m:sSub>
                      <m:sSubPr>
                        <m:ctrlP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ctrlPr>
                      </m:sSubPr>
                      <m:e>
                        <m:r>
                          <a:rPr kumimoji="0" lang="zh-CN" altLang="en-US"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𝜒</m:t>
                        </m:r>
                      </m:e>
                      <m:sub>
                        <m:r>
                          <m:rPr>
                            <m:sty m:val="p"/>
                          </m:rP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i</m:t>
                        </m:r>
                      </m:sub>
                    </m:sSub>
                  </m:oMath>
                </a14:m>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a:t>
                </a:r>
                <a14:m>
                  <m:oMath xmlns:m="http://schemas.openxmlformats.org/officeDocument/2006/math">
                    <m:sSub>
                      <m:sSubPr>
                        <m:ctrlP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ctrlPr>
                      </m:sSubPr>
                      <m:e>
                        <m:r>
                          <a:rPr kumimoji="0" lang="zh-CN" altLang="en-US"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𝜒</m:t>
                        </m:r>
                      </m:e>
                      <m:sub>
                        <m:r>
                          <m:rPr>
                            <m:sty m:val="p"/>
                          </m:rP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j</m:t>
                        </m:r>
                      </m:sub>
                    </m:sSub>
                  </m:oMath>
                </a14:m>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），对应的内核值</a:t>
                </a:r>
                <a14:m>
                  <m:oMath xmlns:m="http://schemas.openxmlformats.org/officeDocument/2006/math">
                    <m:sSub>
                      <m:sSubPr>
                        <m:ctrlP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ctrlPr>
                      </m:sSubPr>
                      <m:e>
                        <m:r>
                          <a:rPr kumimoji="0" lang="el-GR"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ea typeface="Cambria Math" panose="02040503050406030204" pitchFamily="18" charset="0"/>
                          </a:rPr>
                          <m:t>𝛫</m:t>
                        </m:r>
                      </m:e>
                      <m:sub>
                        <m: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𝑖</m:t>
                        </m:r>
                        <m: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m:t>
                        </m:r>
                        <m: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𝑗</m:t>
                        </m:r>
                      </m:sub>
                    </m:sSub>
                    <m:r>
                      <a:rPr kumimoji="0" lang="zh-CN" altLang="en-US"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表明</m:t>
                    </m:r>
                  </m:oMath>
                </a14:m>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了</a:t>
                </a:r>
                <a14:m>
                  <m:oMath xmlns:m="http://schemas.openxmlformats.org/officeDocument/2006/math">
                    <m:sSub>
                      <m:sSubPr>
                        <m:ctrlP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ctrlPr>
                      </m:sSubPr>
                      <m:e>
                        <m:r>
                          <a:rPr kumimoji="0" lang="zh-CN" altLang="en-US"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𝜒</m:t>
                        </m:r>
                      </m:e>
                      <m:sub>
                        <m:r>
                          <m:rPr>
                            <m:sty m:val="p"/>
                          </m:rP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i</m:t>
                        </m:r>
                      </m:sub>
                    </m:sSub>
                    <m:r>
                      <a:rPr kumimoji="0" lang="zh-CN" altLang="en-US"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和</m:t>
                    </m:r>
                    <m:sSub>
                      <m:sSubPr>
                        <m:ctrlP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ctrlPr>
                      </m:sSubPr>
                      <m:e>
                        <m:r>
                          <a:rPr kumimoji="0" lang="zh-CN" altLang="en-US"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𝜒</m:t>
                        </m:r>
                      </m:e>
                      <m:sub>
                        <m:r>
                          <m:rPr>
                            <m:sty m:val="p"/>
                          </m:rP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j</m:t>
                        </m:r>
                      </m:sub>
                    </m:sSub>
                  </m:oMath>
                </a14:m>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之间的相似程度：</a:t>
                </a: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如果两个实例在同一个类中，那么</a:t>
                </a:r>
                <a14:m>
                  <m:oMath xmlns:m="http://schemas.openxmlformats.org/officeDocument/2006/math">
                    <m:sSub>
                      <m:sSubPr>
                        <m:ctrlP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ctrlPr>
                      </m:sSubPr>
                      <m:e>
                        <m:r>
                          <a:rPr kumimoji="0" lang="el-GR"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ea typeface="Cambria Math" panose="02040503050406030204" pitchFamily="18" charset="0"/>
                          </a:rPr>
                          <m:t>𝛫</m:t>
                        </m:r>
                      </m:e>
                      <m:sub>
                        <m: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𝑖</m:t>
                        </m:r>
                        <m: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m:t>
                        </m:r>
                        <m: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𝑗</m:t>
                        </m:r>
                      </m:sub>
                    </m:sSub>
                  </m:oMath>
                </a14:m>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通常是一个很大的正数。</a:t>
                </a: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如果两个实例在不同类中，那么</a:t>
                </a:r>
                <a14:m>
                  <m:oMath xmlns:m="http://schemas.openxmlformats.org/officeDocument/2006/math">
                    <m:sSub>
                      <m:sSubPr>
                        <m:ctrlP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ctrlPr>
                      </m:sSubPr>
                      <m:e>
                        <m:r>
                          <a:rPr kumimoji="0" lang="el-GR"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ea typeface="Cambria Math" panose="02040503050406030204" pitchFamily="18" charset="0"/>
                          </a:rPr>
                          <m:t>𝛫</m:t>
                        </m:r>
                      </m:e>
                      <m:sub>
                        <m: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𝑖</m:t>
                        </m:r>
                        <m: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m:t>
                        </m:r>
                        <m:r>
                          <a:rPr kumimoji="0" lang="en-US" altLang="zh-CN" sz="2400" b="0" i="1" u="none" strike="noStrike" kern="1200" cap="none" spc="0" normalizeH="0" baseline="0" noProof="0">
                            <a:ln>
                              <a:noFill/>
                            </a:ln>
                            <a:solidFill>
                              <a:srgbClr val="666666">
                                <a:lumMod val="50000"/>
                              </a:srgbClr>
                            </a:solidFill>
                            <a:effectLst/>
                            <a:uLnTx/>
                            <a:uFillTx/>
                            <a:latin typeface="Cambria Math" panose="02040503050406030204" pitchFamily="18" charset="0"/>
                          </a:rPr>
                          <m:t>𝑗</m:t>
                        </m:r>
                      </m:sub>
                    </m:sSub>
                  </m:oMath>
                </a14:m>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通常是一个很大的负数。</a:t>
                </a: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rPr>
                  <a:t>主动内核学习选择最接近零的内核相似度。</a:t>
                </a:r>
                <a:endParaRPr kumimoji="0" lang="en-US" altLang="zh-CN" sz="2400" b="0" i="0" u="none" strike="noStrike" kern="1200" cap="none" spc="0" normalizeH="0" baseline="0" noProof="0" dirty="0">
                  <a:ln>
                    <a:noFill/>
                  </a:ln>
                  <a:solidFill>
                    <a:srgbClr val="666666">
                      <a:lumMod val="50000"/>
                    </a:srgbClr>
                  </a:solidFill>
                  <a:effectLst/>
                  <a:uLnTx/>
                  <a:uFillTx/>
                  <a:latin typeface="Gill Sans" charset="0"/>
                  <a:ea typeface="Gill Sans" charset="0"/>
                  <a:cs typeface="Gill Sans" charset="0"/>
                </a:endParaRPr>
              </a:p>
              <a:p>
                <a:pPr marL="0" marR="0" lvl="0" indent="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t/>
                </a:r>
                <a:br>
                  <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rPr>
                </a:b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Char char="•"/>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a:p>
                <a:pPr marL="171450" marR="0" lvl="0" indent="-171450" algn="l" defTabSz="685800" rtl="0" eaLnBrk="1" fontAlgn="auto" latinLnBrk="0" hangingPunct="1">
                  <a:lnSpc>
                    <a:spcPct val="100000"/>
                  </a:lnSpc>
                  <a:spcBef>
                    <a:spcPts val="750"/>
                  </a:spcBef>
                  <a:spcAft>
                    <a:spcPts val="0"/>
                  </a:spcAft>
                  <a:buClr>
                    <a:srgbClr val="005BBB"/>
                  </a:buClr>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rgbClr val="666666">
                      <a:lumMod val="50000"/>
                    </a:srgbClr>
                  </a:solidFill>
                  <a:effectLst/>
                  <a:uLnTx/>
                  <a:uFillTx/>
                  <a:latin typeface="Gill Sans" charset="0"/>
                  <a:ea typeface="Gill Sans" charset="0"/>
                  <a:cs typeface="Gill Sans" charset="0"/>
                </a:endParaRPr>
              </a:p>
            </p:txBody>
          </p:sp>
        </mc:Choice>
        <mc:Fallback xmlns="">
          <p:sp>
            <p:nvSpPr>
              <p:cNvPr id="6" name="Text Placeholder 1"/>
              <p:cNvSpPr txBox="1">
                <a:spLocks noRot="1" noChangeAspect="1" noMove="1" noResize="1" noEditPoints="1" noAdjustHandles="1" noChangeArrowheads="1" noChangeShapeType="1" noTextEdit="1"/>
              </p:cNvSpPr>
              <p:nvPr/>
            </p:nvSpPr>
            <p:spPr>
              <a:xfrm>
                <a:off x="427100" y="1090307"/>
                <a:ext cx="8084721" cy="5344359"/>
              </a:xfrm>
              <a:prstGeom prst="rect">
                <a:avLst/>
              </a:prstGeom>
              <a:blipFill>
                <a:blip r:embed="rId3"/>
                <a:stretch>
                  <a:fillRect l="-1131" t="-912" r="-8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2951120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199644" y="1889549"/>
            <a:ext cx="6463861" cy="1569156"/>
          </a:xfrm>
        </p:spPr>
        <p:txBody>
          <a:bodyPr>
            <a:noAutofit/>
          </a:bodyPr>
          <a:lstStyle/>
          <a:p>
            <a:r>
              <a:rPr lang="zh-CN" altLang="en-US" sz="4800" b="0" cap="none" dirty="0" smtClean="0">
                <a:latin typeface="Gill Sans" charset="0"/>
                <a:ea typeface="Gill Sans" charset="0"/>
                <a:cs typeface="Gill Sans" charset="0"/>
              </a:rPr>
              <a:t>相关的机器学习算法</a:t>
            </a:r>
            <a:endParaRPr lang="en-US" sz="4800" b="0" dirty="0">
              <a:latin typeface="Gill Sans" charset="0"/>
              <a:ea typeface="Gill Sans" charset="0"/>
              <a:cs typeface="Gill Sans" charset="0"/>
            </a:endParaRPr>
          </a:p>
        </p:txBody>
      </p:sp>
      <p:sp>
        <p:nvSpPr>
          <p:cNvPr id="2" name="文本框 1"/>
          <p:cNvSpPr txBox="1"/>
          <p:nvPr/>
        </p:nvSpPr>
        <p:spPr>
          <a:xfrm>
            <a:off x="409404" y="4618494"/>
            <a:ext cx="3022170" cy="830997"/>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dirty="0" smtClean="0">
                <a:ln>
                  <a:noFill/>
                </a:ln>
                <a:solidFill>
                  <a:srgbClr val="666666"/>
                </a:solidFill>
                <a:effectLst/>
                <a:uLnTx/>
                <a:uFillTx/>
                <a:latin typeface="Calibri"/>
                <a:ea typeface="宋体" panose="02010600030101010101" pitchFamily="2" charset="-122"/>
                <a:cs typeface="+mn-cs"/>
              </a:rPr>
              <a:t>王伟成</a:t>
            </a:r>
            <a:endParaRPr kumimoji="1" lang="en-US" altLang="zh-CN" sz="2400" b="0" i="0" u="none" strike="noStrike" kern="1200" cap="none" spc="0" normalizeH="0" baseline="0" noProof="0" dirty="0" smtClean="0">
              <a:ln>
                <a:noFill/>
              </a:ln>
              <a:solidFill>
                <a:srgbClr val="666666"/>
              </a:solidFill>
              <a:effectLst/>
              <a:uLnTx/>
              <a:uFillTx/>
              <a:latin typeface="Calibri"/>
              <a:ea typeface="宋体" panose="02010600030101010101" pitchFamily="2" charset="-122"/>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smtClean="0">
                <a:ln>
                  <a:noFill/>
                </a:ln>
                <a:solidFill>
                  <a:srgbClr val="666666"/>
                </a:solidFill>
                <a:effectLst/>
                <a:uLnTx/>
                <a:uFillTx/>
                <a:latin typeface="Calibri"/>
                <a:ea typeface="宋体" panose="02010600030101010101" pitchFamily="2" charset="-122"/>
                <a:cs typeface="+mn-cs"/>
              </a:rPr>
              <a:t>51174500130</a:t>
            </a:r>
            <a:endParaRPr kumimoji="1" lang="zh-CN" altLang="en-US" sz="2400" b="0" i="0" u="none" strike="noStrike" kern="1200" cap="none" spc="0" normalizeH="0" baseline="0" noProof="0" dirty="0">
              <a:ln>
                <a:noFill/>
              </a:ln>
              <a:solidFill>
                <a:srgbClr val="666666"/>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62671856"/>
      </p:ext>
    </p:extLst>
  </p:cSld>
  <p:clrMapOvr>
    <a:masterClrMapping/>
  </p:clrMapOvr>
  <mc:AlternateContent xmlns:mc="http://schemas.openxmlformats.org/markup-compatibility/2006" xmlns:p14="http://schemas.microsoft.com/office/powerpoint/2010/main">
    <mc:Choice Requires="p14">
      <p:transition spd="slow" p14:dur="2000" advTm="22763"/>
    </mc:Choice>
    <mc:Fallback xmlns="">
      <p:transition spd="slow" advTm="22763"/>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p:txBody>
          <a:bodyPr>
            <a:normAutofit/>
          </a:bodyPr>
          <a:lstStyle/>
          <a:p>
            <a:r>
              <a:rPr lang="zh-CN" altLang="en-US" sz="3600" dirty="0" smtClean="0">
                <a:latin typeface="Gill Sans"/>
                <a:ea typeface="Gill Sans" charset="0"/>
                <a:cs typeface="Gill Sans" charset="0"/>
              </a:rPr>
              <a:t>半监督学习</a:t>
            </a:r>
            <a:endParaRPr lang="en-US" sz="3600" dirty="0">
              <a:latin typeface="Gill Sans"/>
              <a:ea typeface="Gill Sans" charset="0"/>
              <a:cs typeface="Gill Sans" charset="0"/>
            </a:endParaRPr>
          </a:p>
        </p:txBody>
      </p:sp>
      <p:pic>
        <p:nvPicPr>
          <p:cNvPr id="7" name="图片 6"/>
          <p:cNvPicPr>
            <a:picLocks noChangeAspect="1"/>
          </p:cNvPicPr>
          <p:nvPr/>
        </p:nvPicPr>
        <p:blipFill>
          <a:blip r:embed="rId3"/>
          <a:stretch>
            <a:fillRect/>
          </a:stretch>
        </p:blipFill>
        <p:spPr>
          <a:xfrm>
            <a:off x="572044" y="1915478"/>
            <a:ext cx="7596814" cy="2319638"/>
          </a:xfrm>
          <a:prstGeom prst="rect">
            <a:avLst/>
          </a:prstGeom>
        </p:spPr>
      </p:pic>
    </p:spTree>
    <p:extLst>
      <p:ext uri="{BB962C8B-B14F-4D97-AF65-F5344CB8AC3E}">
        <p14:creationId xmlns:p14="http://schemas.microsoft.com/office/powerpoint/2010/main" val="1346393826"/>
      </p:ext>
    </p:extLst>
  </p:cSld>
  <p:clrMapOvr>
    <a:masterClrMapping/>
  </p:clrMapOvr>
  <mc:AlternateContent xmlns:mc="http://schemas.openxmlformats.org/markup-compatibility/2006" xmlns:p14="http://schemas.microsoft.com/office/powerpoint/2010/main">
    <mc:Choice Requires="p14">
      <p:transition spd="slow" p14:dur="2000" advTm="90167"/>
    </mc:Choice>
    <mc:Fallback xmlns="">
      <p:transition spd="slow" advTm="90167"/>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p:txBody>
          <a:bodyPr>
            <a:normAutofit/>
          </a:bodyPr>
          <a:lstStyle/>
          <a:p>
            <a:r>
              <a:rPr lang="zh-CN" altLang="en-US" sz="3600" dirty="0" smtClean="0">
                <a:latin typeface="Gill Sans"/>
                <a:ea typeface="Gill Sans" charset="0"/>
                <a:cs typeface="Gill Sans" charset="0"/>
              </a:rPr>
              <a:t>半监督学习</a:t>
            </a:r>
            <a:endParaRPr lang="en-US" sz="3600" dirty="0">
              <a:latin typeface="Gill Sans"/>
              <a:ea typeface="Gill Sans" charset="0"/>
              <a:cs typeface="Gill Sans" charset="0"/>
            </a:endParaRPr>
          </a:p>
        </p:txBody>
      </p:sp>
      <p:pic>
        <p:nvPicPr>
          <p:cNvPr id="4" name="图片 3"/>
          <p:cNvPicPr>
            <a:picLocks noChangeAspect="1"/>
          </p:cNvPicPr>
          <p:nvPr/>
        </p:nvPicPr>
        <p:blipFill>
          <a:blip r:embed="rId3"/>
          <a:stretch>
            <a:fillRect/>
          </a:stretch>
        </p:blipFill>
        <p:spPr>
          <a:xfrm>
            <a:off x="774014" y="1161349"/>
            <a:ext cx="7208451" cy="4801643"/>
          </a:xfrm>
          <a:prstGeom prst="rect">
            <a:avLst/>
          </a:prstGeom>
        </p:spPr>
      </p:pic>
    </p:spTree>
    <p:extLst>
      <p:ext uri="{BB962C8B-B14F-4D97-AF65-F5344CB8AC3E}">
        <p14:creationId xmlns:p14="http://schemas.microsoft.com/office/powerpoint/2010/main" val="4049212408"/>
      </p:ext>
    </p:extLst>
  </p:cSld>
  <p:clrMapOvr>
    <a:masterClrMapping/>
  </p:clrMapOvr>
  <mc:AlternateContent xmlns:mc="http://schemas.openxmlformats.org/markup-compatibility/2006" xmlns:p14="http://schemas.microsoft.com/office/powerpoint/2010/main">
    <mc:Choice Requires="p14">
      <p:transition spd="slow" p14:dur="2000" advTm="1236"/>
    </mc:Choice>
    <mc:Fallback xmlns="">
      <p:transition spd="slow" advTm="1236"/>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p:txBody>
          <a:bodyPr>
            <a:normAutofit/>
          </a:bodyPr>
          <a:lstStyle/>
          <a:p>
            <a:r>
              <a:rPr lang="zh-CN" altLang="en-US" sz="3600" dirty="0" smtClean="0">
                <a:latin typeface="Gill Sans"/>
                <a:ea typeface="Gill Sans" charset="0"/>
                <a:cs typeface="Gill Sans" charset="0"/>
              </a:rPr>
              <a:t>强化学习</a:t>
            </a:r>
            <a:endParaRPr lang="en-US" sz="3600" dirty="0">
              <a:latin typeface="Gill Sans"/>
              <a:ea typeface="Gill Sans" charset="0"/>
              <a:cs typeface="Gill Sans" charset="0"/>
            </a:endParaRPr>
          </a:p>
        </p:txBody>
      </p:sp>
      <p:pic>
        <p:nvPicPr>
          <p:cNvPr id="4" name="图片 3"/>
          <p:cNvPicPr>
            <a:picLocks noChangeAspect="1"/>
          </p:cNvPicPr>
          <p:nvPr/>
        </p:nvPicPr>
        <p:blipFill>
          <a:blip r:embed="rId3"/>
          <a:stretch>
            <a:fillRect/>
          </a:stretch>
        </p:blipFill>
        <p:spPr>
          <a:xfrm>
            <a:off x="2193106" y="2299294"/>
            <a:ext cx="4648200" cy="1739900"/>
          </a:xfrm>
          <a:prstGeom prst="rect">
            <a:avLst/>
          </a:prstGeom>
        </p:spPr>
      </p:pic>
    </p:spTree>
    <p:extLst>
      <p:ext uri="{BB962C8B-B14F-4D97-AF65-F5344CB8AC3E}">
        <p14:creationId xmlns:p14="http://schemas.microsoft.com/office/powerpoint/2010/main" val="546358416"/>
      </p:ext>
    </p:extLst>
  </p:cSld>
  <p:clrMapOvr>
    <a:masterClrMapping/>
  </p:clrMapOvr>
  <mc:AlternateContent xmlns:mc="http://schemas.openxmlformats.org/markup-compatibility/2006" xmlns:p14="http://schemas.microsoft.com/office/powerpoint/2010/main">
    <mc:Choice Requires="p14">
      <p:transition spd="slow" p14:dur="2000" advTm="72573"/>
    </mc:Choice>
    <mc:Fallback xmlns="">
      <p:transition spd="slow" advTm="72573"/>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p:txBody>
          <a:bodyPr>
            <a:normAutofit/>
          </a:bodyPr>
          <a:lstStyle/>
          <a:p>
            <a:r>
              <a:rPr lang="zh-CN" altLang="en-US" sz="3600" dirty="0" smtClean="0">
                <a:latin typeface="Gill Sans"/>
                <a:ea typeface="Gill Sans" charset="0"/>
                <a:cs typeface="Gill Sans" charset="0"/>
              </a:rPr>
              <a:t>强化学习</a:t>
            </a:r>
            <a:endParaRPr lang="en-US" sz="3600" dirty="0">
              <a:latin typeface="Gill Sans"/>
              <a:ea typeface="Gill Sans" charset="0"/>
              <a:cs typeface="Gill Sans" charset="0"/>
            </a:endParaRPr>
          </a:p>
        </p:txBody>
      </p:sp>
      <p:pic>
        <p:nvPicPr>
          <p:cNvPr id="5" name="图片 4"/>
          <p:cNvPicPr>
            <a:picLocks noChangeAspect="1"/>
          </p:cNvPicPr>
          <p:nvPr/>
        </p:nvPicPr>
        <p:blipFill>
          <a:blip r:embed="rId3"/>
          <a:stretch>
            <a:fillRect/>
          </a:stretch>
        </p:blipFill>
        <p:spPr>
          <a:xfrm>
            <a:off x="1323139" y="1092726"/>
            <a:ext cx="6162542" cy="4305480"/>
          </a:xfrm>
          <a:prstGeom prst="rect">
            <a:avLst/>
          </a:prstGeom>
        </p:spPr>
      </p:pic>
    </p:spTree>
    <p:extLst>
      <p:ext uri="{BB962C8B-B14F-4D97-AF65-F5344CB8AC3E}">
        <p14:creationId xmlns:p14="http://schemas.microsoft.com/office/powerpoint/2010/main" val="3790124361"/>
      </p:ext>
    </p:extLst>
  </p:cSld>
  <p:clrMapOvr>
    <a:masterClrMapping/>
  </p:clrMapOvr>
  <mc:AlternateContent xmlns:mc="http://schemas.openxmlformats.org/markup-compatibility/2006" xmlns:p14="http://schemas.microsoft.com/office/powerpoint/2010/main">
    <mc:Choice Requires="p14">
      <p:transition spd="slow" p14:dur="2000" advTm="21303"/>
    </mc:Choice>
    <mc:Fallback xmlns="">
      <p:transition spd="slow" advTm="21303"/>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666666"/>
                </a:solidFill>
                <a:effectLst/>
                <a:uLnTx/>
                <a:uFillTx/>
                <a:latin typeface="Calibri"/>
                <a:ea typeface="宋体" panose="02010600030101010101" pitchFamily="2" charset="-122"/>
                <a:cs typeface="+mn-cs"/>
              </a:rPr>
              <a:t>Maria-Florina Balcan</a:t>
            </a:r>
          </a:p>
        </p:txBody>
      </p:sp>
      <p:sp>
        <p:nvSpPr>
          <p:cNvPr id="312322" name="Rectangle 2"/>
          <p:cNvSpPr>
            <a:spLocks noGrp="1" noChangeArrowheads="1"/>
          </p:cNvSpPr>
          <p:nvPr>
            <p:ph type="title"/>
          </p:nvPr>
        </p:nvSpPr>
        <p:spPr>
          <a:xfrm>
            <a:off x="304800" y="148590"/>
            <a:ext cx="8229600" cy="765810"/>
          </a:xfrm>
        </p:spPr>
        <p:txBody>
          <a:bodyPr>
            <a:normAutofit/>
          </a:bodyPr>
          <a:lstStyle/>
          <a:p>
            <a:r>
              <a:rPr lang="en-US" altLang="zh-CN" sz="3600" dirty="0">
                <a:latin typeface="Gill Sans" charset="0"/>
                <a:ea typeface="Gill Sans" charset="0"/>
                <a:cs typeface="Gill Sans" charset="0"/>
              </a:rPr>
              <a:t>Semi-Supervised Passive Learning</a:t>
            </a:r>
          </a:p>
        </p:txBody>
      </p:sp>
      <p:sp>
        <p:nvSpPr>
          <p:cNvPr id="312323" name="Rectangle 3"/>
          <p:cNvSpPr>
            <a:spLocks noGrp="1" noChangeArrowheads="1"/>
          </p:cNvSpPr>
          <p:nvPr>
            <p:ph type="body" idx="1"/>
          </p:nvPr>
        </p:nvSpPr>
        <p:spPr>
          <a:xfrm>
            <a:off x="76200" y="1219200"/>
            <a:ext cx="8458200" cy="2667000"/>
          </a:xfrm>
          <a:noFill/>
          <a:ln/>
        </p:spPr>
        <p:txBody>
          <a:bodyPr/>
          <a:lstStyle/>
          <a:p>
            <a:r>
              <a:rPr lang="en-US" altLang="zh-CN" sz="2400" dirty="0">
                <a:latin typeface="Comic Sans MS" charset="0"/>
              </a:rPr>
              <a:t>Several methods have been developed to try to use unlabeled data to improve performance, e.g.:</a:t>
            </a:r>
          </a:p>
          <a:p>
            <a:pPr lvl="2"/>
            <a:r>
              <a:rPr lang="en-US" altLang="zh-CN" sz="2400" dirty="0" err="1">
                <a:solidFill>
                  <a:srgbClr val="0000CC"/>
                </a:solidFill>
                <a:latin typeface="Comic Sans MS" charset="0"/>
              </a:rPr>
              <a:t>Transductive</a:t>
            </a:r>
            <a:r>
              <a:rPr lang="en-US" altLang="zh-CN" sz="2400" dirty="0">
                <a:solidFill>
                  <a:srgbClr val="0000CC"/>
                </a:solidFill>
                <a:latin typeface="Comic Sans MS" charset="0"/>
              </a:rPr>
              <a:t> SVM [</a:t>
            </a:r>
            <a:r>
              <a:rPr lang="en-US" altLang="zh-CN" sz="2400" dirty="0" err="1">
                <a:solidFill>
                  <a:srgbClr val="0000CC"/>
                </a:solidFill>
                <a:latin typeface="Comic Sans MS" charset="0"/>
              </a:rPr>
              <a:t>Joachims</a:t>
            </a:r>
            <a:r>
              <a:rPr lang="en-US" altLang="zh-CN" sz="2400" dirty="0">
                <a:solidFill>
                  <a:srgbClr val="0000CC"/>
                </a:solidFill>
                <a:latin typeface="Comic Sans MS" charset="0"/>
              </a:rPr>
              <a:t> ’98]</a:t>
            </a:r>
          </a:p>
          <a:p>
            <a:pPr lvl="2"/>
            <a:r>
              <a:rPr lang="en-US" altLang="zh-CN" sz="2400" dirty="0">
                <a:solidFill>
                  <a:srgbClr val="0000CC"/>
                </a:solidFill>
                <a:latin typeface="Comic Sans MS" charset="0"/>
              </a:rPr>
              <a:t>Co-training [Blum &amp; Mitchell ’98], [BBY04]</a:t>
            </a:r>
          </a:p>
          <a:p>
            <a:pPr lvl="2"/>
            <a:r>
              <a:rPr lang="en-US" altLang="zh-CN" sz="2400" dirty="0">
                <a:solidFill>
                  <a:srgbClr val="0000CC"/>
                </a:solidFill>
                <a:latin typeface="Comic Sans MS" charset="0"/>
              </a:rPr>
              <a:t>Graph-based methods [Blum &amp; Chawla01], [ZGL03]</a:t>
            </a:r>
          </a:p>
        </p:txBody>
      </p:sp>
    </p:spTree>
    <p:extLst>
      <p:ext uri="{BB962C8B-B14F-4D97-AF65-F5344CB8AC3E}">
        <p14:creationId xmlns:p14="http://schemas.microsoft.com/office/powerpoint/2010/main" val="2448567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232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232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23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p:txBody>
          <a:bodyPr>
            <a:normAutofit/>
          </a:bodyPr>
          <a:lstStyle/>
          <a:p>
            <a:r>
              <a:rPr lang="zh-CN" altLang="en-US" sz="3600" dirty="0" smtClean="0">
                <a:latin typeface="Gill Sans"/>
                <a:ea typeface="Gill Sans" charset="0"/>
                <a:cs typeface="Gill Sans" charset="0"/>
              </a:rPr>
              <a:t>强化学习</a:t>
            </a:r>
            <a:endParaRPr lang="en-US" sz="3600" dirty="0">
              <a:latin typeface="Gill Sans"/>
              <a:ea typeface="Gill Sans" charset="0"/>
              <a:cs typeface="Gill Sans" charset="0"/>
            </a:endParaRPr>
          </a:p>
        </p:txBody>
      </p:sp>
      <p:pic>
        <p:nvPicPr>
          <p:cNvPr id="2" name="图片 1"/>
          <p:cNvPicPr>
            <a:picLocks noChangeAspect="1"/>
          </p:cNvPicPr>
          <p:nvPr/>
        </p:nvPicPr>
        <p:blipFill>
          <a:blip r:embed="rId3"/>
          <a:stretch>
            <a:fillRect/>
          </a:stretch>
        </p:blipFill>
        <p:spPr>
          <a:xfrm>
            <a:off x="23176" y="2037884"/>
            <a:ext cx="8694549" cy="2508971"/>
          </a:xfrm>
          <a:prstGeom prst="rect">
            <a:avLst/>
          </a:prstGeom>
        </p:spPr>
      </p:pic>
    </p:spTree>
    <p:extLst>
      <p:ext uri="{BB962C8B-B14F-4D97-AF65-F5344CB8AC3E}">
        <p14:creationId xmlns:p14="http://schemas.microsoft.com/office/powerpoint/2010/main" val="2836200563"/>
      </p:ext>
    </p:extLst>
  </p:cSld>
  <p:clrMapOvr>
    <a:masterClrMapping/>
  </p:clrMapOvr>
  <mc:AlternateContent xmlns:mc="http://schemas.openxmlformats.org/markup-compatibility/2006" xmlns:p14="http://schemas.microsoft.com/office/powerpoint/2010/main">
    <mc:Choice Requires="p14">
      <p:transition spd="slow" p14:dur="2000" advTm="21303"/>
    </mc:Choice>
    <mc:Fallback xmlns="">
      <p:transition spd="slow" advTm="21303"/>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p:txBody>
          <a:bodyPr>
            <a:normAutofit/>
          </a:bodyPr>
          <a:lstStyle/>
          <a:p>
            <a:r>
              <a:rPr lang="zh-CN" altLang="en-US" sz="3600" dirty="0" smtClean="0">
                <a:latin typeface="Gill Sans"/>
                <a:ea typeface="Gill Sans" charset="0"/>
                <a:cs typeface="Gill Sans" charset="0"/>
              </a:rPr>
              <a:t>强化学习</a:t>
            </a:r>
            <a:endParaRPr lang="en-US" sz="3600" dirty="0">
              <a:latin typeface="Gill Sans"/>
              <a:ea typeface="Gill Sans" charset="0"/>
              <a:cs typeface="Gill Sans" charset="0"/>
            </a:endParaRPr>
          </a:p>
        </p:txBody>
      </p:sp>
      <p:sp>
        <p:nvSpPr>
          <p:cNvPr id="9" name="右箭头标注 8"/>
          <p:cNvSpPr/>
          <p:nvPr/>
        </p:nvSpPr>
        <p:spPr>
          <a:xfrm>
            <a:off x="1363850" y="2014780"/>
            <a:ext cx="1797948" cy="1069385"/>
          </a:xfrm>
          <a:prstGeom prst="rightArrowCallou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dirty="0" smtClean="0">
                <a:ln>
                  <a:noFill/>
                </a:ln>
                <a:solidFill>
                  <a:srgbClr val="002060"/>
                </a:solidFill>
                <a:effectLst/>
                <a:uLnTx/>
                <a:uFillTx/>
                <a:latin typeface="Calibri"/>
                <a:ea typeface="宋体" panose="02010600030101010101" pitchFamily="2" charset="-122"/>
                <a:cs typeface="+mn-cs"/>
              </a:rPr>
              <a:t>初级</a:t>
            </a:r>
            <a:endParaRPr kumimoji="1" lang="zh-CN" altLang="en-US" sz="2400" b="0" i="0" u="none" strike="noStrike" kern="1200" cap="none" spc="0" normalizeH="0" baseline="0" noProof="0" dirty="0">
              <a:ln>
                <a:noFill/>
              </a:ln>
              <a:solidFill>
                <a:srgbClr val="002060"/>
              </a:solidFill>
              <a:effectLst/>
              <a:uLnTx/>
              <a:uFillTx/>
              <a:latin typeface="Calibri"/>
              <a:ea typeface="宋体" panose="02010600030101010101" pitchFamily="2" charset="-122"/>
              <a:cs typeface="+mn-cs"/>
            </a:endParaRPr>
          </a:p>
        </p:txBody>
      </p:sp>
      <p:sp>
        <p:nvSpPr>
          <p:cNvPr id="10" name="右箭头标注 9"/>
          <p:cNvSpPr/>
          <p:nvPr/>
        </p:nvSpPr>
        <p:spPr>
          <a:xfrm>
            <a:off x="3642029" y="2014780"/>
            <a:ext cx="1797948" cy="1069385"/>
          </a:xfrm>
          <a:prstGeom prst="rightArrowCallou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dirty="0" smtClean="0">
                <a:ln>
                  <a:noFill/>
                </a:ln>
                <a:solidFill>
                  <a:srgbClr val="002060"/>
                </a:solidFill>
                <a:effectLst/>
                <a:uLnTx/>
                <a:uFillTx/>
                <a:latin typeface="Calibri"/>
                <a:ea typeface="宋体" panose="02010600030101010101" pitchFamily="2" charset="-122"/>
                <a:cs typeface="+mn-cs"/>
              </a:rPr>
              <a:t>中级</a:t>
            </a:r>
            <a:endParaRPr kumimoji="1" lang="zh-CN" altLang="en-US" sz="2400" b="0" i="0" u="none" strike="noStrike" kern="1200" cap="none" spc="0" normalizeH="0" baseline="0" noProof="0" dirty="0">
              <a:ln>
                <a:noFill/>
              </a:ln>
              <a:solidFill>
                <a:srgbClr val="002060"/>
              </a:solidFill>
              <a:effectLst/>
              <a:uLnTx/>
              <a:uFillTx/>
              <a:latin typeface="Calibri"/>
              <a:ea typeface="宋体" panose="02010600030101010101" pitchFamily="2" charset="-122"/>
              <a:cs typeface="+mn-cs"/>
            </a:endParaRPr>
          </a:p>
        </p:txBody>
      </p:sp>
      <p:sp>
        <p:nvSpPr>
          <p:cNvPr id="11" name="右箭头标注 10"/>
          <p:cNvSpPr/>
          <p:nvPr/>
        </p:nvSpPr>
        <p:spPr>
          <a:xfrm>
            <a:off x="5920208" y="2014780"/>
            <a:ext cx="1797948" cy="1069385"/>
          </a:xfrm>
          <a:prstGeom prst="rightArrowCallou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dirty="0" smtClean="0">
                <a:ln>
                  <a:noFill/>
                </a:ln>
                <a:solidFill>
                  <a:srgbClr val="002060"/>
                </a:solidFill>
                <a:effectLst/>
                <a:uLnTx/>
                <a:uFillTx/>
                <a:latin typeface="Calibri"/>
                <a:ea typeface="宋体" panose="02010600030101010101" pitchFamily="2" charset="-122"/>
                <a:cs typeface="+mn-cs"/>
              </a:rPr>
              <a:t>高级</a:t>
            </a:r>
            <a:endParaRPr kumimoji="1" lang="zh-CN" altLang="en-US" sz="2400" b="0" i="0" u="none" strike="noStrike" kern="1200" cap="none" spc="0" normalizeH="0" baseline="0" noProof="0" dirty="0">
              <a:ln>
                <a:noFill/>
              </a:ln>
              <a:solidFill>
                <a:srgbClr val="002060"/>
              </a:solidFill>
              <a:effectLst/>
              <a:uLnTx/>
              <a:uFillTx/>
              <a:latin typeface="Calibri"/>
              <a:ea typeface="宋体" panose="02010600030101010101" pitchFamily="2" charset="-122"/>
              <a:cs typeface="+mn-cs"/>
            </a:endParaRPr>
          </a:p>
        </p:txBody>
      </p:sp>
      <p:sp>
        <p:nvSpPr>
          <p:cNvPr id="12" name="下弧形箭头 11"/>
          <p:cNvSpPr/>
          <p:nvPr/>
        </p:nvSpPr>
        <p:spPr>
          <a:xfrm rot="10800000">
            <a:off x="3161582" y="3071290"/>
            <a:ext cx="2291190" cy="1051259"/>
          </a:xfrm>
          <a:prstGeom prst="curvedDownArrow">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666666"/>
              </a:solidFill>
              <a:effectLst/>
              <a:uLnTx/>
              <a:uFillTx/>
              <a:latin typeface="Calibri"/>
              <a:ea typeface="宋体" panose="02010600030101010101" pitchFamily="2" charset="-122"/>
              <a:cs typeface="+mn-cs"/>
            </a:endParaRPr>
          </a:p>
        </p:txBody>
      </p:sp>
      <p:sp>
        <p:nvSpPr>
          <p:cNvPr id="13" name="文本框 12"/>
          <p:cNvSpPr txBox="1"/>
          <p:nvPr/>
        </p:nvSpPr>
        <p:spPr>
          <a:xfrm>
            <a:off x="3843579" y="4386019"/>
            <a:ext cx="1162373" cy="40011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2000" b="0" i="0" u="none" strike="noStrike" kern="1200" cap="none" spc="0" normalizeH="0" baseline="0" noProof="0" dirty="0" smtClean="0">
                <a:ln>
                  <a:noFill/>
                </a:ln>
                <a:solidFill>
                  <a:srgbClr val="002060"/>
                </a:solidFill>
                <a:effectLst/>
                <a:uLnTx/>
                <a:uFillTx/>
                <a:latin typeface="Calibri"/>
                <a:ea typeface="宋体" panose="02010600030101010101" pitchFamily="2" charset="-122"/>
                <a:cs typeface="+mn-cs"/>
              </a:rPr>
              <a:t>重定位</a:t>
            </a:r>
            <a:endParaRPr kumimoji="1" lang="zh-CN" altLang="en-US" sz="2000" b="0" i="0" u="none" strike="noStrike" kern="1200" cap="none" spc="0" normalizeH="0" baseline="0" noProof="0" dirty="0">
              <a:ln>
                <a:noFill/>
              </a:ln>
              <a:solidFill>
                <a:srgbClr val="00206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29034685"/>
      </p:ext>
    </p:extLst>
  </p:cSld>
  <p:clrMapOvr>
    <a:masterClrMapping/>
  </p:clrMapOvr>
  <mc:AlternateContent xmlns:mc="http://schemas.openxmlformats.org/markup-compatibility/2006" xmlns:p14="http://schemas.microsoft.com/office/powerpoint/2010/main">
    <mc:Choice Requires="p14">
      <p:transition spd="slow" p14:dur="2000" advTm="21303"/>
    </mc:Choice>
    <mc:Fallback xmlns="">
      <p:transition spd="slow" advTm="21303"/>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p:txBody>
          <a:bodyPr>
            <a:normAutofit/>
          </a:bodyPr>
          <a:lstStyle/>
          <a:p>
            <a:r>
              <a:rPr lang="zh-CN" altLang="en-US" sz="3600" dirty="0" smtClean="0">
                <a:latin typeface="Gill Sans"/>
                <a:ea typeface="Gill Sans" charset="0"/>
                <a:cs typeface="Gill Sans" charset="0"/>
              </a:rPr>
              <a:t>强化学习</a:t>
            </a:r>
            <a:endParaRPr lang="en-US" sz="3600" dirty="0">
              <a:latin typeface="Gill Sans"/>
              <a:ea typeface="Gill Sans" charset="0"/>
              <a:cs typeface="Gill Sans" charset="0"/>
            </a:endParaRPr>
          </a:p>
        </p:txBody>
      </p:sp>
      <p:sp>
        <p:nvSpPr>
          <p:cNvPr id="7" name="文本框 6"/>
          <p:cNvSpPr txBox="1"/>
          <p:nvPr/>
        </p:nvSpPr>
        <p:spPr>
          <a:xfrm>
            <a:off x="427101" y="1828799"/>
            <a:ext cx="3431977" cy="461665"/>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smtClean="0">
                <a:ln>
                  <a:noFill/>
                </a:ln>
                <a:solidFill>
                  <a:srgbClr val="002060"/>
                </a:solidFill>
                <a:effectLst/>
                <a:uLnTx/>
                <a:uFillTx/>
                <a:latin typeface="Calibri"/>
                <a:ea typeface="宋体" panose="02010600030101010101" pitchFamily="2" charset="-122"/>
                <a:cs typeface="+mn-cs"/>
              </a:rPr>
              <a:t>状态重</a:t>
            </a:r>
            <a:r>
              <a:rPr kumimoji="1" lang="zh-CN" altLang="en-US" sz="2400" b="0" i="0" u="none" strike="noStrike" kern="1200" cap="none" spc="0" normalizeH="0" baseline="0" noProof="0" dirty="0" smtClean="0">
                <a:ln>
                  <a:noFill/>
                </a:ln>
                <a:solidFill>
                  <a:srgbClr val="002060"/>
                </a:solidFill>
                <a:effectLst/>
                <a:uLnTx/>
                <a:uFillTx/>
                <a:latin typeface="Calibri"/>
                <a:ea typeface="宋体" panose="02010600030101010101" pitchFamily="2" charset="-122"/>
                <a:cs typeface="+mn-cs"/>
              </a:rPr>
              <a:t>定位的两种方式：</a:t>
            </a:r>
            <a:endParaRPr kumimoji="1" lang="zh-CN" altLang="en-US" sz="2400" b="0" i="0" u="none" strike="noStrike" kern="1200" cap="none" spc="0" normalizeH="0" baseline="0" noProof="0" dirty="0">
              <a:ln>
                <a:noFill/>
              </a:ln>
              <a:solidFill>
                <a:srgbClr val="002060"/>
              </a:solidFill>
              <a:effectLst/>
              <a:uLnTx/>
              <a:uFillTx/>
              <a:latin typeface="Calibri"/>
              <a:ea typeface="宋体" panose="02010600030101010101" pitchFamily="2" charset="-122"/>
              <a:cs typeface="+mn-cs"/>
            </a:endParaRPr>
          </a:p>
        </p:txBody>
      </p:sp>
      <p:sp>
        <p:nvSpPr>
          <p:cNvPr id="8" name="文本框 7"/>
          <p:cNvSpPr txBox="1"/>
          <p:nvPr/>
        </p:nvSpPr>
        <p:spPr>
          <a:xfrm>
            <a:off x="883404" y="2867186"/>
            <a:ext cx="6741763" cy="1200329"/>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02060"/>
                </a:solidFill>
                <a:effectLst/>
                <a:uLnTx/>
                <a:uFillTx/>
                <a:latin typeface="Calibri"/>
                <a:ea typeface="宋体" panose="02010600030101010101" pitchFamily="2" charset="-122"/>
                <a:cs typeface="+mn-cs"/>
              </a:rPr>
              <a:t>1.</a:t>
            </a:r>
            <a:r>
              <a:rPr kumimoji="0" lang="zh-CN" altLang="zh-CN" sz="2400" b="0" i="0" u="none" strike="noStrike" kern="1200" cap="none" spc="0" normalizeH="0" baseline="0" noProof="0" dirty="0" smtClean="0">
                <a:ln>
                  <a:noFill/>
                </a:ln>
                <a:solidFill>
                  <a:srgbClr val="002060"/>
                </a:solidFill>
                <a:effectLst/>
                <a:uLnTx/>
                <a:uFillTx/>
                <a:latin typeface="Calibri"/>
                <a:ea typeface="宋体" panose="02010600030101010101" pitchFamily="2" charset="-122"/>
                <a:cs typeface="+mn-cs"/>
              </a:rPr>
              <a:t>跳</a:t>
            </a:r>
            <a:r>
              <a:rPr kumimoji="0" lang="zh-CN" altLang="zh-CN" sz="2400" b="0" i="0" u="none" strike="noStrike" kern="1200" cap="none" spc="0" normalizeH="0" baseline="0" noProof="0" dirty="0">
                <a:ln>
                  <a:noFill/>
                </a:ln>
                <a:solidFill>
                  <a:srgbClr val="002060"/>
                </a:solidFill>
                <a:effectLst/>
                <a:uLnTx/>
                <a:uFillTx/>
                <a:latin typeface="Calibri"/>
                <a:ea typeface="宋体" panose="02010600030101010101" pitchFamily="2" charset="-122"/>
                <a:cs typeface="+mn-cs"/>
              </a:rPr>
              <a:t>过它已经熟悉的部分</a:t>
            </a:r>
            <a:r>
              <a:rPr kumimoji="0" lang="zh-CN" altLang="zh-CN" sz="2400" b="0" i="0" u="none" strike="noStrike" kern="1200" cap="none" spc="0" normalizeH="0" baseline="0" noProof="0" dirty="0" smtClean="0">
                <a:ln>
                  <a:noFill/>
                </a:ln>
                <a:solidFill>
                  <a:srgbClr val="002060"/>
                </a:solidFill>
                <a:effectLst/>
                <a:uLnTx/>
                <a:uFillTx/>
                <a:latin typeface="Calibri"/>
                <a:ea typeface="宋体" panose="02010600030101010101" pitchFamily="2" charset="-122"/>
                <a:cs typeface="+mn-cs"/>
              </a:rPr>
              <a:t>环境</a:t>
            </a:r>
            <a:r>
              <a:rPr kumimoji="0" lang="zh-CN" altLang="en-US" sz="2400" b="0" i="0" u="none" strike="noStrike" kern="1200" cap="none" spc="0" normalizeH="0" baseline="0" noProof="0" dirty="0" smtClean="0">
                <a:ln>
                  <a:noFill/>
                </a:ln>
                <a:solidFill>
                  <a:srgbClr val="002060"/>
                </a:solidFill>
                <a:effectLst/>
                <a:uLnTx/>
                <a:uFillTx/>
                <a:latin typeface="Calibri"/>
                <a:ea typeface="宋体" panose="02010600030101010101" pitchFamily="2" charset="-122"/>
                <a:cs typeface="+mn-cs"/>
              </a:rPr>
              <a:t>和阶段</a:t>
            </a:r>
            <a:r>
              <a:rPr kumimoji="0" lang="zh-CN" altLang="zh-CN" sz="2400" b="0" i="0" u="none" strike="noStrike" kern="1200" cap="none" spc="0" normalizeH="0" baseline="0" noProof="0" dirty="0" smtClean="0">
                <a:ln>
                  <a:noFill/>
                </a:ln>
                <a:solidFill>
                  <a:srgbClr val="002060"/>
                </a:solidFill>
                <a:effectLst/>
                <a:uLnTx/>
                <a:uFillTx/>
                <a:latin typeface="Calibri"/>
                <a:ea typeface="宋体" panose="02010600030101010101" pitchFamily="2" charset="-122"/>
                <a:cs typeface="+mn-cs"/>
              </a:rPr>
              <a:t>，</a:t>
            </a:r>
            <a:endParaRPr kumimoji="0" lang="en-US" altLang="zh-CN" sz="2400" b="0" i="0" u="none" strike="noStrike" kern="1200" cap="none" spc="0" normalizeH="0" baseline="0" noProof="0" dirty="0" smtClean="0">
              <a:ln>
                <a:noFill/>
              </a:ln>
              <a:solidFill>
                <a:srgbClr val="002060"/>
              </a:solidFill>
              <a:effectLst/>
              <a:uLnTx/>
              <a:uFillTx/>
              <a:latin typeface="Calibri"/>
              <a:ea typeface="宋体" panose="02010600030101010101" pitchFamily="2" charset="-122"/>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smtClean="0">
              <a:ln>
                <a:noFill/>
              </a:ln>
              <a:solidFill>
                <a:srgbClr val="002060"/>
              </a:solidFill>
              <a:effectLst/>
              <a:uLnTx/>
              <a:uFillTx/>
              <a:latin typeface="Calibri"/>
              <a:ea typeface="宋体" panose="02010600030101010101" pitchFamily="2" charset="-122"/>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02060"/>
                </a:solidFill>
                <a:effectLst/>
                <a:uLnTx/>
                <a:uFillTx/>
                <a:latin typeface="Calibri"/>
                <a:ea typeface="宋体" panose="02010600030101010101" pitchFamily="2" charset="-122"/>
                <a:cs typeface="+mn-cs"/>
              </a:rPr>
              <a:t>2.</a:t>
            </a:r>
            <a:r>
              <a:rPr kumimoji="0" lang="zh-CN" altLang="zh-CN" sz="2400" b="0" i="0" u="none" strike="noStrike" kern="1200" cap="none" spc="0" normalizeH="0" baseline="0" noProof="0" dirty="0" smtClean="0">
                <a:ln>
                  <a:noFill/>
                </a:ln>
                <a:solidFill>
                  <a:srgbClr val="002060"/>
                </a:solidFill>
                <a:effectLst/>
                <a:uLnTx/>
                <a:uFillTx/>
                <a:latin typeface="Calibri"/>
                <a:ea typeface="宋体" panose="02010600030101010101" pitchFamily="2" charset="-122"/>
                <a:cs typeface="+mn-cs"/>
              </a:rPr>
              <a:t>从</a:t>
            </a:r>
            <a:r>
              <a:rPr kumimoji="0" lang="zh-CN" altLang="zh-CN" sz="2400" b="0" i="0" u="none" strike="noStrike" kern="1200" cap="none" spc="0" normalizeH="0" baseline="0" noProof="0" dirty="0">
                <a:ln>
                  <a:noFill/>
                </a:ln>
                <a:solidFill>
                  <a:srgbClr val="002060"/>
                </a:solidFill>
                <a:effectLst/>
                <a:uLnTx/>
                <a:uFillTx/>
                <a:latin typeface="Calibri"/>
                <a:ea typeface="宋体" panose="02010600030101010101" pitchFamily="2" charset="-122"/>
                <a:cs typeface="+mn-cs"/>
              </a:rPr>
              <a:t>错误进入的状态</a:t>
            </a:r>
            <a:r>
              <a:rPr kumimoji="0" lang="zh-CN" altLang="zh-CN" sz="2400" b="0" i="0" u="none" strike="noStrike" kern="1200" cap="none" spc="0" normalizeH="0" baseline="0" noProof="0" dirty="0" smtClean="0">
                <a:ln>
                  <a:noFill/>
                </a:ln>
                <a:solidFill>
                  <a:srgbClr val="002060"/>
                </a:solidFill>
                <a:effectLst/>
                <a:uLnTx/>
                <a:uFillTx/>
                <a:latin typeface="Calibri"/>
                <a:ea typeface="宋体" panose="02010600030101010101" pitchFamily="2" charset="-122"/>
                <a:cs typeface="+mn-cs"/>
              </a:rPr>
              <a:t>中</a:t>
            </a:r>
            <a:r>
              <a:rPr kumimoji="0" lang="zh-CN" altLang="en-US" sz="2400" b="0" i="0" u="none" strike="noStrike" kern="1200" cap="none" spc="0" normalizeH="0" baseline="0" noProof="0" dirty="0" smtClean="0">
                <a:ln>
                  <a:noFill/>
                </a:ln>
                <a:solidFill>
                  <a:srgbClr val="002060"/>
                </a:solidFill>
                <a:effectLst/>
                <a:uLnTx/>
                <a:uFillTx/>
                <a:latin typeface="Calibri"/>
                <a:ea typeface="宋体" panose="02010600030101010101" pitchFamily="2" charset="-122"/>
                <a:cs typeface="+mn-cs"/>
              </a:rPr>
              <a:t>退</a:t>
            </a:r>
            <a:r>
              <a:rPr kumimoji="0" lang="zh-CN" altLang="zh-CN" sz="2400" b="0" i="0" u="none" strike="noStrike" kern="1200" cap="none" spc="0" normalizeH="0" baseline="0" noProof="0" dirty="0" smtClean="0">
                <a:ln>
                  <a:noFill/>
                </a:ln>
                <a:solidFill>
                  <a:srgbClr val="002060"/>
                </a:solidFill>
                <a:effectLst/>
                <a:uLnTx/>
                <a:uFillTx/>
                <a:latin typeface="Calibri"/>
                <a:ea typeface="宋体" panose="02010600030101010101" pitchFamily="2" charset="-122"/>
                <a:cs typeface="+mn-cs"/>
              </a:rPr>
              <a:t>出来</a:t>
            </a:r>
            <a:r>
              <a:rPr kumimoji="0" lang="zh-CN" altLang="zh-CN" sz="2400" b="0" i="0" u="none" strike="noStrike" kern="1200" cap="none" spc="0" normalizeH="0" baseline="0" noProof="0" dirty="0">
                <a:ln>
                  <a:noFill/>
                </a:ln>
                <a:solidFill>
                  <a:srgbClr val="002060"/>
                </a:solidFill>
                <a:effectLst/>
                <a:uLnTx/>
                <a:uFillTx/>
                <a:latin typeface="Calibri"/>
                <a:ea typeface="宋体" panose="02010600030101010101" pitchFamily="2" charset="-122"/>
                <a:cs typeface="+mn-cs"/>
              </a:rPr>
              <a:t>。 </a:t>
            </a:r>
            <a:endParaRPr kumimoji="1" lang="zh-CN" altLang="en-US" sz="2400" b="0" i="0" u="none" strike="noStrike" kern="1200" cap="none" spc="0" normalizeH="0" baseline="0" noProof="0" dirty="0">
              <a:ln>
                <a:noFill/>
              </a:ln>
              <a:solidFill>
                <a:srgbClr val="00206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63110383"/>
      </p:ext>
    </p:extLst>
  </p:cSld>
  <p:clrMapOvr>
    <a:masterClrMapping/>
  </p:clrMapOvr>
  <mc:AlternateContent xmlns:mc="http://schemas.openxmlformats.org/markup-compatibility/2006" xmlns:p14="http://schemas.microsoft.com/office/powerpoint/2010/main">
    <mc:Choice Requires="p14">
      <p:transition spd="slow" p14:dur="2000" advTm="21303"/>
    </mc:Choice>
    <mc:Fallback xmlns="">
      <p:transition spd="slow" advTm="21303"/>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p:txBody>
          <a:bodyPr>
            <a:normAutofit/>
          </a:bodyPr>
          <a:lstStyle/>
          <a:p>
            <a:r>
              <a:rPr lang="zh-CN" altLang="en-US" sz="3600" dirty="0" smtClean="0">
                <a:latin typeface="Gill Sans"/>
                <a:ea typeface="Gill Sans" charset="0"/>
                <a:cs typeface="Gill Sans" charset="0"/>
              </a:rPr>
              <a:t>总结</a:t>
            </a:r>
            <a:endParaRPr lang="en-US" sz="3600" dirty="0">
              <a:latin typeface="Gill Sans"/>
              <a:ea typeface="Gill Sans" charset="0"/>
              <a:cs typeface="Gill Sans" charset="0"/>
            </a:endParaRPr>
          </a:p>
        </p:txBody>
      </p:sp>
      <p:sp>
        <p:nvSpPr>
          <p:cNvPr id="3" name="文本框 2"/>
          <p:cNvSpPr txBox="1"/>
          <p:nvPr/>
        </p:nvSpPr>
        <p:spPr>
          <a:xfrm>
            <a:off x="554513" y="1859796"/>
            <a:ext cx="7631876" cy="3046988"/>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smtClean="0">
                <a:ln>
                  <a:noFill/>
                </a:ln>
                <a:solidFill>
                  <a:srgbClr val="002060"/>
                </a:solidFill>
                <a:effectLst/>
                <a:uLnTx/>
                <a:uFillTx/>
                <a:latin typeface="宋体" panose="02010600030101010101" pitchFamily="2" charset="-122"/>
                <a:ea typeface="宋体" panose="02010600030101010101" pitchFamily="2" charset="-122"/>
                <a:cs typeface="+mn-cs"/>
              </a:rPr>
              <a:t>1.</a:t>
            </a:r>
            <a:r>
              <a:rPr kumimoji="0" lang="zh-CN" altLang="zh-CN" sz="2400" b="0" i="0" u="none" strike="noStrike" kern="1200" cap="none" spc="0" normalizeH="0" baseline="0" noProof="0" dirty="0" smtClean="0">
                <a:ln>
                  <a:noFill/>
                </a:ln>
                <a:solidFill>
                  <a:srgbClr val="002060"/>
                </a:solidFill>
                <a:effectLst/>
                <a:uLnTx/>
                <a:uFillTx/>
                <a:latin typeface="宋体" panose="02010600030101010101" pitchFamily="2" charset="-122"/>
                <a:ea typeface="宋体" panose="02010600030101010101" pitchFamily="2" charset="-122"/>
                <a:cs typeface="+mn-cs"/>
              </a:rPr>
              <a:t>数据越来越容易获取，获取成本却越来越低，但培训标签的成本却很高</a:t>
            </a:r>
            <a:r>
              <a:rPr kumimoji="0" lang="zh-CN" altLang="en-US" sz="2400" b="0" i="0" u="none" strike="noStrike" kern="1200" cap="none" spc="0" normalizeH="0" baseline="0" noProof="0" dirty="0">
                <a:ln>
                  <a:noFill/>
                </a:ln>
                <a:solidFill>
                  <a:srgbClr val="002060"/>
                </a:solidFill>
                <a:effectLst/>
                <a:uLnTx/>
                <a:uFillTx/>
                <a:latin typeface="宋体" panose="02010600030101010101" pitchFamily="2" charset="-122"/>
                <a:ea typeface="宋体" panose="02010600030101010101" pitchFamily="2" charset="-122"/>
                <a:cs typeface="+mn-cs"/>
              </a:rPr>
              <a:t>。</a:t>
            </a:r>
            <a:r>
              <a:rPr kumimoji="0" lang="zh-CN" altLang="zh-CN" sz="2400" b="0" i="0" u="none" strike="noStrike" kern="1200" cap="none" spc="0" normalizeH="0" baseline="0" noProof="0" dirty="0" smtClean="0">
                <a:ln>
                  <a:noFill/>
                </a:ln>
                <a:solidFill>
                  <a:srgbClr val="002060"/>
                </a:solidFill>
                <a:effectLst/>
                <a:uLnTx/>
                <a:uFillTx/>
                <a:latin typeface="宋体" panose="02010600030101010101" pitchFamily="2" charset="-122"/>
                <a:ea typeface="宋体" panose="02010600030101010101" pitchFamily="2" charset="-122"/>
                <a:cs typeface="+mn-cs"/>
              </a:rPr>
              <a:t> </a:t>
            </a:r>
            <a:endParaRPr kumimoji="0" lang="en-US" altLang="zh-CN" sz="2400" b="0" i="0" u="none" strike="noStrike" kern="1200" cap="none" spc="0" normalizeH="0" baseline="0" noProof="0" dirty="0" smtClean="0">
              <a:ln>
                <a:noFill/>
              </a:ln>
              <a:solidFill>
                <a:srgbClr val="002060"/>
              </a:solidFill>
              <a:effectLst/>
              <a:uLnTx/>
              <a:uFillTx/>
              <a:latin typeface="宋体" panose="02010600030101010101" pitchFamily="2" charset="-122"/>
              <a:ea typeface="宋体" panose="02010600030101010101" pitchFamily="2" charset="-122"/>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1" lang="en-US" altLang="zh-CN" sz="2400" b="0" i="0" u="none" strike="noStrike" kern="1200" cap="none" spc="0" normalizeH="0" baseline="0" noProof="0" dirty="0" smtClean="0">
              <a:ln>
                <a:noFill/>
              </a:ln>
              <a:solidFill>
                <a:srgbClr val="002060"/>
              </a:solidFill>
              <a:effectLst/>
              <a:uLnTx/>
              <a:uFillTx/>
              <a:latin typeface="宋体" panose="02010600030101010101" pitchFamily="2" charset="-122"/>
              <a:ea typeface="宋体" panose="02010600030101010101" pitchFamily="2" charset="-122"/>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smtClean="0">
                <a:ln>
                  <a:noFill/>
                </a:ln>
                <a:solidFill>
                  <a:srgbClr val="002060"/>
                </a:solidFill>
                <a:effectLst/>
                <a:uLnTx/>
                <a:uFillTx/>
                <a:latin typeface="宋体" panose="02010600030101010101" pitchFamily="2" charset="-122"/>
                <a:ea typeface="宋体" panose="02010600030101010101" pitchFamily="2" charset="-122"/>
                <a:cs typeface="+mn-cs"/>
              </a:rPr>
              <a:t>2.</a:t>
            </a:r>
            <a:r>
              <a:rPr kumimoji="0" lang="zh-CN" altLang="zh-CN" sz="2400" b="0" i="0" u="none" strike="noStrike" kern="1200" cap="none" spc="0" normalizeH="0" baseline="0" noProof="0" dirty="0">
                <a:ln>
                  <a:noFill/>
                </a:ln>
                <a:solidFill>
                  <a:srgbClr val="002060"/>
                </a:solidFill>
                <a:effectLst/>
                <a:uLnTx/>
                <a:uFillTx/>
                <a:latin typeface="宋体" panose="02010600030101010101" pitchFamily="2" charset="-122"/>
                <a:ea typeface="宋体" panose="02010600030101010101" pitchFamily="2" charset="-122"/>
                <a:cs typeface="+mn-cs"/>
              </a:rPr>
              <a:t>选择</a:t>
            </a:r>
            <a:r>
              <a:rPr kumimoji="0" lang="zh-CN" altLang="zh-CN" sz="2400" b="0" i="0" u="none" strike="noStrike" kern="1200" cap="none" spc="0" normalizeH="0" baseline="0" noProof="0" dirty="0" smtClean="0">
                <a:ln>
                  <a:noFill/>
                </a:ln>
                <a:solidFill>
                  <a:srgbClr val="002060"/>
                </a:solidFill>
                <a:effectLst/>
                <a:uLnTx/>
                <a:uFillTx/>
                <a:latin typeface="宋体" panose="02010600030101010101" pitchFamily="2" charset="-122"/>
                <a:ea typeface="宋体" panose="02010600030101010101" pitchFamily="2" charset="-122"/>
                <a:cs typeface="+mn-cs"/>
              </a:rPr>
              <a:t>查询</a:t>
            </a:r>
            <a:r>
              <a:rPr kumimoji="0" lang="zh-CN" altLang="en-US" sz="2400" b="0" i="0" u="none" strike="noStrike" kern="1200" cap="none" spc="0" normalizeH="0" baseline="0" noProof="0" dirty="0" smtClean="0">
                <a:ln>
                  <a:noFill/>
                </a:ln>
                <a:solidFill>
                  <a:srgbClr val="002060"/>
                </a:solidFill>
                <a:effectLst/>
                <a:uLnTx/>
                <a:uFillTx/>
                <a:latin typeface="宋体" panose="02010600030101010101" pitchFamily="2" charset="-122"/>
                <a:ea typeface="宋体" panose="02010600030101010101" pitchFamily="2" charset="-122"/>
                <a:cs typeface="+mn-cs"/>
              </a:rPr>
              <a:t>框架方面的工作。</a:t>
            </a:r>
            <a:endParaRPr kumimoji="0" lang="en-US" altLang="zh-CN" sz="2400" b="0" i="0" u="none" strike="noStrike" kern="1200" cap="none" spc="0" normalizeH="0" baseline="0" noProof="0" dirty="0" smtClean="0">
              <a:ln>
                <a:noFill/>
              </a:ln>
              <a:solidFill>
                <a:srgbClr val="002060"/>
              </a:solidFill>
              <a:effectLst/>
              <a:uLnTx/>
              <a:uFillTx/>
              <a:latin typeface="宋体" panose="02010600030101010101" pitchFamily="2" charset="-122"/>
              <a:ea typeface="宋体" panose="02010600030101010101" pitchFamily="2" charset="-122"/>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1" lang="en-US" altLang="zh-CN" sz="2400" b="0" i="0" u="none" strike="noStrike" kern="1200" cap="none" spc="0" normalizeH="0" baseline="0" noProof="0" dirty="0">
              <a:ln>
                <a:noFill/>
              </a:ln>
              <a:solidFill>
                <a:srgbClr val="002060"/>
              </a:solidFill>
              <a:effectLst/>
              <a:uLnTx/>
              <a:uFillTx/>
              <a:latin typeface="宋体" panose="02010600030101010101" pitchFamily="2" charset="-122"/>
              <a:ea typeface="宋体" panose="02010600030101010101" pitchFamily="2" charset="-122"/>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smtClean="0">
                <a:ln>
                  <a:noFill/>
                </a:ln>
                <a:solidFill>
                  <a:srgbClr val="002060"/>
                </a:solidFill>
                <a:effectLst/>
                <a:uLnTx/>
                <a:uFillTx/>
                <a:latin typeface="宋体" panose="02010600030101010101" pitchFamily="2" charset="-122"/>
                <a:ea typeface="宋体" panose="02010600030101010101" pitchFamily="2" charset="-122"/>
                <a:cs typeface="+mn-cs"/>
              </a:rPr>
              <a:t>3.</a:t>
            </a:r>
            <a:r>
              <a:rPr kumimoji="0" lang="zh-CN" altLang="zh-CN" sz="2400" b="0" i="0" u="none" strike="noStrike" kern="1200" cap="none" spc="0" normalizeH="0" baseline="0" noProof="0" dirty="0" smtClean="0">
                <a:ln>
                  <a:noFill/>
                </a:ln>
                <a:solidFill>
                  <a:srgbClr val="002060"/>
                </a:solidFill>
                <a:effectLst/>
                <a:uLnTx/>
                <a:uFillTx/>
                <a:latin typeface="宋体" panose="02010600030101010101" pitchFamily="2" charset="-122"/>
                <a:ea typeface="宋体" panose="02010600030101010101" pitchFamily="2" charset="-122"/>
                <a:cs typeface="+mn-cs"/>
              </a:rPr>
              <a:t>训练</a:t>
            </a:r>
            <a:r>
              <a:rPr kumimoji="0" lang="zh-CN" altLang="zh-CN" sz="2400" b="0" i="0" u="none" strike="noStrike" kern="1200" cap="none" spc="0" normalizeH="0" baseline="0" noProof="0" dirty="0">
                <a:ln>
                  <a:noFill/>
                </a:ln>
                <a:solidFill>
                  <a:srgbClr val="002060"/>
                </a:solidFill>
                <a:effectLst/>
                <a:uLnTx/>
                <a:uFillTx/>
                <a:latin typeface="宋体" panose="02010600030101010101" pitchFamily="2" charset="-122"/>
                <a:ea typeface="宋体" panose="02010600030101010101" pitchFamily="2" charset="-122"/>
                <a:cs typeface="+mn-cs"/>
              </a:rPr>
              <a:t>准确模型所需的标记示例的</a:t>
            </a:r>
            <a:r>
              <a:rPr kumimoji="0" lang="zh-CN" altLang="zh-CN" sz="2400" b="0" i="0" u="none" strike="noStrike" kern="1200" cap="none" spc="0" normalizeH="0" baseline="0" noProof="0" dirty="0" smtClean="0">
                <a:ln>
                  <a:noFill/>
                </a:ln>
                <a:solidFill>
                  <a:srgbClr val="002060"/>
                </a:solidFill>
                <a:effectLst/>
                <a:uLnTx/>
                <a:uFillTx/>
                <a:latin typeface="宋体" panose="02010600030101010101" pitchFamily="2" charset="-122"/>
                <a:ea typeface="宋体" panose="02010600030101010101" pitchFamily="2" charset="-122"/>
                <a:cs typeface="+mn-cs"/>
              </a:rPr>
              <a:t>数量</a:t>
            </a:r>
            <a:r>
              <a:rPr kumimoji="0" lang="zh-CN" altLang="en-US" sz="2400" b="0" i="0" u="none" strike="noStrike" kern="1200" cap="none" spc="0" normalizeH="0" baseline="0" noProof="0" dirty="0" smtClean="0">
                <a:ln>
                  <a:noFill/>
                </a:ln>
                <a:solidFill>
                  <a:srgbClr val="002060"/>
                </a:solidFill>
                <a:effectLst/>
                <a:uLnTx/>
                <a:uFillTx/>
                <a:latin typeface="宋体" panose="02010600030101010101" pitchFamily="2" charset="-122"/>
                <a:ea typeface="宋体" panose="02010600030101010101" pitchFamily="2" charset="-122"/>
                <a:cs typeface="+mn-cs"/>
              </a:rPr>
              <a:t>是可以减少的。</a:t>
            </a:r>
            <a:endParaRPr kumimoji="0" lang="en-US" altLang="zh-CN" sz="2400" b="0" i="0" u="none" strike="noStrike" kern="1200" cap="none" spc="0" normalizeH="0" baseline="0" noProof="0" dirty="0" smtClean="0">
              <a:ln>
                <a:noFill/>
              </a:ln>
              <a:solidFill>
                <a:srgbClr val="002060"/>
              </a:solidFill>
              <a:effectLst/>
              <a:uLnTx/>
              <a:uFillTx/>
              <a:latin typeface="宋体" panose="02010600030101010101" pitchFamily="2" charset="-122"/>
              <a:ea typeface="宋体" panose="02010600030101010101" pitchFamily="2" charset="-122"/>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1" lang="en-US" altLang="zh-CN" sz="2400" b="0" i="0" u="none" strike="noStrike" kern="1200" cap="none" spc="0" normalizeH="0" baseline="0" noProof="0" dirty="0">
              <a:ln>
                <a:noFill/>
              </a:ln>
              <a:solidFill>
                <a:srgbClr val="002060"/>
              </a:solidFill>
              <a:effectLst/>
              <a:uLnTx/>
              <a:uFillTx/>
              <a:latin typeface="宋体" panose="02010600030101010101" pitchFamily="2" charset="-122"/>
              <a:ea typeface="宋体" panose="02010600030101010101" pitchFamily="2" charset="-122"/>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smtClean="0">
                <a:ln>
                  <a:noFill/>
                </a:ln>
                <a:solidFill>
                  <a:srgbClr val="002060"/>
                </a:solidFill>
                <a:effectLst/>
                <a:uLnTx/>
                <a:uFillTx/>
                <a:latin typeface="宋体" panose="02010600030101010101" pitchFamily="2" charset="-122"/>
                <a:ea typeface="宋体" panose="02010600030101010101" pitchFamily="2" charset="-122"/>
                <a:cs typeface="+mn-cs"/>
              </a:rPr>
              <a:t>4.</a:t>
            </a:r>
            <a:r>
              <a:rPr kumimoji="0" lang="zh-CN" altLang="zh-CN" sz="2400" b="0" i="0" u="none" strike="noStrike" kern="1200" cap="none" spc="0" normalizeH="0" baseline="0" noProof="0" dirty="0">
                <a:ln>
                  <a:noFill/>
                </a:ln>
                <a:solidFill>
                  <a:srgbClr val="002060"/>
                </a:solidFill>
                <a:effectLst/>
                <a:uLnTx/>
                <a:uFillTx/>
                <a:latin typeface="宋体" panose="02010600030101010101" pitchFamily="2" charset="-122"/>
                <a:ea typeface="宋体" panose="02010600030101010101" pitchFamily="2" charset="-122"/>
                <a:cs typeface="+mn-cs"/>
              </a:rPr>
              <a:t>在实践中应用主动学习</a:t>
            </a:r>
            <a:r>
              <a:rPr kumimoji="0" lang="zh-CN" altLang="zh-CN" sz="2400" b="0" i="0" u="none" strike="noStrike" kern="1200" cap="none" spc="0" normalizeH="0" baseline="0" noProof="0" dirty="0" smtClean="0">
                <a:ln>
                  <a:noFill/>
                </a:ln>
                <a:solidFill>
                  <a:srgbClr val="002060"/>
                </a:solidFill>
                <a:effectLst/>
                <a:uLnTx/>
                <a:uFillTx/>
                <a:latin typeface="宋体" panose="02010600030101010101" pitchFamily="2" charset="-122"/>
                <a:ea typeface="宋体" panose="02010600030101010101" pitchFamily="2" charset="-122"/>
                <a:cs typeface="+mn-cs"/>
              </a:rPr>
              <a:t>方法</a:t>
            </a:r>
            <a:r>
              <a:rPr kumimoji="0" lang="zh-CN" altLang="en-US" sz="2400" b="0" i="0" u="none" strike="noStrike" kern="1200" cap="none" spc="0" normalizeH="0" baseline="0" noProof="0" dirty="0" smtClean="0">
                <a:ln>
                  <a:noFill/>
                </a:ln>
                <a:solidFill>
                  <a:srgbClr val="002060"/>
                </a:solidFill>
                <a:effectLst/>
                <a:uLnTx/>
                <a:uFillTx/>
                <a:latin typeface="宋体" panose="02010600030101010101" pitchFamily="2" charset="-122"/>
                <a:ea typeface="宋体" panose="02010600030101010101" pitchFamily="2" charset="-122"/>
                <a:cs typeface="+mn-cs"/>
              </a:rPr>
              <a:t>。</a:t>
            </a:r>
            <a:r>
              <a:rPr kumimoji="0" lang="zh-CN" altLang="zh-CN" sz="2400" b="0" i="0" u="none" strike="noStrike" kern="1200" cap="none" spc="0" normalizeH="0" baseline="0" noProof="0" dirty="0" smtClean="0">
                <a:ln>
                  <a:noFill/>
                </a:ln>
                <a:solidFill>
                  <a:srgbClr val="002060"/>
                </a:solidFill>
                <a:effectLst/>
                <a:uLnTx/>
                <a:uFillTx/>
                <a:latin typeface="宋体" panose="02010600030101010101" pitchFamily="2" charset="-122"/>
                <a:ea typeface="宋体" panose="02010600030101010101" pitchFamily="2" charset="-122"/>
                <a:cs typeface="+mn-cs"/>
              </a:rPr>
              <a:t> </a:t>
            </a:r>
            <a:endParaRPr kumimoji="1" lang="zh-CN" altLang="en-US" sz="2400" b="0" i="0" u="none" strike="noStrike" kern="1200" cap="none" spc="0" normalizeH="0" baseline="0" noProof="0" dirty="0">
              <a:ln>
                <a:noFill/>
              </a:ln>
              <a:solidFill>
                <a:srgbClr val="002060"/>
              </a:solidFill>
              <a:effectLst/>
              <a:uLnTx/>
              <a:uFillTx/>
              <a:latin typeface="宋体" panose="02010600030101010101" pitchFamily="2" charset="-122"/>
              <a:ea typeface="宋体" panose="02010600030101010101" pitchFamily="2" charset="-122"/>
              <a:cs typeface="+mn-cs"/>
            </a:endParaRPr>
          </a:p>
        </p:txBody>
      </p:sp>
    </p:spTree>
    <p:extLst>
      <p:ext uri="{BB962C8B-B14F-4D97-AF65-F5344CB8AC3E}">
        <p14:creationId xmlns:p14="http://schemas.microsoft.com/office/powerpoint/2010/main" val="2503153458"/>
      </p:ext>
    </p:extLst>
  </p:cSld>
  <p:clrMapOvr>
    <a:masterClrMapping/>
  </p:clrMapOvr>
  <mc:AlternateContent xmlns:mc="http://schemas.openxmlformats.org/markup-compatibility/2006" xmlns:p14="http://schemas.microsoft.com/office/powerpoint/2010/main">
    <mc:Choice Requires="p14">
      <p:transition spd="slow" p14:dur="2000" advTm="21303"/>
    </mc:Choice>
    <mc:Fallback xmlns="">
      <p:transition spd="slow" advTm="21303"/>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520091" y="2154264"/>
            <a:ext cx="7886700" cy="1612348"/>
          </a:xfrm>
        </p:spPr>
        <p:txBody>
          <a:bodyPr>
            <a:noAutofit/>
          </a:bodyPr>
          <a:lstStyle/>
          <a:p>
            <a:pPr algn="ctr"/>
            <a:r>
              <a:rPr lang="en-US" altLang="zh-CN" sz="5400" dirty="0" smtClean="0">
                <a:latin typeface="Gill Sans"/>
                <a:ea typeface="Gill Sans" charset="0"/>
                <a:cs typeface="Gill Sans" charset="0"/>
              </a:rPr>
              <a:t>Thanks</a:t>
            </a:r>
            <a:r>
              <a:rPr lang="zh-CN" altLang="en-US" sz="5400" dirty="0" smtClean="0">
                <a:latin typeface="Gill Sans"/>
                <a:ea typeface="Gill Sans" charset="0"/>
                <a:cs typeface="Gill Sans" charset="0"/>
              </a:rPr>
              <a:t> </a:t>
            </a:r>
            <a:r>
              <a:rPr lang="en-US" altLang="zh-CN" sz="5400" dirty="0" smtClean="0">
                <a:latin typeface="Gill Sans"/>
                <a:ea typeface="Gill Sans" charset="0"/>
                <a:cs typeface="Gill Sans" charset="0"/>
              </a:rPr>
              <a:t>for</a:t>
            </a:r>
            <a:r>
              <a:rPr lang="zh-CN" altLang="en-US" sz="5400" dirty="0" smtClean="0">
                <a:latin typeface="Gill Sans"/>
                <a:ea typeface="Gill Sans" charset="0"/>
                <a:cs typeface="Gill Sans" charset="0"/>
              </a:rPr>
              <a:t> </a:t>
            </a:r>
            <a:r>
              <a:rPr lang="en-US" altLang="zh-CN" sz="5400" dirty="0" smtClean="0">
                <a:latin typeface="Gill Sans"/>
                <a:ea typeface="Gill Sans" charset="0"/>
                <a:cs typeface="Gill Sans" charset="0"/>
              </a:rPr>
              <a:t>listening~</a:t>
            </a:r>
            <a:endParaRPr lang="en-US" sz="5400" dirty="0">
              <a:latin typeface="Gill Sans"/>
              <a:ea typeface="Gill Sans" charset="0"/>
              <a:cs typeface="Gill Sans" charset="0"/>
            </a:endParaRPr>
          </a:p>
        </p:txBody>
      </p:sp>
    </p:spTree>
    <p:extLst>
      <p:ext uri="{BB962C8B-B14F-4D97-AF65-F5344CB8AC3E}">
        <p14:creationId xmlns:p14="http://schemas.microsoft.com/office/powerpoint/2010/main" val="2838479728"/>
      </p:ext>
    </p:extLst>
  </p:cSld>
  <p:clrMapOvr>
    <a:masterClrMapping/>
  </p:clrMapOvr>
  <mc:AlternateContent xmlns:mc="http://schemas.openxmlformats.org/markup-compatibility/2006" xmlns:p14="http://schemas.microsoft.com/office/powerpoint/2010/main">
    <mc:Choice Requires="p14">
      <p:transition spd="slow" p14:dur="2000" advTm="21303"/>
    </mc:Choice>
    <mc:Fallback xmlns="">
      <p:transition spd="slow" advTm="21303"/>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Text Box 2"/>
          <p:cNvSpPr txBox="1">
            <a:spLocks noChangeArrowheads="1"/>
          </p:cNvSpPr>
          <p:nvPr/>
        </p:nvSpPr>
        <p:spPr bwMode="auto">
          <a:xfrm>
            <a:off x="2209800" y="4433888"/>
            <a:ext cx="4191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377" rtl="0" eaLnBrk="0" fontAlgn="auto" latinLnBrk="0" hangingPunct="0">
              <a:lnSpc>
                <a:spcPct val="100000"/>
              </a:lnSpc>
              <a:spcBef>
                <a:spcPct val="5000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Calibri"/>
                <a:ea typeface="宋体" panose="02010600030101010101" pitchFamily="2" charset="-122"/>
                <a:cs typeface="+mn-cs"/>
              </a:rPr>
              <a:t>          A Label for that Example</a:t>
            </a:r>
          </a:p>
        </p:txBody>
      </p:sp>
      <p:sp>
        <p:nvSpPr>
          <p:cNvPr id="284675" name="Text Box 3"/>
          <p:cNvSpPr txBox="1">
            <a:spLocks noChangeArrowheads="1"/>
          </p:cNvSpPr>
          <p:nvPr/>
        </p:nvSpPr>
        <p:spPr bwMode="auto">
          <a:xfrm>
            <a:off x="2209800" y="4114800"/>
            <a:ext cx="419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377" rtl="0" eaLnBrk="0" fontAlgn="auto" latinLnBrk="0" hangingPunct="0">
              <a:lnSpc>
                <a:spcPct val="100000"/>
              </a:lnSpc>
              <a:spcBef>
                <a:spcPct val="5000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Calibri"/>
                <a:ea typeface="宋体" panose="02010600030101010101" pitchFamily="2" charset="-122"/>
                <a:cs typeface="+mn-cs"/>
              </a:rPr>
              <a:t>Request for the Label of an Example</a:t>
            </a:r>
          </a:p>
        </p:txBody>
      </p:sp>
      <p:sp>
        <p:nvSpPr>
          <p:cNvPr id="284676" name="Text Box 4"/>
          <p:cNvSpPr txBox="1">
            <a:spLocks noChangeArrowheads="1"/>
          </p:cNvSpPr>
          <p:nvPr/>
        </p:nvSpPr>
        <p:spPr bwMode="auto">
          <a:xfrm>
            <a:off x="2209800" y="3810000"/>
            <a:ext cx="419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377" rtl="0" eaLnBrk="0" fontAlgn="auto" latinLnBrk="0" hangingPunct="0">
              <a:lnSpc>
                <a:spcPct val="100000"/>
              </a:lnSpc>
              <a:spcBef>
                <a:spcPct val="5000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Calibri"/>
                <a:ea typeface="宋体" panose="02010600030101010101" pitchFamily="2" charset="-122"/>
                <a:cs typeface="+mn-cs"/>
              </a:rPr>
              <a:t>          A Label for that Example</a:t>
            </a:r>
          </a:p>
        </p:txBody>
      </p:sp>
      <p:sp>
        <p:nvSpPr>
          <p:cNvPr id="284677" name="Text Box 5"/>
          <p:cNvSpPr txBox="1">
            <a:spLocks noChangeArrowheads="1"/>
          </p:cNvSpPr>
          <p:nvPr/>
        </p:nvSpPr>
        <p:spPr bwMode="auto">
          <a:xfrm>
            <a:off x="2209800" y="3505200"/>
            <a:ext cx="419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377" rtl="0" eaLnBrk="0" fontAlgn="auto" latinLnBrk="0" hangingPunct="0">
              <a:lnSpc>
                <a:spcPct val="100000"/>
              </a:lnSpc>
              <a:spcBef>
                <a:spcPct val="5000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Calibri"/>
                <a:ea typeface="宋体" panose="02010600030101010101" pitchFamily="2" charset="-122"/>
                <a:cs typeface="+mn-cs"/>
              </a:rPr>
              <a:t>Request for the Label of an Example</a:t>
            </a:r>
          </a:p>
        </p:txBody>
      </p:sp>
      <p:sp>
        <p:nvSpPr>
          <p:cNvPr id="284678" name="Rectangle 6"/>
          <p:cNvSpPr>
            <a:spLocks noGrp="1" noChangeArrowheads="1"/>
          </p:cNvSpPr>
          <p:nvPr>
            <p:ph type="title"/>
          </p:nvPr>
        </p:nvSpPr>
        <p:spPr>
          <a:xfrm>
            <a:off x="251460" y="196850"/>
            <a:ext cx="8229600" cy="609600"/>
          </a:xfrm>
        </p:spPr>
        <p:txBody>
          <a:bodyPr>
            <a:normAutofit/>
          </a:bodyPr>
          <a:lstStyle/>
          <a:p>
            <a:r>
              <a:rPr lang="en-US" altLang="zh-CN" sz="3600" dirty="0">
                <a:latin typeface="Gill Sans" charset="0"/>
                <a:ea typeface="Gill Sans" charset="0"/>
                <a:cs typeface="Gill Sans" charset="0"/>
              </a:rPr>
              <a:t>Active Learning</a:t>
            </a:r>
          </a:p>
        </p:txBody>
      </p:sp>
      <p:pic>
        <p:nvPicPr>
          <p:cNvPr id="284679" name="Picture 7" descr="MCBS01597_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371600"/>
            <a:ext cx="1416050" cy="1447800"/>
          </a:xfrm>
          <a:prstGeom prst="rect">
            <a:avLst/>
          </a:prstGeom>
          <a:noFill/>
          <a:extLst>
            <a:ext uri="{909E8E84-426E-40DD-AFC4-6F175D3DCCD1}">
              <a14:hiddenFill xmlns:a14="http://schemas.microsoft.com/office/drawing/2010/main">
                <a:solidFill>
                  <a:srgbClr val="FFFFFF"/>
                </a:solidFill>
              </a14:hiddenFill>
            </a:ext>
          </a:extLst>
        </p:spPr>
      </p:pic>
      <p:sp>
        <p:nvSpPr>
          <p:cNvPr id="284680" name="Text Box 8"/>
          <p:cNvSpPr txBox="1">
            <a:spLocks noChangeArrowheads="1"/>
          </p:cNvSpPr>
          <p:nvPr/>
        </p:nvSpPr>
        <p:spPr bwMode="auto">
          <a:xfrm>
            <a:off x="2514600" y="1524000"/>
            <a:ext cx="1524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377" rtl="0" eaLnBrk="0" fontAlgn="auto" latinLnBrk="0" hangingPunct="0">
              <a:lnSpc>
                <a:spcPct val="100000"/>
              </a:lnSpc>
              <a:spcBef>
                <a:spcPct val="50000"/>
              </a:spcBef>
              <a:spcAft>
                <a:spcPts val="0"/>
              </a:spcAft>
              <a:buClrTx/>
              <a:buSzTx/>
              <a:buFontTx/>
              <a:buNone/>
              <a:tabLst/>
              <a:defRPr/>
            </a:pPr>
            <a:r>
              <a:rPr kumimoji="0" lang="en-US" altLang="zh-CN" sz="2400" b="0" i="0" u="none" strike="noStrike" kern="1200" cap="none" spc="0" normalizeH="0" baseline="0" noProof="0">
                <a:ln>
                  <a:noFill/>
                </a:ln>
                <a:solidFill>
                  <a:srgbClr val="666666"/>
                </a:solidFill>
                <a:effectLst/>
                <a:uLnTx/>
                <a:uFillTx/>
                <a:latin typeface="Calibri"/>
                <a:ea typeface="宋体" panose="02010600030101010101" pitchFamily="2" charset="-122"/>
                <a:cs typeface="+mn-cs"/>
              </a:rPr>
              <a:t>Data Source</a:t>
            </a:r>
          </a:p>
        </p:txBody>
      </p:sp>
      <p:sp>
        <p:nvSpPr>
          <p:cNvPr id="284681" name="Line 9"/>
          <p:cNvSpPr>
            <a:spLocks noChangeShapeType="1"/>
          </p:cNvSpPr>
          <p:nvPr/>
        </p:nvSpPr>
        <p:spPr bwMode="auto">
          <a:xfrm flipH="1">
            <a:off x="2057400" y="2895600"/>
            <a:ext cx="1600200" cy="533400"/>
          </a:xfrm>
          <a:prstGeom prst="line">
            <a:avLst/>
          </a:prstGeom>
          <a:noFill/>
          <a:ln w="127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Calibri"/>
              <a:ea typeface="宋体" panose="02010600030101010101" pitchFamily="2" charset="-122"/>
              <a:cs typeface="+mn-cs"/>
            </a:endParaRPr>
          </a:p>
        </p:txBody>
      </p:sp>
      <p:sp>
        <p:nvSpPr>
          <p:cNvPr id="284682" name="Text Box 10"/>
          <p:cNvSpPr txBox="1">
            <a:spLocks noChangeArrowheads="1"/>
          </p:cNvSpPr>
          <p:nvPr/>
        </p:nvSpPr>
        <p:spPr bwMode="auto">
          <a:xfrm>
            <a:off x="1981200" y="2559050"/>
            <a:ext cx="1295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377" rtl="0" eaLnBrk="0" fontAlgn="auto" latinLnBrk="0" hangingPunct="0">
              <a:lnSpc>
                <a:spcPct val="100000"/>
              </a:lnSpc>
              <a:spcBef>
                <a:spcPct val="5000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Calibri"/>
                <a:ea typeface="宋体" panose="02010600030101010101" pitchFamily="2" charset="-122"/>
                <a:cs typeface="+mn-cs"/>
              </a:rPr>
              <a:t>Unlabeled examples</a:t>
            </a:r>
          </a:p>
        </p:txBody>
      </p:sp>
      <p:sp>
        <p:nvSpPr>
          <p:cNvPr id="284683" name="Line 11"/>
          <p:cNvSpPr>
            <a:spLocks noChangeShapeType="1"/>
          </p:cNvSpPr>
          <p:nvPr/>
        </p:nvSpPr>
        <p:spPr bwMode="auto">
          <a:xfrm>
            <a:off x="2057400" y="3810000"/>
            <a:ext cx="4114800" cy="0"/>
          </a:xfrm>
          <a:prstGeom prst="line">
            <a:avLst/>
          </a:prstGeom>
          <a:noFill/>
          <a:ln w="127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Calibri"/>
              <a:ea typeface="宋体" panose="02010600030101010101" pitchFamily="2" charset="-122"/>
              <a:cs typeface="+mn-cs"/>
            </a:endParaRPr>
          </a:p>
        </p:txBody>
      </p:sp>
      <p:sp>
        <p:nvSpPr>
          <p:cNvPr id="284684" name="Line 12"/>
          <p:cNvSpPr>
            <a:spLocks noChangeShapeType="1"/>
          </p:cNvSpPr>
          <p:nvPr/>
        </p:nvSpPr>
        <p:spPr bwMode="auto">
          <a:xfrm flipH="1">
            <a:off x="2057400" y="4114800"/>
            <a:ext cx="4191000" cy="0"/>
          </a:xfrm>
          <a:prstGeom prst="line">
            <a:avLst/>
          </a:prstGeom>
          <a:noFill/>
          <a:ln w="127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Calibri"/>
              <a:ea typeface="宋体" panose="02010600030101010101" pitchFamily="2" charset="-122"/>
              <a:cs typeface="+mn-cs"/>
            </a:endParaRPr>
          </a:p>
        </p:txBody>
      </p:sp>
      <p:sp>
        <p:nvSpPr>
          <p:cNvPr id="284685" name="Line 13"/>
          <p:cNvSpPr>
            <a:spLocks noChangeShapeType="1"/>
          </p:cNvSpPr>
          <p:nvPr/>
        </p:nvSpPr>
        <p:spPr bwMode="auto">
          <a:xfrm>
            <a:off x="2057400" y="4419600"/>
            <a:ext cx="4114800" cy="0"/>
          </a:xfrm>
          <a:prstGeom prst="line">
            <a:avLst/>
          </a:prstGeom>
          <a:noFill/>
          <a:ln w="127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Calibri"/>
              <a:ea typeface="宋体" panose="02010600030101010101" pitchFamily="2" charset="-122"/>
              <a:cs typeface="+mn-cs"/>
            </a:endParaRPr>
          </a:p>
        </p:txBody>
      </p:sp>
      <p:sp>
        <p:nvSpPr>
          <p:cNvPr id="284686" name="Line 14"/>
          <p:cNvSpPr>
            <a:spLocks noChangeShapeType="1"/>
          </p:cNvSpPr>
          <p:nvPr/>
        </p:nvSpPr>
        <p:spPr bwMode="auto">
          <a:xfrm flipH="1">
            <a:off x="2057400" y="4724400"/>
            <a:ext cx="4191000" cy="0"/>
          </a:xfrm>
          <a:prstGeom prst="line">
            <a:avLst/>
          </a:prstGeom>
          <a:noFill/>
          <a:ln w="127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Calibri"/>
              <a:ea typeface="宋体" panose="02010600030101010101" pitchFamily="2" charset="-122"/>
              <a:cs typeface="+mn-cs"/>
            </a:endParaRPr>
          </a:p>
        </p:txBody>
      </p:sp>
      <p:sp>
        <p:nvSpPr>
          <p:cNvPr id="284687" name="Text Box 15"/>
          <p:cNvSpPr txBox="1">
            <a:spLocks noChangeArrowheads="1"/>
          </p:cNvSpPr>
          <p:nvPr/>
        </p:nvSpPr>
        <p:spPr bwMode="auto">
          <a:xfrm rot="5400000">
            <a:off x="3634582" y="4868068"/>
            <a:ext cx="501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377" rtl="0" eaLnBrk="0" fontAlgn="auto" latinLnBrk="0" hangingPunct="0">
              <a:lnSpc>
                <a:spcPct val="100000"/>
              </a:lnSpc>
              <a:spcBef>
                <a:spcPct val="50000"/>
              </a:spcBef>
              <a:spcAft>
                <a:spcPts val="0"/>
              </a:spcAft>
              <a:buClrTx/>
              <a:buSzTx/>
              <a:buFontTx/>
              <a:buNone/>
              <a:tabLst/>
              <a:defRPr/>
            </a:pPr>
            <a:r>
              <a:rPr kumimoji="0" lang="en-US" altLang="zh-CN" sz="1800" b="0" i="0" u="none" strike="noStrike" kern="1200" cap="none" spc="0" normalizeH="0" baseline="0" noProof="0">
                <a:ln>
                  <a:noFill/>
                </a:ln>
                <a:solidFill>
                  <a:srgbClr val="666666"/>
                </a:solidFill>
                <a:effectLst/>
                <a:uLnTx/>
                <a:uFillTx/>
                <a:latin typeface="Arial" charset="0"/>
                <a:ea typeface="宋体" panose="02010600030101010101" pitchFamily="2" charset="-122"/>
                <a:cs typeface="+mn-cs"/>
              </a:rPr>
              <a:t>. . . </a:t>
            </a:r>
          </a:p>
        </p:txBody>
      </p:sp>
      <p:sp>
        <p:nvSpPr>
          <p:cNvPr id="284688" name="Line 16"/>
          <p:cNvSpPr>
            <a:spLocks noChangeShapeType="1"/>
          </p:cNvSpPr>
          <p:nvPr/>
        </p:nvSpPr>
        <p:spPr bwMode="auto">
          <a:xfrm>
            <a:off x="2209800" y="5105400"/>
            <a:ext cx="1143000" cy="228600"/>
          </a:xfrm>
          <a:prstGeom prst="line">
            <a:avLst/>
          </a:prstGeom>
          <a:noFill/>
          <a:ln w="127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Calibri"/>
              <a:ea typeface="宋体" panose="02010600030101010101" pitchFamily="2" charset="-122"/>
              <a:cs typeface="+mn-cs"/>
            </a:endParaRPr>
          </a:p>
        </p:txBody>
      </p:sp>
      <p:sp>
        <p:nvSpPr>
          <p:cNvPr id="284689" name="Text Box 17"/>
          <p:cNvSpPr txBox="1">
            <a:spLocks noChangeArrowheads="1"/>
          </p:cNvSpPr>
          <p:nvPr/>
        </p:nvSpPr>
        <p:spPr bwMode="auto">
          <a:xfrm>
            <a:off x="2286000" y="5272088"/>
            <a:ext cx="3581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377" rtl="0" eaLnBrk="0" fontAlgn="auto" latinLnBrk="0" hangingPunct="0">
              <a:lnSpc>
                <a:spcPct val="100000"/>
              </a:lnSpc>
              <a:spcBef>
                <a:spcPct val="50000"/>
              </a:spcBef>
              <a:spcAft>
                <a:spcPts val="0"/>
              </a:spcAft>
              <a:buClrTx/>
              <a:buSzTx/>
              <a:buFontTx/>
              <a:buNone/>
              <a:tabLst/>
              <a:defRPr/>
            </a:pPr>
            <a:r>
              <a:rPr kumimoji="0" lang="en-US" altLang="zh-CN" sz="1800" b="0" i="0" u="none" strike="noStrike" kern="1200" cap="none" spc="0" normalizeH="0" baseline="0" noProof="0">
                <a:ln>
                  <a:noFill/>
                </a:ln>
                <a:solidFill>
                  <a:srgbClr val="666666"/>
                </a:solidFill>
                <a:effectLst/>
                <a:uLnTx/>
                <a:uFillTx/>
                <a:latin typeface="Calibri"/>
                <a:ea typeface="宋体" panose="02010600030101010101" pitchFamily="2" charset="-122"/>
                <a:cs typeface="+mn-cs"/>
              </a:rPr>
              <a:t>Algorithm outputs a classifier </a:t>
            </a:r>
          </a:p>
        </p:txBody>
      </p:sp>
      <p:sp>
        <p:nvSpPr>
          <p:cNvPr id="284690" name="Text Box 18"/>
          <p:cNvSpPr txBox="1">
            <a:spLocks noChangeArrowheads="1"/>
          </p:cNvSpPr>
          <p:nvPr/>
        </p:nvSpPr>
        <p:spPr bwMode="auto">
          <a:xfrm>
            <a:off x="152400" y="2133600"/>
            <a:ext cx="1524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377" rtl="0" eaLnBrk="0" fontAlgn="auto" latinLnBrk="0" hangingPunct="0">
              <a:lnSpc>
                <a:spcPct val="100000"/>
              </a:lnSpc>
              <a:spcBef>
                <a:spcPct val="50000"/>
              </a:spcBef>
              <a:spcAft>
                <a:spcPts val="0"/>
              </a:spcAft>
              <a:buClrTx/>
              <a:buSzTx/>
              <a:buFontTx/>
              <a:buNone/>
              <a:tabLst/>
              <a:defRPr/>
            </a:pPr>
            <a:r>
              <a:rPr kumimoji="0" lang="en-US" altLang="zh-CN" sz="1800" b="0" i="0" u="none" strike="noStrike" kern="1200" cap="none" spc="0" normalizeH="0" baseline="0" noProof="0">
                <a:ln>
                  <a:noFill/>
                </a:ln>
                <a:solidFill>
                  <a:srgbClr val="666666"/>
                </a:solidFill>
                <a:effectLst/>
                <a:uLnTx/>
                <a:uFillTx/>
                <a:latin typeface="Calibri"/>
                <a:ea typeface="宋体" panose="02010600030101010101" pitchFamily="2" charset="-122"/>
                <a:cs typeface="+mn-cs"/>
              </a:rPr>
              <a:t>Learning Algorithm</a:t>
            </a:r>
          </a:p>
        </p:txBody>
      </p:sp>
      <p:pic>
        <p:nvPicPr>
          <p:cNvPr id="284691" name="Picture 19" descr="MCj013456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819400"/>
            <a:ext cx="1709738" cy="2438400"/>
          </a:xfrm>
          <a:prstGeom prst="rect">
            <a:avLst/>
          </a:prstGeom>
          <a:noFill/>
          <a:extLst>
            <a:ext uri="{909E8E84-426E-40DD-AFC4-6F175D3DCCD1}">
              <a14:hiddenFill xmlns:a14="http://schemas.microsoft.com/office/drawing/2010/main">
                <a:solidFill>
                  <a:srgbClr val="FFFFFF"/>
                </a:solidFill>
              </a14:hiddenFill>
            </a:ext>
          </a:extLst>
        </p:spPr>
      </p:pic>
      <p:sp>
        <p:nvSpPr>
          <p:cNvPr id="284692" name="Text Box 20"/>
          <p:cNvSpPr txBox="1">
            <a:spLocks noChangeArrowheads="1"/>
          </p:cNvSpPr>
          <p:nvPr/>
        </p:nvSpPr>
        <p:spPr bwMode="auto">
          <a:xfrm>
            <a:off x="6705600" y="2438400"/>
            <a:ext cx="2362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377" rtl="0" eaLnBrk="0" fontAlgn="auto" latinLnBrk="0" hangingPunct="0">
              <a:lnSpc>
                <a:spcPct val="100000"/>
              </a:lnSpc>
              <a:spcBef>
                <a:spcPct val="50000"/>
              </a:spcBef>
              <a:spcAft>
                <a:spcPts val="0"/>
              </a:spcAft>
              <a:buClrTx/>
              <a:buSzTx/>
              <a:buFontTx/>
              <a:buNone/>
              <a:tabLst/>
              <a:defRPr/>
            </a:pPr>
            <a:r>
              <a:rPr kumimoji="0" lang="en-US" altLang="zh-CN" sz="2400" b="0" i="0" u="none" strike="noStrike" kern="1200" cap="none" spc="0" normalizeH="0" baseline="0" noProof="0">
                <a:ln>
                  <a:noFill/>
                </a:ln>
                <a:solidFill>
                  <a:srgbClr val="666666"/>
                </a:solidFill>
                <a:effectLst/>
                <a:uLnTx/>
                <a:uFillTx/>
                <a:latin typeface="Calibri"/>
                <a:ea typeface="宋体" panose="02010600030101010101" pitchFamily="2" charset="-122"/>
                <a:cs typeface="+mn-cs"/>
              </a:rPr>
              <a:t>Expert / Oracle</a:t>
            </a:r>
            <a:endParaRPr kumimoji="0" lang="en-US" altLang="zh-CN" sz="2000" b="0" i="0" u="none" strike="noStrike" kern="1200" cap="none" spc="0" normalizeH="0" baseline="0" noProof="0">
              <a:ln>
                <a:noFill/>
              </a:ln>
              <a:solidFill>
                <a:srgbClr val="666666"/>
              </a:solidFill>
              <a:effectLst/>
              <a:uLnTx/>
              <a:uFillTx/>
              <a:latin typeface="Calibri"/>
              <a:ea typeface="宋体" panose="02010600030101010101" pitchFamily="2" charset="-122"/>
              <a:cs typeface="+mn-cs"/>
            </a:endParaRPr>
          </a:p>
        </p:txBody>
      </p:sp>
      <p:pic>
        <p:nvPicPr>
          <p:cNvPr id="284693" name="Picture 21" descr="MCj0278548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7800" y="2971800"/>
            <a:ext cx="16256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7646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84681"/>
                                        </p:tgtEl>
                                        <p:attrNameLst>
                                          <p:attrName>style.visibility</p:attrName>
                                        </p:attrNameLst>
                                      </p:cBhvr>
                                      <p:to>
                                        <p:strVal val="visible"/>
                                      </p:to>
                                    </p:set>
                                    <p:anim calcmode="lin" valueType="num">
                                      <p:cBhvr additive="base">
                                        <p:cTn id="7" dur="500" fill="hold"/>
                                        <p:tgtEl>
                                          <p:spTgt spid="284681"/>
                                        </p:tgtEl>
                                        <p:attrNameLst>
                                          <p:attrName>ppt_x</p:attrName>
                                        </p:attrNameLst>
                                      </p:cBhvr>
                                      <p:tavLst>
                                        <p:tav tm="0">
                                          <p:val>
                                            <p:strVal val="1+#ppt_w/2"/>
                                          </p:val>
                                        </p:tav>
                                        <p:tav tm="100000">
                                          <p:val>
                                            <p:strVal val="#ppt_x"/>
                                          </p:val>
                                        </p:tav>
                                      </p:tavLst>
                                    </p:anim>
                                    <p:anim calcmode="lin" valueType="num">
                                      <p:cBhvr additive="base">
                                        <p:cTn id="8" dur="500" fill="hold"/>
                                        <p:tgtEl>
                                          <p:spTgt spid="284681"/>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284682"/>
                                        </p:tgtEl>
                                        <p:attrNameLst>
                                          <p:attrName>style.visibility</p:attrName>
                                        </p:attrNameLst>
                                      </p:cBhvr>
                                      <p:to>
                                        <p:strVal val="visible"/>
                                      </p:to>
                                    </p:set>
                                    <p:anim calcmode="lin" valueType="num">
                                      <p:cBhvr additive="base">
                                        <p:cTn id="11" dur="500" fill="hold"/>
                                        <p:tgtEl>
                                          <p:spTgt spid="284682"/>
                                        </p:tgtEl>
                                        <p:attrNameLst>
                                          <p:attrName>ppt_x</p:attrName>
                                        </p:attrNameLst>
                                      </p:cBhvr>
                                      <p:tavLst>
                                        <p:tav tm="0">
                                          <p:val>
                                            <p:strVal val="1+#ppt_w/2"/>
                                          </p:val>
                                        </p:tav>
                                        <p:tav tm="100000">
                                          <p:val>
                                            <p:strVal val="#ppt_x"/>
                                          </p:val>
                                        </p:tav>
                                      </p:tavLst>
                                    </p:anim>
                                    <p:anim calcmode="lin" valueType="num">
                                      <p:cBhvr additive="base">
                                        <p:cTn id="12" dur="500" fill="hold"/>
                                        <p:tgtEl>
                                          <p:spTgt spid="284682"/>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84683"/>
                                        </p:tgtEl>
                                        <p:attrNameLst>
                                          <p:attrName>style.visibility</p:attrName>
                                        </p:attrNameLst>
                                      </p:cBhvr>
                                      <p:to>
                                        <p:strVal val="visible"/>
                                      </p:to>
                                    </p:set>
                                    <p:anim calcmode="lin" valueType="num">
                                      <p:cBhvr additive="base">
                                        <p:cTn id="17" dur="500" fill="hold"/>
                                        <p:tgtEl>
                                          <p:spTgt spid="284683"/>
                                        </p:tgtEl>
                                        <p:attrNameLst>
                                          <p:attrName>ppt_x</p:attrName>
                                        </p:attrNameLst>
                                      </p:cBhvr>
                                      <p:tavLst>
                                        <p:tav tm="0">
                                          <p:val>
                                            <p:strVal val="#ppt_x"/>
                                          </p:val>
                                        </p:tav>
                                        <p:tav tm="100000">
                                          <p:val>
                                            <p:strVal val="#ppt_x"/>
                                          </p:val>
                                        </p:tav>
                                      </p:tavLst>
                                    </p:anim>
                                    <p:anim calcmode="lin" valueType="num">
                                      <p:cBhvr additive="base">
                                        <p:cTn id="18" dur="500" fill="hold"/>
                                        <p:tgtEl>
                                          <p:spTgt spid="284683"/>
                                        </p:tgtEl>
                                        <p:attrNameLst>
                                          <p:attrName>ppt_y</p:attrName>
                                        </p:attrNameLst>
                                      </p:cBhvr>
                                      <p:tavLst>
                                        <p:tav tm="0">
                                          <p:val>
                                            <p:strVal val="1+#ppt_h/2"/>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84677"/>
                                        </p:tgtEl>
                                        <p:attrNameLst>
                                          <p:attrName>style.visibility</p:attrName>
                                        </p:attrNameLst>
                                      </p:cBhvr>
                                      <p:to>
                                        <p:strVal val="visible"/>
                                      </p:to>
                                    </p:set>
                                    <p:anim calcmode="lin" valueType="num">
                                      <p:cBhvr additive="base">
                                        <p:cTn id="21" dur="500" fill="hold"/>
                                        <p:tgtEl>
                                          <p:spTgt spid="284677"/>
                                        </p:tgtEl>
                                        <p:attrNameLst>
                                          <p:attrName>ppt_x</p:attrName>
                                        </p:attrNameLst>
                                      </p:cBhvr>
                                      <p:tavLst>
                                        <p:tav tm="0">
                                          <p:val>
                                            <p:strVal val="0-#ppt_w/2"/>
                                          </p:val>
                                        </p:tav>
                                        <p:tav tm="100000">
                                          <p:val>
                                            <p:strVal val="#ppt_x"/>
                                          </p:val>
                                        </p:tav>
                                      </p:tavLst>
                                    </p:anim>
                                    <p:anim calcmode="lin" valueType="num">
                                      <p:cBhvr additive="base">
                                        <p:cTn id="22" dur="500" fill="hold"/>
                                        <p:tgtEl>
                                          <p:spTgt spid="284677"/>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284684"/>
                                        </p:tgtEl>
                                        <p:attrNameLst>
                                          <p:attrName>style.visibility</p:attrName>
                                        </p:attrNameLst>
                                      </p:cBhvr>
                                      <p:to>
                                        <p:strVal val="visible"/>
                                      </p:to>
                                    </p:set>
                                    <p:anim calcmode="lin" valueType="num">
                                      <p:cBhvr additive="base">
                                        <p:cTn id="27" dur="500" fill="hold"/>
                                        <p:tgtEl>
                                          <p:spTgt spid="284684"/>
                                        </p:tgtEl>
                                        <p:attrNameLst>
                                          <p:attrName>ppt_x</p:attrName>
                                        </p:attrNameLst>
                                      </p:cBhvr>
                                      <p:tavLst>
                                        <p:tav tm="0">
                                          <p:val>
                                            <p:strVal val="1+#ppt_w/2"/>
                                          </p:val>
                                        </p:tav>
                                        <p:tav tm="100000">
                                          <p:val>
                                            <p:strVal val="#ppt_x"/>
                                          </p:val>
                                        </p:tav>
                                      </p:tavLst>
                                    </p:anim>
                                    <p:anim calcmode="lin" valueType="num">
                                      <p:cBhvr additive="base">
                                        <p:cTn id="28" dur="500" fill="hold"/>
                                        <p:tgtEl>
                                          <p:spTgt spid="284684"/>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84676"/>
                                        </p:tgtEl>
                                        <p:attrNameLst>
                                          <p:attrName>style.visibility</p:attrName>
                                        </p:attrNameLst>
                                      </p:cBhvr>
                                      <p:to>
                                        <p:strVal val="visible"/>
                                      </p:to>
                                    </p:set>
                                    <p:anim calcmode="lin" valueType="num">
                                      <p:cBhvr additive="base">
                                        <p:cTn id="31" dur="500" fill="hold"/>
                                        <p:tgtEl>
                                          <p:spTgt spid="284676"/>
                                        </p:tgtEl>
                                        <p:attrNameLst>
                                          <p:attrName>ppt_x</p:attrName>
                                        </p:attrNameLst>
                                      </p:cBhvr>
                                      <p:tavLst>
                                        <p:tav tm="0">
                                          <p:val>
                                            <p:strVal val="1+#ppt_w/2"/>
                                          </p:val>
                                        </p:tav>
                                        <p:tav tm="100000">
                                          <p:val>
                                            <p:strVal val="#ppt_x"/>
                                          </p:val>
                                        </p:tav>
                                      </p:tavLst>
                                    </p:anim>
                                    <p:anim calcmode="lin" valueType="num">
                                      <p:cBhvr additive="base">
                                        <p:cTn id="32" dur="500" fill="hold"/>
                                        <p:tgtEl>
                                          <p:spTgt spid="284676"/>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84685"/>
                                        </p:tgtEl>
                                        <p:attrNameLst>
                                          <p:attrName>style.visibility</p:attrName>
                                        </p:attrNameLst>
                                      </p:cBhvr>
                                      <p:to>
                                        <p:strVal val="visible"/>
                                      </p:to>
                                    </p:set>
                                    <p:anim calcmode="lin" valueType="num">
                                      <p:cBhvr additive="base">
                                        <p:cTn id="37" dur="500" fill="hold"/>
                                        <p:tgtEl>
                                          <p:spTgt spid="284685"/>
                                        </p:tgtEl>
                                        <p:attrNameLst>
                                          <p:attrName>ppt_x</p:attrName>
                                        </p:attrNameLst>
                                      </p:cBhvr>
                                      <p:tavLst>
                                        <p:tav tm="0">
                                          <p:val>
                                            <p:strVal val="0-#ppt_w/2"/>
                                          </p:val>
                                        </p:tav>
                                        <p:tav tm="100000">
                                          <p:val>
                                            <p:strVal val="#ppt_x"/>
                                          </p:val>
                                        </p:tav>
                                      </p:tavLst>
                                    </p:anim>
                                    <p:anim calcmode="lin" valueType="num">
                                      <p:cBhvr additive="base">
                                        <p:cTn id="38" dur="500" fill="hold"/>
                                        <p:tgtEl>
                                          <p:spTgt spid="284685"/>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284675"/>
                                        </p:tgtEl>
                                        <p:attrNameLst>
                                          <p:attrName>style.visibility</p:attrName>
                                        </p:attrNameLst>
                                      </p:cBhvr>
                                      <p:to>
                                        <p:strVal val="visible"/>
                                      </p:to>
                                    </p:set>
                                    <p:anim calcmode="lin" valueType="num">
                                      <p:cBhvr additive="base">
                                        <p:cTn id="41" dur="500" fill="hold"/>
                                        <p:tgtEl>
                                          <p:spTgt spid="284675"/>
                                        </p:tgtEl>
                                        <p:attrNameLst>
                                          <p:attrName>ppt_x</p:attrName>
                                        </p:attrNameLst>
                                      </p:cBhvr>
                                      <p:tavLst>
                                        <p:tav tm="0">
                                          <p:val>
                                            <p:strVal val="0-#ppt_w/2"/>
                                          </p:val>
                                        </p:tav>
                                        <p:tav tm="100000">
                                          <p:val>
                                            <p:strVal val="#ppt_x"/>
                                          </p:val>
                                        </p:tav>
                                      </p:tavLst>
                                    </p:anim>
                                    <p:anim calcmode="lin" valueType="num">
                                      <p:cBhvr additive="base">
                                        <p:cTn id="42" dur="500" fill="hold"/>
                                        <p:tgtEl>
                                          <p:spTgt spid="284675"/>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284686"/>
                                        </p:tgtEl>
                                        <p:attrNameLst>
                                          <p:attrName>style.visibility</p:attrName>
                                        </p:attrNameLst>
                                      </p:cBhvr>
                                      <p:to>
                                        <p:strVal val="visible"/>
                                      </p:to>
                                    </p:set>
                                    <p:anim calcmode="lin" valueType="num">
                                      <p:cBhvr additive="base">
                                        <p:cTn id="47" dur="500" fill="hold"/>
                                        <p:tgtEl>
                                          <p:spTgt spid="284686"/>
                                        </p:tgtEl>
                                        <p:attrNameLst>
                                          <p:attrName>ppt_x</p:attrName>
                                        </p:attrNameLst>
                                      </p:cBhvr>
                                      <p:tavLst>
                                        <p:tav tm="0">
                                          <p:val>
                                            <p:strVal val="1+#ppt_w/2"/>
                                          </p:val>
                                        </p:tav>
                                        <p:tav tm="100000">
                                          <p:val>
                                            <p:strVal val="#ppt_x"/>
                                          </p:val>
                                        </p:tav>
                                      </p:tavLst>
                                    </p:anim>
                                    <p:anim calcmode="lin" valueType="num">
                                      <p:cBhvr additive="base">
                                        <p:cTn id="48" dur="500" fill="hold"/>
                                        <p:tgtEl>
                                          <p:spTgt spid="284686"/>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284674"/>
                                        </p:tgtEl>
                                        <p:attrNameLst>
                                          <p:attrName>style.visibility</p:attrName>
                                        </p:attrNameLst>
                                      </p:cBhvr>
                                      <p:to>
                                        <p:strVal val="visible"/>
                                      </p:to>
                                    </p:set>
                                    <p:anim calcmode="lin" valueType="num">
                                      <p:cBhvr additive="base">
                                        <p:cTn id="51" dur="500" fill="hold"/>
                                        <p:tgtEl>
                                          <p:spTgt spid="284674"/>
                                        </p:tgtEl>
                                        <p:attrNameLst>
                                          <p:attrName>ppt_x</p:attrName>
                                        </p:attrNameLst>
                                      </p:cBhvr>
                                      <p:tavLst>
                                        <p:tav tm="0">
                                          <p:val>
                                            <p:strVal val="1+#ppt_w/2"/>
                                          </p:val>
                                        </p:tav>
                                        <p:tav tm="100000">
                                          <p:val>
                                            <p:strVal val="#ppt_x"/>
                                          </p:val>
                                        </p:tav>
                                      </p:tavLst>
                                    </p:anim>
                                    <p:anim calcmode="lin" valueType="num">
                                      <p:cBhvr additive="base">
                                        <p:cTn id="52" dur="500" fill="hold"/>
                                        <p:tgtEl>
                                          <p:spTgt spid="284674"/>
                                        </p:tgtEl>
                                        <p:attrNameLst>
                                          <p:attrName>ppt_y</p:attrName>
                                        </p:attrNameLst>
                                      </p:cBhvr>
                                      <p:tavLst>
                                        <p:tav tm="0">
                                          <p:val>
                                            <p:strVal val="#ppt_y"/>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84687"/>
                                        </p:tgtEl>
                                        <p:attrNameLst>
                                          <p:attrName>style.visibility</p:attrName>
                                        </p:attrNameLst>
                                      </p:cBhvr>
                                      <p:to>
                                        <p:strVal val="visible"/>
                                      </p:to>
                                    </p:set>
                                    <p:anim calcmode="lin" valueType="num">
                                      <p:cBhvr additive="base">
                                        <p:cTn id="55" dur="500" fill="hold"/>
                                        <p:tgtEl>
                                          <p:spTgt spid="284687"/>
                                        </p:tgtEl>
                                        <p:attrNameLst>
                                          <p:attrName>ppt_x</p:attrName>
                                        </p:attrNameLst>
                                      </p:cBhvr>
                                      <p:tavLst>
                                        <p:tav tm="0">
                                          <p:val>
                                            <p:strVal val="#ppt_x"/>
                                          </p:val>
                                        </p:tav>
                                        <p:tav tm="100000">
                                          <p:val>
                                            <p:strVal val="#ppt_x"/>
                                          </p:val>
                                        </p:tav>
                                      </p:tavLst>
                                    </p:anim>
                                    <p:anim calcmode="lin" valueType="num">
                                      <p:cBhvr additive="base">
                                        <p:cTn id="56" dur="500" fill="hold"/>
                                        <p:tgtEl>
                                          <p:spTgt spid="284687"/>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284688"/>
                                        </p:tgtEl>
                                        <p:attrNameLst>
                                          <p:attrName>style.visibility</p:attrName>
                                        </p:attrNameLst>
                                      </p:cBhvr>
                                      <p:to>
                                        <p:strVal val="visible"/>
                                      </p:to>
                                    </p:set>
                                    <p:anim calcmode="lin" valueType="num">
                                      <p:cBhvr additive="base">
                                        <p:cTn id="61" dur="500" fill="hold"/>
                                        <p:tgtEl>
                                          <p:spTgt spid="284688"/>
                                        </p:tgtEl>
                                        <p:attrNameLst>
                                          <p:attrName>ppt_x</p:attrName>
                                        </p:attrNameLst>
                                      </p:cBhvr>
                                      <p:tavLst>
                                        <p:tav tm="0">
                                          <p:val>
                                            <p:strVal val="0-#ppt_w/2"/>
                                          </p:val>
                                        </p:tav>
                                        <p:tav tm="100000">
                                          <p:val>
                                            <p:strVal val="#ppt_x"/>
                                          </p:val>
                                        </p:tav>
                                      </p:tavLst>
                                    </p:anim>
                                    <p:anim calcmode="lin" valueType="num">
                                      <p:cBhvr additive="base">
                                        <p:cTn id="62" dur="500" fill="hold"/>
                                        <p:tgtEl>
                                          <p:spTgt spid="284688"/>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284689"/>
                                        </p:tgtEl>
                                        <p:attrNameLst>
                                          <p:attrName>style.visibility</p:attrName>
                                        </p:attrNameLst>
                                      </p:cBhvr>
                                      <p:to>
                                        <p:strVal val="visible"/>
                                      </p:to>
                                    </p:set>
                                    <p:anim calcmode="lin" valueType="num">
                                      <p:cBhvr additive="base">
                                        <p:cTn id="65" dur="500" fill="hold"/>
                                        <p:tgtEl>
                                          <p:spTgt spid="284689"/>
                                        </p:tgtEl>
                                        <p:attrNameLst>
                                          <p:attrName>ppt_x</p:attrName>
                                        </p:attrNameLst>
                                      </p:cBhvr>
                                      <p:tavLst>
                                        <p:tav tm="0">
                                          <p:val>
                                            <p:strVal val="0-#ppt_w/2"/>
                                          </p:val>
                                        </p:tav>
                                        <p:tav tm="100000">
                                          <p:val>
                                            <p:strVal val="#ppt_x"/>
                                          </p:val>
                                        </p:tav>
                                      </p:tavLst>
                                    </p:anim>
                                    <p:anim calcmode="lin" valueType="num">
                                      <p:cBhvr additive="base">
                                        <p:cTn id="66" dur="500" fill="hold"/>
                                        <p:tgtEl>
                                          <p:spTgt spid="2846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4" grpId="0"/>
      <p:bldP spid="284675" grpId="0"/>
      <p:bldP spid="284676" grpId="0"/>
      <p:bldP spid="284677" grpId="0"/>
      <p:bldP spid="284681" grpId="0" animBg="1"/>
      <p:bldP spid="284682" grpId="0"/>
      <p:bldP spid="284683" grpId="0" animBg="1"/>
      <p:bldP spid="284684" grpId="0" animBg="1"/>
      <p:bldP spid="284685" grpId="0" animBg="1"/>
      <p:bldP spid="284686" grpId="0" animBg="1"/>
      <p:bldP spid="284687" grpId="0"/>
      <p:bldP spid="284688" grpId="0" animBg="1"/>
      <p:bldP spid="284689" grpId="0"/>
    </p:bldLst>
  </p:timing>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1_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themeOverride>
</file>

<file path=ppt/theme/themeOverride2.xml><?xml version="1.0" encoding="utf-8"?>
<a:themeOverride xmlns:a="http://schemas.openxmlformats.org/drawingml/2006/main">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themeOverride>
</file>

<file path=ppt/theme/themeOverride3.xml><?xml version="1.0" encoding="utf-8"?>
<a:themeOverride xmlns:a="http://schemas.openxmlformats.org/drawingml/2006/main">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themeOverride>
</file>

<file path=ppt/theme/themeOverride4.xml><?xml version="1.0" encoding="utf-8"?>
<a:themeOverride xmlns:a="http://schemas.openxmlformats.org/drawingml/2006/main">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themeOverride>
</file>

<file path=docProps/app.xml><?xml version="1.0" encoding="utf-8"?>
<Properties xmlns="http://schemas.openxmlformats.org/officeDocument/2006/extended-properties" xmlns:vt="http://schemas.openxmlformats.org/officeDocument/2006/docPropsVTypes">
  <Template/>
  <TotalTime>27723</TotalTime>
  <Words>9905</Words>
  <Application>Microsoft Office PowerPoint</Application>
  <PresentationFormat>全屏显示(4:3)</PresentationFormat>
  <Paragraphs>919</Paragraphs>
  <Slides>84</Slides>
  <Notes>82</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84</vt:i4>
      </vt:variant>
    </vt:vector>
  </HeadingPairs>
  <TitlesOfParts>
    <vt:vector size="96" baseType="lpstr">
      <vt:lpstr>Gill Sans</vt:lpstr>
      <vt:lpstr>LucidaGrande</vt:lpstr>
      <vt:lpstr>Mangal</vt:lpstr>
      <vt:lpstr>宋体</vt:lpstr>
      <vt:lpstr>Arial</vt:lpstr>
      <vt:lpstr>Calibri</vt:lpstr>
      <vt:lpstr>Cambria Math</vt:lpstr>
      <vt:lpstr>Comic Sans MS</vt:lpstr>
      <vt:lpstr>Georgia</vt:lpstr>
      <vt:lpstr>Wingdings</vt:lpstr>
      <vt:lpstr>UB Powerpoint Template</vt:lpstr>
      <vt:lpstr>1_UB Powerpoint Template</vt:lpstr>
      <vt:lpstr>Active learning</vt:lpstr>
      <vt:lpstr>Outline</vt:lpstr>
      <vt:lpstr>PowerPoint 演示文稿</vt:lpstr>
      <vt:lpstr>Motivation</vt:lpstr>
      <vt:lpstr>Supervised Passive Learning</vt:lpstr>
      <vt:lpstr>Incorporating Unlabeled Data in the process</vt:lpstr>
      <vt:lpstr>Semi-Supervised Passive Learning</vt:lpstr>
      <vt:lpstr>Semi-Supervised Passive Learning</vt:lpstr>
      <vt:lpstr>Active Learning</vt:lpstr>
      <vt:lpstr>What Makes a Good Algorithm?</vt:lpstr>
      <vt:lpstr>Can It Really Do Better Than Passive?</vt:lpstr>
      <vt:lpstr>Scenarios</vt:lpstr>
      <vt:lpstr>Membership Query Synthesis</vt:lpstr>
      <vt:lpstr>Stream-Based Selective Sampling</vt:lpstr>
      <vt:lpstr>Pool-Based sampling</vt:lpstr>
      <vt:lpstr>Query Strategy Frameworks</vt:lpstr>
      <vt:lpstr>Query Strategy Frameworks</vt:lpstr>
      <vt:lpstr>categories</vt:lpstr>
      <vt:lpstr>Uncertainty sampling</vt:lpstr>
      <vt:lpstr>Uncertainty sampling</vt:lpstr>
      <vt:lpstr>Uncertainty sampling</vt:lpstr>
      <vt:lpstr>Uncertainty sampling</vt:lpstr>
      <vt:lpstr>Examples</vt:lpstr>
      <vt:lpstr>Query-by-Committee</vt:lpstr>
      <vt:lpstr>Query-by-Committee</vt:lpstr>
      <vt:lpstr>Except Model Change</vt:lpstr>
      <vt:lpstr>Except Model Change</vt:lpstr>
      <vt:lpstr>Except Error Reduction</vt:lpstr>
      <vt:lpstr>Except Error Reduction</vt:lpstr>
      <vt:lpstr>Except Variance Reduction</vt:lpstr>
      <vt:lpstr>Constrast</vt:lpstr>
      <vt:lpstr>Representativeness-Based Models</vt:lpstr>
      <vt:lpstr>Representativeness-Based Models</vt:lpstr>
      <vt:lpstr>Density-Weight Methods</vt:lpstr>
      <vt:lpstr>Density-Weight Methods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 safety guarantee</vt:lpstr>
      <vt:lpstr>Label Complexity</vt:lpstr>
      <vt:lpstr>Upper Bound on Label Complexity</vt:lpstr>
      <vt:lpstr>Advanced Methods</vt:lpstr>
      <vt:lpstr>Advanced Methods</vt:lpstr>
      <vt:lpstr>Multi-Oracle Active Learning</vt:lpstr>
      <vt:lpstr>Multi-Oracle Active Learning</vt:lpstr>
      <vt:lpstr>Multi-Oracle Active Learning</vt:lpstr>
      <vt:lpstr>Multi-Oracle Active Learning</vt:lpstr>
      <vt:lpstr>Multi-Oracle Active Learning</vt:lpstr>
      <vt:lpstr>Multi-Oracle Active Learning</vt:lpstr>
      <vt:lpstr>Multi-Oracle Active Learning</vt:lpstr>
      <vt:lpstr>Multi-Oracle Active Learning</vt:lpstr>
      <vt:lpstr>Multi-Oracle Active Learning</vt:lpstr>
      <vt:lpstr>Multi-Oracle Active Learning</vt:lpstr>
      <vt:lpstr>Multi-Oracle Active Learning</vt:lpstr>
      <vt:lpstr>Multi-Oracle Active Learning</vt:lpstr>
      <vt:lpstr>Multi-Oracle Active Learning</vt:lpstr>
      <vt:lpstr>Multi-Oracle Active Learning</vt:lpstr>
      <vt:lpstr>Multi-Oracle Active Learning</vt:lpstr>
      <vt:lpstr>Multi-Oracle Active Learning</vt:lpstr>
      <vt:lpstr>Active Learning of Kernels</vt:lpstr>
      <vt:lpstr>Active Learning of Kernels</vt:lpstr>
      <vt:lpstr>Active Learning of Kernels</vt:lpstr>
      <vt:lpstr>Active Learning of Kernels</vt:lpstr>
      <vt:lpstr>Active Learning of Kernels</vt:lpstr>
      <vt:lpstr>Active Learning of Kernels</vt:lpstr>
      <vt:lpstr>Active Learning of Kernels</vt:lpstr>
      <vt:lpstr>Active Learning of Kernels</vt:lpstr>
      <vt:lpstr>相关的机器学习算法</vt:lpstr>
      <vt:lpstr>半监督学习</vt:lpstr>
      <vt:lpstr>半监督学习</vt:lpstr>
      <vt:lpstr>强化学习</vt:lpstr>
      <vt:lpstr>强化学习</vt:lpstr>
      <vt:lpstr>强化学习</vt:lpstr>
      <vt:lpstr>强化学习</vt:lpstr>
      <vt:lpstr>强化学习</vt:lpstr>
      <vt:lpstr>总结</vt:lpstr>
      <vt:lpstr>Thanks for listening~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wang jixin</cp:lastModifiedBy>
  <cp:revision>2011</cp:revision>
  <cp:lastPrinted>2017-10-27T19:59:34Z</cp:lastPrinted>
  <dcterms:created xsi:type="dcterms:W3CDTF">2016-06-28T14:05:07Z</dcterms:created>
  <dcterms:modified xsi:type="dcterms:W3CDTF">2018-06-27T01:31:58Z</dcterms:modified>
  <cp:category/>
</cp:coreProperties>
</file>